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7BFBE5-3FF5-41EB-A400-D03400625032}" type="datetimeFigureOut">
              <a:rPr lang="en-US" smtClean="0"/>
              <a:pPr/>
              <a:t>4/1/2020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0554B66-CAF8-49EC-BFA6-B69270DA6D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554B66-CAF8-49EC-BFA6-B69270DA6D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554B66-CAF8-49EC-BFA6-B69270DA6D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554B66-CAF8-49EC-BFA6-B69270DA6D1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554B66-CAF8-49EC-BFA6-B69270DA6D1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554B66-CAF8-49EC-BFA6-B69270DA6D1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0554B66-CAF8-49EC-BFA6-B69270DA6D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0554B66-CAF8-49EC-BFA6-B69270DA6D1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7BFBE5-3FF5-41EB-A400-D03400625032}" type="datetimeFigureOut">
              <a:rPr lang="en-US" smtClean="0"/>
              <a:pPr/>
              <a:t>4/1/2020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0554B66-CAF8-49EC-BFA6-B69270DA6D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7BFBE5-3FF5-41EB-A400-D03400625032}" type="datetimeFigureOut">
              <a:rPr lang="en-US" smtClean="0"/>
              <a:pPr/>
              <a:t>4/1/2020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554B66-CAF8-49EC-BFA6-B69270DA6D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7BFBE5-3FF5-41EB-A400-D03400625032}" type="datetimeFigureOut">
              <a:rPr lang="en-US" smtClean="0"/>
              <a:pPr/>
              <a:t>4/1/2020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0554B66-CAF8-49EC-BFA6-B69270DA6D1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7BFBE5-3FF5-41EB-A400-D03400625032}" type="datetimeFigureOut">
              <a:rPr lang="en-US" smtClean="0"/>
              <a:pPr/>
              <a:t>4/1/2020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0554B66-CAF8-49EC-BFA6-B69270DA6D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1"/>
            <a:r>
              <a:rPr lang="fa-IR" sz="3600" b="1" dirty="0" smtClean="0">
                <a:solidFill>
                  <a:srgbClr val="C00000"/>
                </a:solidFill>
                <a:cs typeface="B Titr" pitchFamily="2" charset="-78"/>
              </a:rPr>
              <a:t>اصول سرپرستی</a:t>
            </a:r>
            <a:br>
              <a:rPr lang="fa-IR" sz="3600" b="1" dirty="0" smtClean="0">
                <a:solidFill>
                  <a:srgbClr val="C00000"/>
                </a:solidFill>
                <a:cs typeface="B Titr" pitchFamily="2" charset="-78"/>
              </a:rPr>
            </a:br>
            <a:r>
              <a:rPr lang="fa-IR" sz="3600" dirty="0">
                <a:solidFill>
                  <a:srgbClr val="C00000"/>
                </a:solidFill>
                <a:cs typeface="B Titr" pitchFamily="2" charset="-78"/>
              </a:rPr>
              <a:t>جلسه </a:t>
            </a:r>
            <a:r>
              <a:rPr lang="fa-IR" sz="3600" dirty="0" smtClean="0">
                <a:solidFill>
                  <a:srgbClr val="C00000"/>
                </a:solidFill>
                <a:cs typeface="B Titr" pitchFamily="2" charset="-78"/>
              </a:rPr>
              <a:t>پنجم</a:t>
            </a:r>
            <a:br>
              <a:rPr lang="fa-IR" sz="3600" dirty="0" smtClean="0">
                <a:solidFill>
                  <a:srgbClr val="C00000"/>
                </a:solidFill>
                <a:cs typeface="B Titr" pitchFamily="2" charset="-78"/>
              </a:rPr>
            </a:br>
            <a:r>
              <a:rPr lang="fa-IR" sz="2800" dirty="0" smtClean="0">
                <a:solidFill>
                  <a:srgbClr val="C00000"/>
                </a:solidFill>
                <a:cs typeface="B Titr" pitchFamily="2" charset="-78"/>
              </a:rPr>
              <a:t>ناطقی</a:t>
            </a:r>
            <a:r>
              <a:rPr lang="fa-IR" sz="3600" b="1" dirty="0" smtClean="0">
                <a:solidFill>
                  <a:srgbClr val="C00000"/>
                </a:solidFill>
                <a:cs typeface="B Titr" pitchFamily="2" charset="-78"/>
              </a:rPr>
              <a:t>	</a:t>
            </a:r>
            <a:endParaRPr lang="en-US" sz="3600" b="1" dirty="0">
              <a:solidFill>
                <a:srgbClr val="C00000"/>
              </a:solidFill>
              <a:cs typeface="B Titr" pitchFamily="2" charset="-78"/>
            </a:endParaRPr>
          </a:p>
        </p:txBody>
      </p:sp>
      <p:sp>
        <p:nvSpPr>
          <p:cNvPr id="3" name="Subtitle 2"/>
          <p:cNvSpPr>
            <a:spLocks noGrp="1"/>
          </p:cNvSpPr>
          <p:nvPr>
            <p:ph type="subTitle" idx="1"/>
          </p:nvPr>
        </p:nvSpPr>
        <p:spPr>
          <a:xfrm>
            <a:off x="685800" y="3505200"/>
            <a:ext cx="7772400" cy="1371599"/>
          </a:xfrm>
        </p:spPr>
        <p:txBody>
          <a:bodyPr>
            <a:normAutofit fontScale="92500" lnSpcReduction="10000"/>
          </a:bodyPr>
          <a:lstStyle/>
          <a:p>
            <a:pPr algn="just" rtl="1"/>
            <a:endParaRPr lang="fa-IR" sz="4800" b="1" dirty="0" smtClean="0">
              <a:solidFill>
                <a:srgbClr val="FF0000"/>
              </a:solidFill>
              <a:cs typeface="B Titr" pitchFamily="2" charset="-78"/>
            </a:endParaRPr>
          </a:p>
          <a:p>
            <a:pPr algn="just" rtl="1"/>
            <a:r>
              <a:rPr lang="fa-IR" sz="4800" b="1" dirty="0" smtClean="0">
                <a:solidFill>
                  <a:srgbClr val="FF0000"/>
                </a:solidFill>
                <a:cs typeface="B Titr" pitchFamily="2" charset="-78"/>
              </a:rPr>
              <a:t>نظارت </a:t>
            </a:r>
            <a:r>
              <a:rPr lang="fa-IR" sz="4800" b="1" dirty="0">
                <a:solidFill>
                  <a:srgbClr val="FF0000"/>
                </a:solidFill>
                <a:cs typeface="B Titr" pitchFamily="2" charset="-78"/>
              </a:rPr>
              <a:t>و کنترل </a:t>
            </a:r>
          </a:p>
          <a:p>
            <a:endParaRPr lang="en-US" dirty="0"/>
          </a:p>
        </p:txBody>
      </p:sp>
    </p:spTree>
    <p:extLst>
      <p:ext uri="{BB962C8B-B14F-4D97-AF65-F5344CB8AC3E}">
        <p14:creationId xmlns:p14="http://schemas.microsoft.com/office/powerpoint/2010/main" val="2205670518"/>
      </p:ext>
    </p:extLst>
  </p:cSld>
  <p:clrMapOvr>
    <a:masterClrMapping/>
  </p:clrMapOvr>
  <mc:AlternateContent xmlns:mc="http://schemas.openxmlformats.org/markup-compatibility/2006" xmlns:p14="http://schemas.microsoft.com/office/powerpoint/2010/main">
    <mc:Choice Requires="p14">
      <p:transition spd="slow" p14:dur="325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sz="2800" b="1" dirty="0" smtClean="0">
                <a:cs typeface="B Nazanin" pitchFamily="2" charset="-78"/>
              </a:rPr>
              <a:t>تعریف نظارت: نظارت به معنی ناظر بودن بر فعالیتها و اقدامات کارکنان و زیردستان در راستای تحقق هدفهاست.</a:t>
            </a:r>
          </a:p>
          <a:p>
            <a:pPr algn="just" rtl="1"/>
            <a:r>
              <a:rPr lang="fa-IR" sz="2800" b="1" dirty="0" smtClean="0">
                <a:cs typeface="B Nazanin" pitchFamily="2" charset="-78"/>
              </a:rPr>
              <a:t>ارزشیابی جزو اساسی ترین وظایف و آخرین گام مدیریت است. ارزشیابی ابزار مناسبی برای ارزش گذاری بر کار، تلاش و فعالیت کارکنان است و ملاکی جهت تشویق، آموزش، بهسازی و تنبیه کارکنان خواهد بود.</a:t>
            </a:r>
            <a:endParaRPr lang="fa-IR" sz="2800" b="1" dirty="0">
              <a:cs typeface="B Nazanin" pitchFamily="2" charset="-78"/>
            </a:endParaRPr>
          </a:p>
        </p:txBody>
      </p:sp>
      <p:sp>
        <p:nvSpPr>
          <p:cNvPr id="2" name="Title 1"/>
          <p:cNvSpPr>
            <a:spLocks noGrp="1"/>
          </p:cNvSpPr>
          <p:nvPr>
            <p:ph type="title"/>
          </p:nvPr>
        </p:nvSpPr>
        <p:spPr/>
        <p:txBody>
          <a:bodyPr>
            <a:normAutofit/>
          </a:bodyPr>
          <a:lstStyle/>
          <a:p>
            <a:pPr algn="ctr" rtl="1"/>
            <a:r>
              <a:rPr lang="fa-IR" sz="3600" dirty="0" smtClean="0">
                <a:solidFill>
                  <a:srgbClr val="7030A0"/>
                </a:solidFill>
                <a:cs typeface="B Titr" pitchFamily="2" charset="-78"/>
              </a:rPr>
              <a:t>تعاریف</a:t>
            </a:r>
            <a:endParaRPr lang="en-US" sz="3600" dirty="0">
              <a:solidFill>
                <a:srgbClr val="7030A0"/>
              </a:solidFill>
              <a:cs typeface="B Titr" pitchFamily="2" charset="-78"/>
            </a:endParaRPr>
          </a:p>
        </p:txBody>
      </p:sp>
    </p:spTree>
    <p:extLst>
      <p:ext uri="{BB962C8B-B14F-4D97-AF65-F5344CB8AC3E}">
        <p14:creationId xmlns:p14="http://schemas.microsoft.com/office/powerpoint/2010/main" val="1721849386"/>
      </p:ext>
    </p:extLst>
  </p:cSld>
  <p:clrMapOvr>
    <a:masterClrMapping/>
  </p:clrMapOvr>
  <p:transition spd="slow">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endParaRPr lang="fa-IR" sz="2800" b="1" dirty="0" smtClean="0">
              <a:solidFill>
                <a:srgbClr val="0070C0"/>
              </a:solidFill>
              <a:cs typeface="B Nazanin" pitchFamily="2" charset="-78"/>
            </a:endParaRPr>
          </a:p>
          <a:p>
            <a:pPr algn="just" rtl="1"/>
            <a:r>
              <a:rPr lang="fa-IR" sz="2800" b="1" dirty="0" smtClean="0">
                <a:solidFill>
                  <a:srgbClr val="0070C0"/>
                </a:solidFill>
                <a:cs typeface="B Nazanin" pitchFamily="2" charset="-78"/>
              </a:rPr>
              <a:t>تشخیص نقاط قوت و ضعف تا بتوانند آنرا تقویت یا رفع کنند</a:t>
            </a:r>
          </a:p>
          <a:p>
            <a:pPr algn="just" rtl="1"/>
            <a:r>
              <a:rPr lang="fa-IR" sz="2800" b="1" dirty="0" smtClean="0">
                <a:solidFill>
                  <a:srgbClr val="0070C0"/>
                </a:solidFill>
                <a:cs typeface="B Nazanin" pitchFamily="2" charset="-78"/>
              </a:rPr>
              <a:t>آگاه ساختن کارکنان به کیفیت کار خود</a:t>
            </a:r>
          </a:p>
          <a:p>
            <a:pPr algn="just" rtl="1"/>
            <a:r>
              <a:rPr lang="fa-IR" sz="2800" b="1" dirty="0" smtClean="0">
                <a:solidFill>
                  <a:srgbClr val="0070C0"/>
                </a:solidFill>
                <a:cs typeface="B Nazanin" pitchFamily="2" charset="-78"/>
              </a:rPr>
              <a:t>ارایه یک روش عادلانه برای ارتقاء</a:t>
            </a:r>
          </a:p>
          <a:p>
            <a:pPr algn="just" rtl="1"/>
            <a:r>
              <a:rPr lang="fa-IR" sz="2800" b="1" dirty="0" smtClean="0">
                <a:solidFill>
                  <a:srgbClr val="0070C0"/>
                </a:solidFill>
                <a:cs typeface="B Nazanin" pitchFamily="2" charset="-78"/>
              </a:rPr>
              <a:t>ایجاد آگاهی درباره انتظارات سرپرست و ایجاد ارتباط قوی بر اساس اعتماد متقابل</a:t>
            </a:r>
            <a:endParaRPr lang="en-US" sz="2800" b="1" dirty="0">
              <a:solidFill>
                <a:srgbClr val="0070C0"/>
              </a:solidFill>
              <a:cs typeface="B Nazanin" pitchFamily="2" charset="-78"/>
            </a:endParaRPr>
          </a:p>
        </p:txBody>
      </p:sp>
      <p:sp>
        <p:nvSpPr>
          <p:cNvPr id="2" name="Title 1"/>
          <p:cNvSpPr>
            <a:spLocks noGrp="1"/>
          </p:cNvSpPr>
          <p:nvPr>
            <p:ph type="title"/>
          </p:nvPr>
        </p:nvSpPr>
        <p:spPr/>
        <p:txBody>
          <a:bodyPr>
            <a:normAutofit/>
          </a:bodyPr>
          <a:lstStyle/>
          <a:p>
            <a:pPr algn="ctr" rtl="1"/>
            <a:r>
              <a:rPr lang="fa-IR" sz="3600" dirty="0" smtClean="0">
                <a:solidFill>
                  <a:srgbClr val="002060"/>
                </a:solidFill>
                <a:cs typeface="B Titr" pitchFamily="2" charset="-78"/>
              </a:rPr>
              <a:t>دلایل ارزشیابی کردن کارکنان</a:t>
            </a:r>
            <a:endParaRPr lang="en-US" sz="3600" dirty="0">
              <a:solidFill>
                <a:srgbClr val="002060"/>
              </a:solidFill>
              <a:cs typeface="B Titr" pitchFamily="2" charset="-78"/>
            </a:endParaRPr>
          </a:p>
        </p:txBody>
      </p:sp>
    </p:spTree>
    <p:extLst>
      <p:ext uri="{BB962C8B-B14F-4D97-AF65-F5344CB8AC3E}">
        <p14:creationId xmlns:p14="http://schemas.microsoft.com/office/powerpoint/2010/main" val="3160628296"/>
      </p:ext>
    </p:extLst>
  </p:cSld>
  <p:clrMapOvr>
    <a:masterClrMapping/>
  </p:clrMapOvr>
  <p:transition spd="slow">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33507" y="1447800"/>
            <a:ext cx="4210493" cy="3154363"/>
          </a:xfrm>
          <a:prstGeom prst="star24">
            <a:avLst/>
          </a:prstGeom>
        </p:spPr>
        <p:style>
          <a:lnRef idx="3">
            <a:schemeClr val="lt1"/>
          </a:lnRef>
          <a:fillRef idx="1">
            <a:schemeClr val="accent2"/>
          </a:fillRef>
          <a:effectRef idx="1">
            <a:schemeClr val="accent2"/>
          </a:effectRef>
          <a:fontRef idx="minor">
            <a:schemeClr val="lt1"/>
          </a:fontRef>
        </p:style>
        <p:txBody>
          <a:bodyPr rtlCol="1" anchor="ctr"/>
          <a:lstStyle/>
          <a:p>
            <a:pPr algn="ctr">
              <a:buNone/>
            </a:pPr>
            <a:r>
              <a:rPr lang="fa-IR" sz="4000" dirty="0" smtClean="0">
                <a:cs typeface="B Traffic" pitchFamily="2" charset="-78"/>
              </a:rPr>
              <a:t>نظارت شديد </a:t>
            </a:r>
            <a:r>
              <a:rPr lang="en-US" sz="4000" dirty="0" smtClean="0">
                <a:cs typeface="B Traffic" pitchFamily="2" charset="-78"/>
              </a:rPr>
              <a:t> </a:t>
            </a:r>
            <a:endParaRPr lang="fa-IR" sz="4000" dirty="0">
              <a:cs typeface="B Traffic" pitchFamily="2" charset="-78"/>
            </a:endParaRPr>
          </a:p>
        </p:txBody>
      </p:sp>
      <p:sp>
        <p:nvSpPr>
          <p:cNvPr id="2" name="Title 1"/>
          <p:cNvSpPr>
            <a:spLocks noGrp="1"/>
          </p:cNvSpPr>
          <p:nvPr>
            <p:ph type="title"/>
          </p:nvPr>
        </p:nvSpPr>
        <p:spPr/>
        <p:txBody>
          <a:bodyPr>
            <a:normAutofit/>
          </a:bodyPr>
          <a:lstStyle/>
          <a:p>
            <a:pPr algn="ctr" rtl="1"/>
            <a:r>
              <a:rPr lang="fa-IR" sz="3600" dirty="0">
                <a:solidFill>
                  <a:srgbClr val="7030A0"/>
                </a:solidFill>
                <a:cs typeface="B Titr" pitchFamily="2" charset="-78"/>
              </a:rPr>
              <a:t> چگونه عملكرد را </a:t>
            </a:r>
            <a:r>
              <a:rPr lang="fa-IR" sz="3600" dirty="0" smtClean="0">
                <a:solidFill>
                  <a:srgbClr val="7030A0"/>
                </a:solidFill>
                <a:cs typeface="B Titr" pitchFamily="2" charset="-78"/>
              </a:rPr>
              <a:t>نظارت كنيم؟</a:t>
            </a:r>
            <a:endParaRPr lang="en-US" sz="3600" dirty="0">
              <a:solidFill>
                <a:srgbClr val="7030A0"/>
              </a:solidFill>
              <a:cs typeface="B Titr" pitchFamily="2" charset="-78"/>
            </a:endParaRPr>
          </a:p>
        </p:txBody>
      </p:sp>
      <p:sp>
        <p:nvSpPr>
          <p:cNvPr id="5" name="Curved Left Arrow 4"/>
          <p:cNvSpPr/>
          <p:nvPr/>
        </p:nvSpPr>
        <p:spPr>
          <a:xfrm rot="2985832">
            <a:off x="5268021" y="4061482"/>
            <a:ext cx="1522671" cy="2130450"/>
          </a:xfrm>
          <a:prstGeom prst="curvedLeftArrow">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fa-IR">
              <a:solidFill>
                <a:schemeClr val="tx1"/>
              </a:solidFill>
            </a:endParaRPr>
          </a:p>
        </p:txBody>
      </p:sp>
      <p:sp>
        <p:nvSpPr>
          <p:cNvPr id="7" name="24-Point Star 6"/>
          <p:cNvSpPr/>
          <p:nvPr/>
        </p:nvSpPr>
        <p:spPr>
          <a:xfrm>
            <a:off x="742507" y="3362150"/>
            <a:ext cx="4191000" cy="3048000"/>
          </a:xfrm>
          <a:prstGeom prst="star24">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4000" dirty="0" smtClean="0">
                <a:cs typeface="B Traffic" pitchFamily="2" charset="-78"/>
              </a:rPr>
              <a:t>واكنش نامطلوب كاركنان</a:t>
            </a:r>
            <a:endParaRPr lang="fa-IR" sz="4000" dirty="0">
              <a:cs typeface="B Traffic" pitchFamily="2" charset="-78"/>
            </a:endParaRPr>
          </a:p>
        </p:txBody>
      </p:sp>
    </p:spTree>
    <p:extLst>
      <p:ext uri="{BB962C8B-B14F-4D97-AF65-F5344CB8AC3E}">
        <p14:creationId xmlns:p14="http://schemas.microsoft.com/office/powerpoint/2010/main" val="3944117437"/>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bg/>
                                          </p:spTgt>
                                        </p:tgtEl>
                                        <p:attrNameLst>
                                          <p:attrName>style.visibility</p:attrName>
                                        </p:attrNameLst>
                                      </p:cBhvr>
                                      <p:to>
                                        <p:strVal val="visible"/>
                                      </p:to>
                                    </p:set>
                                    <p:anim calcmode="lin" valueType="num">
                                      <p:cBhvr additive="base">
                                        <p:cTn id="25" dur="500" fill="hold"/>
                                        <p:tgtEl>
                                          <p:spTgt spid="7">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a:solidFill>
                  <a:srgbClr val="FF0000"/>
                </a:solidFill>
                <a:cs typeface="B Nazanin" pitchFamily="2" charset="-78"/>
              </a:rPr>
              <a:t> ” المربوراك</a:t>
            </a:r>
            <a:r>
              <a:rPr lang="fa-IR" sz="2400" b="1" dirty="0">
                <a:solidFill>
                  <a:srgbClr val="FF0000"/>
                </a:solidFill>
                <a:cs typeface="B Nazanin" pitchFamily="2" charset="-78"/>
              </a:rPr>
              <a:t>   ” می </a:t>
            </a:r>
            <a:r>
              <a:rPr lang="fa-IR" sz="2400" b="1" dirty="0" smtClean="0">
                <a:solidFill>
                  <a:srgbClr val="FF0000"/>
                </a:solidFill>
                <a:cs typeface="B Nazanin" pitchFamily="2" charset="-78"/>
              </a:rPr>
              <a:t>گوید:</a:t>
            </a:r>
          </a:p>
          <a:p>
            <a:pPr algn="just" rtl="1">
              <a:buNone/>
            </a:pPr>
            <a:r>
              <a:rPr lang="fa-IR" sz="2400" b="1" dirty="0" smtClean="0">
                <a:solidFill>
                  <a:srgbClr val="FF0000"/>
                </a:solidFill>
                <a:cs typeface="B Nazanin" pitchFamily="2" charset="-78"/>
              </a:rPr>
              <a:t>اغلب </a:t>
            </a:r>
            <a:r>
              <a:rPr lang="fa-IR" sz="2400" b="1" dirty="0">
                <a:solidFill>
                  <a:srgbClr val="FF0000"/>
                </a:solidFill>
                <a:cs typeface="B Nazanin" pitchFamily="2" charset="-78"/>
              </a:rPr>
              <a:t>مديران براي بهبود كارايي،نظارت هاي شديد را وضع  مي كنند.</a:t>
            </a:r>
          </a:p>
          <a:p>
            <a:pPr algn="just" rtl="1">
              <a:buNone/>
            </a:pPr>
            <a:r>
              <a:rPr lang="fa-IR" sz="2400" b="1" dirty="0">
                <a:solidFill>
                  <a:srgbClr val="FF0000"/>
                </a:solidFill>
                <a:cs typeface="B Nazanin" pitchFamily="2" charset="-78"/>
              </a:rPr>
              <a:t> ممكنست در كوتاه مدت بهبود عملكرد حاصل شود ، اما اغلب باعث تضعيف روحيه كارمندان و غيبتهاي زياد مي گردد ،  و سير نزولي دارد .</a:t>
            </a:r>
          </a:p>
          <a:p>
            <a:pPr algn="just" rtl="1"/>
            <a:endParaRPr lang="fa-IR" sz="2400" b="1" dirty="0">
              <a:solidFill>
                <a:srgbClr val="FF0000"/>
              </a:solidFill>
              <a:cs typeface="B Nazanin" pitchFamily="2" charset="-78"/>
            </a:endParaRPr>
          </a:p>
          <a:p>
            <a:pPr algn="just" rtl="1">
              <a:buNone/>
            </a:pPr>
            <a:r>
              <a:rPr lang="fa-IR" sz="2400" b="1" dirty="0" smtClean="0">
                <a:solidFill>
                  <a:srgbClr val="FF0000"/>
                </a:solidFill>
                <a:cs typeface="B Nazanin" pitchFamily="2" charset="-78"/>
              </a:rPr>
              <a:t>در </a:t>
            </a:r>
            <a:r>
              <a:rPr lang="fa-IR" sz="2400" b="1" dirty="0">
                <a:solidFill>
                  <a:srgbClr val="FF0000"/>
                </a:solidFill>
                <a:cs typeface="B Nazanin" pitchFamily="2" charset="-78"/>
              </a:rPr>
              <a:t>نتيجه مديران واكنش نشان داده نظارت شديدتر وضع مي كنند . </a:t>
            </a:r>
          </a:p>
          <a:p>
            <a:pPr algn="just" rtl="1">
              <a:buNone/>
            </a:pPr>
            <a:r>
              <a:rPr lang="fa-IR" sz="2400" b="1" dirty="0" smtClean="0">
                <a:solidFill>
                  <a:srgbClr val="FF0000"/>
                </a:solidFill>
                <a:cs typeface="B Nazanin" pitchFamily="2" charset="-78"/>
              </a:rPr>
              <a:t>اين </a:t>
            </a:r>
            <a:r>
              <a:rPr lang="fa-IR" sz="2400" b="1" dirty="0">
                <a:solidFill>
                  <a:srgbClr val="FF0000"/>
                </a:solidFill>
                <a:cs typeface="B Nazanin" pitchFamily="2" charset="-78"/>
              </a:rPr>
              <a:t>عمل به نوبه خود در بخشي از كاركنان به احساس بيزاري ، ضعف </a:t>
            </a:r>
            <a:r>
              <a:rPr lang="fa-IR" sz="2400" b="1" dirty="0" smtClean="0">
                <a:solidFill>
                  <a:srgbClr val="FF0000"/>
                </a:solidFill>
                <a:cs typeface="B Nazanin" pitchFamily="2" charset="-78"/>
              </a:rPr>
              <a:t>بيشتر، و تلاش </a:t>
            </a:r>
            <a:r>
              <a:rPr lang="fa-IR" sz="2400" b="1" dirty="0">
                <a:solidFill>
                  <a:srgbClr val="FF0000"/>
                </a:solidFill>
                <a:cs typeface="B Nazanin" pitchFamily="2" charset="-78"/>
              </a:rPr>
              <a:t>براي در هم شكستن سيستم منتهي مي گردد. </a:t>
            </a:r>
            <a:endParaRPr lang="en-US" sz="2400" b="1" dirty="0">
              <a:solidFill>
                <a:srgbClr val="FF0000"/>
              </a:solidFill>
              <a:cs typeface="B Nazanin" pitchFamily="2" charset="-78"/>
            </a:endParaRPr>
          </a:p>
          <a:p>
            <a:pPr algn="just" rtl="1"/>
            <a:endParaRPr lang="fa-IR" sz="2400" b="1" dirty="0">
              <a:solidFill>
                <a:srgbClr val="FF0000"/>
              </a:solidFill>
              <a:cs typeface="B Nazanin" pitchFamily="2" charset="-78"/>
            </a:endParaRPr>
          </a:p>
          <a:p>
            <a:pPr algn="just" rtl="1"/>
            <a:endParaRPr lang="en-US" sz="2400" dirty="0">
              <a:solidFill>
                <a:srgbClr val="FF0000"/>
              </a:solidFill>
              <a:cs typeface="B Nazanin" pitchFamily="2" charset="-78"/>
            </a:endParaRPr>
          </a:p>
        </p:txBody>
      </p:sp>
      <p:sp>
        <p:nvSpPr>
          <p:cNvPr id="4" name="Title 1"/>
          <p:cNvSpPr>
            <a:spLocks noGrp="1"/>
          </p:cNvSpPr>
          <p:nvPr>
            <p:ph type="title"/>
          </p:nvPr>
        </p:nvSpPr>
        <p:spPr/>
        <p:txBody>
          <a:bodyPr>
            <a:normAutofit/>
          </a:bodyPr>
          <a:lstStyle/>
          <a:p>
            <a:pPr algn="ctr" rtl="1"/>
            <a:r>
              <a:rPr lang="fa-IR" sz="3600" dirty="0" smtClean="0">
                <a:solidFill>
                  <a:srgbClr val="7030A0"/>
                </a:solidFill>
                <a:cs typeface="B Titr" pitchFamily="2" charset="-78"/>
              </a:rPr>
              <a:t>   نظارت و تاثیر معکوس آن بر افراد :</a:t>
            </a:r>
            <a:endParaRPr lang="fa-IR" sz="3600" dirty="0">
              <a:solidFill>
                <a:srgbClr val="7030A0"/>
              </a:solidFill>
              <a:cs typeface="B Titr" pitchFamily="2" charset="-78"/>
            </a:endParaRPr>
          </a:p>
        </p:txBody>
      </p:sp>
    </p:spTree>
    <p:extLst>
      <p:ext uri="{BB962C8B-B14F-4D97-AF65-F5344CB8AC3E}">
        <p14:creationId xmlns:p14="http://schemas.microsoft.com/office/powerpoint/2010/main" val="1786284592"/>
      </p:ext>
    </p:extLst>
  </p:cSld>
  <p:clrMapOvr>
    <a:masterClrMapping/>
  </p:clrMapOvr>
  <p:transition spd="slow">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endParaRPr lang="fa-IR" sz="2800" dirty="0" smtClean="0">
              <a:solidFill>
                <a:srgbClr val="002060"/>
              </a:solidFill>
              <a:cs typeface="B Nazanin" pitchFamily="2" charset="-78"/>
            </a:endParaRPr>
          </a:p>
          <a:p>
            <a:pPr algn="just" rtl="1">
              <a:buNone/>
            </a:pPr>
            <a:r>
              <a:rPr lang="fa-IR" sz="2800" dirty="0" smtClean="0">
                <a:solidFill>
                  <a:srgbClr val="002060"/>
                </a:solidFill>
                <a:cs typeface="B Nazanin" pitchFamily="2" charset="-78"/>
              </a:rPr>
              <a:t>کنترل شامل سه نوع اساسی می باشد:</a:t>
            </a:r>
          </a:p>
          <a:p>
            <a:pPr algn="just" rtl="1"/>
            <a:r>
              <a:rPr lang="fa-IR" sz="2800" dirty="0" smtClean="0">
                <a:solidFill>
                  <a:srgbClr val="002060"/>
                </a:solidFill>
                <a:cs typeface="B Nazanin" pitchFamily="2" charset="-78"/>
              </a:rPr>
              <a:t>1) کنترل پیش نگر: این نوع کنترل قبل از اینکه عملیات انجام شود، صورت می گیرد که بعضی اوقات این نوع کنترل «کنترل مقدماتی، آینده نگر، غربالی یا بازدارنده و تشخیصی» هم نامیده می شود.</a:t>
            </a:r>
          </a:p>
          <a:p>
            <a:pPr algn="just" rtl="1"/>
            <a:r>
              <a:rPr lang="fa-IR" sz="2800" dirty="0" smtClean="0">
                <a:solidFill>
                  <a:srgbClr val="002060"/>
                </a:solidFill>
                <a:cs typeface="B Nazanin" pitchFamily="2" charset="-78"/>
              </a:rPr>
              <a:t>2) کنترل حال نگر: این نوع کنترل در حین عملیات انجام می شود. این نوع کنترل، کنترل «مستمر» و «تدریجی» هم نام دارد.</a:t>
            </a:r>
          </a:p>
          <a:p>
            <a:pPr algn="just" rtl="1"/>
            <a:endParaRPr lang="en-US" dirty="0"/>
          </a:p>
        </p:txBody>
      </p:sp>
      <p:sp>
        <p:nvSpPr>
          <p:cNvPr id="2" name="Title 1"/>
          <p:cNvSpPr>
            <a:spLocks noGrp="1"/>
          </p:cNvSpPr>
          <p:nvPr>
            <p:ph type="title"/>
          </p:nvPr>
        </p:nvSpPr>
        <p:spPr/>
        <p:txBody>
          <a:bodyPr>
            <a:normAutofit/>
          </a:bodyPr>
          <a:lstStyle/>
          <a:p>
            <a:pPr algn="ctr" rtl="1"/>
            <a:r>
              <a:rPr lang="fa-IR" sz="3600" dirty="0" smtClean="0">
                <a:solidFill>
                  <a:srgbClr val="7030A0"/>
                </a:solidFill>
                <a:cs typeface="B Titr" pitchFamily="2" charset="-78"/>
              </a:rPr>
              <a:t>انواع نظارت و کنترل</a:t>
            </a:r>
            <a:endParaRPr lang="en-US" sz="3600" dirty="0">
              <a:solidFill>
                <a:srgbClr val="7030A0"/>
              </a:solidFill>
              <a:cs typeface="B Titr" pitchFamily="2" charset="-78"/>
            </a:endParaRPr>
          </a:p>
        </p:txBody>
      </p:sp>
      <p:sp>
        <p:nvSpPr>
          <p:cNvPr id="4" name="Left Arrow 3"/>
          <p:cNvSpPr/>
          <p:nvPr/>
        </p:nvSpPr>
        <p:spPr>
          <a:xfrm>
            <a:off x="1295400" y="49530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3604053802"/>
      </p:ext>
    </p:extLst>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endParaRPr lang="fa-IR" sz="2800" dirty="0" smtClean="0">
              <a:solidFill>
                <a:srgbClr val="0070C0"/>
              </a:solidFill>
              <a:cs typeface="B Nazanin" pitchFamily="2" charset="-78"/>
            </a:endParaRPr>
          </a:p>
          <a:p>
            <a:pPr algn="just" rtl="1"/>
            <a:r>
              <a:rPr lang="fa-IR" sz="2800" dirty="0" smtClean="0">
                <a:solidFill>
                  <a:srgbClr val="002060"/>
                </a:solidFill>
                <a:cs typeface="B Nazanin" pitchFamily="2" charset="-78"/>
              </a:rPr>
              <a:t>3) کنترل گذشته نگر: این نوع کنترل بر نتیجه  اجرای عملیات تمرکز دارد. به این دلیل کنترل گذشته نگر نامیده می شود که قضاوت، پس از انجام عملیات صورت می گیرد. این نوع کنترل، کنترل «بازخورد»و «تصدیقی» هم نامیده می شود.</a:t>
            </a:r>
            <a:endParaRPr lang="en-US" sz="2800" dirty="0">
              <a:solidFill>
                <a:srgbClr val="002060"/>
              </a:solidFill>
              <a:cs typeface="B Nazanin" pitchFamily="2" charset="-78"/>
            </a:endParaRPr>
          </a:p>
        </p:txBody>
      </p:sp>
      <p:sp>
        <p:nvSpPr>
          <p:cNvPr id="2" name="Title 1"/>
          <p:cNvSpPr>
            <a:spLocks noGrp="1"/>
          </p:cNvSpPr>
          <p:nvPr>
            <p:ph type="title"/>
          </p:nvPr>
        </p:nvSpPr>
        <p:spPr/>
        <p:txBody>
          <a:bodyPr>
            <a:normAutofit/>
          </a:bodyPr>
          <a:lstStyle/>
          <a:p>
            <a:pPr algn="ctr" rtl="1"/>
            <a:r>
              <a:rPr lang="fa-IR" sz="3600" dirty="0">
                <a:solidFill>
                  <a:srgbClr val="7030A0"/>
                </a:solidFill>
                <a:cs typeface="B Titr" pitchFamily="2" charset="-78"/>
              </a:rPr>
              <a:t>انواع نظارت و کنترل</a:t>
            </a:r>
            <a:endParaRPr lang="en-US" sz="3600" dirty="0">
              <a:solidFill>
                <a:srgbClr val="7030A0"/>
              </a:solidFill>
              <a:cs typeface="B Titr" pitchFamily="2" charset="-78"/>
            </a:endParaRPr>
          </a:p>
        </p:txBody>
      </p:sp>
    </p:spTree>
    <p:extLst>
      <p:ext uri="{BB962C8B-B14F-4D97-AF65-F5344CB8AC3E}">
        <p14:creationId xmlns:p14="http://schemas.microsoft.com/office/powerpoint/2010/main" val="4093286536"/>
      </p:ext>
    </p:extLst>
  </p:cSld>
  <p:clrMapOvr>
    <a:masterClrMapping/>
  </p:clrMapOvr>
  <p:transition spd="slow">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endParaRPr lang="fa-IR" sz="2800" b="1" dirty="0" smtClean="0">
              <a:solidFill>
                <a:srgbClr val="002060"/>
              </a:solidFill>
              <a:cs typeface="B Nazanin" pitchFamily="2" charset="-78"/>
            </a:endParaRPr>
          </a:p>
          <a:p>
            <a:pPr algn="just" rtl="1"/>
            <a:r>
              <a:rPr lang="fa-IR" sz="2800" b="1" dirty="0" smtClean="0">
                <a:solidFill>
                  <a:srgbClr val="002060"/>
                </a:solidFill>
                <a:cs typeface="B Nazanin" pitchFamily="2" charset="-78"/>
              </a:rPr>
              <a:t>1) مقاومت کارکنان در برابر کنترل</a:t>
            </a:r>
          </a:p>
          <a:p>
            <a:pPr algn="just" rtl="1"/>
            <a:r>
              <a:rPr lang="fa-IR" sz="2800" b="1" dirty="0" smtClean="0">
                <a:solidFill>
                  <a:srgbClr val="002060"/>
                </a:solidFill>
                <a:cs typeface="B Nazanin" pitchFamily="2" charset="-78"/>
              </a:rPr>
              <a:t>2) مشکل دسترسی برنامه ریزان به نتایج کنترل</a:t>
            </a:r>
          </a:p>
          <a:p>
            <a:pPr algn="just" rtl="1"/>
            <a:r>
              <a:rPr lang="fa-IR" sz="2800" b="1" dirty="0" smtClean="0">
                <a:solidFill>
                  <a:srgbClr val="002060"/>
                </a:solidFill>
                <a:cs typeface="B Nazanin" pitchFamily="2" charset="-78"/>
              </a:rPr>
              <a:t>3) انتخاب استانداردها باید واقعی و منصفانه باشد</a:t>
            </a:r>
            <a:endParaRPr lang="en-US" sz="2800" b="1" dirty="0">
              <a:solidFill>
                <a:srgbClr val="002060"/>
              </a:solidFill>
              <a:cs typeface="B Nazanin" pitchFamily="2" charset="-78"/>
            </a:endParaRPr>
          </a:p>
        </p:txBody>
      </p:sp>
      <p:sp>
        <p:nvSpPr>
          <p:cNvPr id="2" name="Title 1"/>
          <p:cNvSpPr>
            <a:spLocks noGrp="1"/>
          </p:cNvSpPr>
          <p:nvPr>
            <p:ph type="title"/>
          </p:nvPr>
        </p:nvSpPr>
        <p:spPr/>
        <p:txBody>
          <a:bodyPr>
            <a:normAutofit/>
          </a:bodyPr>
          <a:lstStyle/>
          <a:p>
            <a:pPr algn="ctr" rtl="1"/>
            <a:r>
              <a:rPr lang="fa-IR" sz="3600" dirty="0" smtClean="0">
                <a:solidFill>
                  <a:srgbClr val="7030A0"/>
                </a:solidFill>
                <a:cs typeface="B Titr" pitchFamily="2" charset="-78"/>
              </a:rPr>
              <a:t>مشکلات اجرایی کنترل:</a:t>
            </a:r>
            <a:endParaRPr lang="en-US" sz="3600" dirty="0">
              <a:solidFill>
                <a:srgbClr val="7030A0"/>
              </a:solidFill>
              <a:cs typeface="B Titr" pitchFamily="2" charset="-78"/>
            </a:endParaRPr>
          </a:p>
        </p:txBody>
      </p:sp>
    </p:spTree>
    <p:extLst>
      <p:ext uri="{BB962C8B-B14F-4D97-AF65-F5344CB8AC3E}">
        <p14:creationId xmlns:p14="http://schemas.microsoft.com/office/powerpoint/2010/main" val="3503894312"/>
      </p:ext>
    </p:extLst>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59300-1580405275file-2082.jpg"/>
          <p:cNvPicPr>
            <a:picLocks noGrp="1" noChangeAspect="1"/>
          </p:cNvPicPr>
          <p:nvPr>
            <p:ph idx="1"/>
          </p:nvPr>
        </p:nvPicPr>
        <p:blipFill>
          <a:blip r:embed="rId2" cstate="print"/>
          <a:stretch>
            <a:fillRect/>
          </a:stretch>
        </p:blipFill>
        <p:spPr>
          <a:xfrm>
            <a:off x="457200" y="1481138"/>
            <a:ext cx="8229600" cy="4919662"/>
          </a:xfrm>
        </p:spPr>
      </p:pic>
      <p:sp>
        <p:nvSpPr>
          <p:cNvPr id="3" name="Title 2"/>
          <p:cNvSpPr>
            <a:spLocks noGrp="1"/>
          </p:cNvSpPr>
          <p:nvPr>
            <p:ph type="title"/>
          </p:nvPr>
        </p:nvSpPr>
        <p:spPr/>
        <p:txBody>
          <a:bodyPr>
            <a:normAutofit/>
          </a:bodyPr>
          <a:lstStyle/>
          <a:p>
            <a:pPr algn="ctr" rtl="1"/>
            <a:r>
              <a:rPr lang="fa-IR" sz="4800" dirty="0" smtClean="0">
                <a:solidFill>
                  <a:schemeClr val="accent2">
                    <a:lumMod val="75000"/>
                  </a:schemeClr>
                </a:solidFill>
                <a:cs typeface="B Arshia" pitchFamily="2" charset="-78"/>
              </a:rPr>
              <a:t>لطفا توصیه های بهداشتی را جدی بگیریم</a:t>
            </a:r>
            <a:endParaRPr lang="en-US" sz="4800" dirty="0">
              <a:solidFill>
                <a:schemeClr val="accent2">
                  <a:lumMod val="75000"/>
                </a:schemeClr>
              </a:solidFill>
              <a:cs typeface="B Arshia" pitchFamily="2" charset="-78"/>
            </a:endParaRPr>
          </a:p>
        </p:txBody>
      </p:sp>
    </p:spTree>
  </p:cSld>
  <p:clrMapOvr>
    <a:masterClrMapping/>
  </p:clrMapOvr>
  <p:transition spd="slow">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jpg"/>
          <p:cNvPicPr>
            <a:picLocks noGrp="1" noChangeAspect="1"/>
          </p:cNvPicPr>
          <p:nvPr>
            <p:ph idx="1"/>
          </p:nvPr>
        </p:nvPicPr>
        <p:blipFill>
          <a:blip r:embed="rId2" cstate="print"/>
          <a:stretch>
            <a:fillRect/>
          </a:stretch>
        </p:blipFill>
        <p:spPr>
          <a:xfrm>
            <a:off x="1295400" y="1447800"/>
            <a:ext cx="6553200" cy="4572000"/>
          </a:xfrm>
        </p:spPr>
      </p:pic>
      <p:sp>
        <p:nvSpPr>
          <p:cNvPr id="3" name="Title 2"/>
          <p:cNvSpPr>
            <a:spLocks noGrp="1"/>
          </p:cNvSpPr>
          <p:nvPr>
            <p:ph type="title"/>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1"/>
      </p:transition>
    </mc:Choice>
    <mc:Fallback xmlns="">
      <p:transition spd="slow">
        <p:wheel spokes="1"/>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a:t>
            </a:r>
            <a:endParaRPr lang="fa-IR" dirty="0" smtClean="0">
              <a:solidFill>
                <a:srgbClr val="C00000"/>
              </a:solidFill>
              <a:cs typeface="B Nazanin" pitchFamily="2" charset="-78"/>
            </a:endParaRPr>
          </a:p>
          <a:p>
            <a:pPr algn="just" rtl="1"/>
            <a:r>
              <a:rPr lang="fa-IR" dirty="0" smtClean="0">
                <a:solidFill>
                  <a:srgbClr val="C00000"/>
                </a:solidFill>
                <a:cs typeface="B Nazanin" pitchFamily="2" charset="-78"/>
              </a:rPr>
              <a:t>در </a:t>
            </a:r>
            <a:r>
              <a:rPr lang="fa-IR" dirty="0">
                <a:solidFill>
                  <a:srgbClr val="C00000"/>
                </a:solidFill>
                <a:cs typeface="B Nazanin" pitchFamily="2" charset="-78"/>
              </a:rPr>
              <a:t>پایان ضمن تاکید بر لزوم رعایت مسایل بهداشتی، برای همه شما آرزوی سلامتی دارم.</a:t>
            </a:r>
          </a:p>
          <a:p>
            <a:pPr algn="just" rtl="1"/>
            <a:r>
              <a:rPr lang="fa-IR" dirty="0">
                <a:solidFill>
                  <a:srgbClr val="C00000"/>
                </a:solidFill>
                <a:cs typeface="B Nazanin" pitchFamily="2" charset="-78"/>
              </a:rPr>
              <a:t>ناطقی 09125265130</a:t>
            </a:r>
            <a:endParaRPr lang="en-US" dirty="0">
              <a:solidFill>
                <a:srgbClr val="C00000"/>
              </a:solidFill>
              <a:cs typeface="B Nazanin" pitchFamily="2" charset="-78"/>
            </a:endParaRPr>
          </a:p>
          <a:p>
            <a:pPr marL="109728" indent="0" algn="r" rtl="1">
              <a:buNone/>
            </a:pPr>
            <a:endParaRPr lang="en-US" dirty="0"/>
          </a:p>
        </p:txBody>
      </p:sp>
      <p:sp>
        <p:nvSpPr>
          <p:cNvPr id="3" name="Title 2"/>
          <p:cNvSpPr>
            <a:spLocks noGrp="1"/>
          </p:cNvSpPr>
          <p:nvPr>
            <p:ph type="title"/>
          </p:nvPr>
        </p:nvSpPr>
        <p:spPr/>
        <p:txBody>
          <a:bodyPr>
            <a:normAutofit/>
          </a:bodyPr>
          <a:lstStyle/>
          <a:p>
            <a:pPr algn="ctr" rtl="1"/>
            <a:r>
              <a:rPr lang="fa-IR" sz="3600" dirty="0" smtClean="0">
                <a:solidFill>
                  <a:schemeClr val="accent5">
                    <a:lumMod val="75000"/>
                  </a:schemeClr>
                </a:solidFill>
                <a:cs typeface="B Titr" pitchFamily="2" charset="-78"/>
              </a:rPr>
              <a:t>سخنی با دانشجویان</a:t>
            </a:r>
            <a:endParaRPr lang="en-US" sz="3600" dirty="0">
              <a:solidFill>
                <a:schemeClr val="accent5">
                  <a:lumMod val="75000"/>
                </a:schemeClr>
              </a:solidFill>
              <a:cs typeface="B Titr" pitchFamily="2" charset="-78"/>
            </a:endParaRPr>
          </a:p>
        </p:txBody>
      </p:sp>
    </p:spTree>
    <p:extLst>
      <p:ext uri="{BB962C8B-B14F-4D97-AF65-F5344CB8AC3E}">
        <p14:creationId xmlns:p14="http://schemas.microsoft.com/office/powerpoint/2010/main" val="1123349013"/>
      </p:ext>
    </p:extLst>
  </p:cSld>
  <p:clrMapOvr>
    <a:masterClrMapping/>
  </p:clrMapOvr>
  <mc:AlternateContent xmlns:mc="http://schemas.openxmlformats.org/markup-compatibility/2006">
    <mc:Choice xmlns:p14="http://schemas.microsoft.com/office/powerpoint/2010/main" Requires="p14">
      <p:transition spd="slow" p14:dur="2500">
        <p:fad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endParaRPr lang="fa-IR" sz="4000" dirty="0" smtClean="0">
              <a:solidFill>
                <a:srgbClr val="FF0000"/>
              </a:solidFill>
              <a:cs typeface="B Titr" pitchFamily="2" charset="-78"/>
            </a:endParaRPr>
          </a:p>
          <a:p>
            <a:pPr algn="just" rtl="1"/>
            <a:r>
              <a:rPr lang="fa-IR" sz="4000" b="1" dirty="0" smtClean="0">
                <a:solidFill>
                  <a:srgbClr val="002060"/>
                </a:solidFill>
                <a:cs typeface="B Nazanin" pitchFamily="2" charset="-78"/>
              </a:rPr>
              <a:t>توقعات افراد از سرپرستان</a:t>
            </a:r>
          </a:p>
          <a:p>
            <a:pPr algn="just" rtl="1"/>
            <a:r>
              <a:rPr lang="fa-IR" sz="4000" b="1" dirty="0" smtClean="0">
                <a:solidFill>
                  <a:srgbClr val="002060"/>
                </a:solidFill>
                <a:cs typeface="B Nazanin" pitchFamily="2" charset="-78"/>
              </a:rPr>
              <a:t>نظارت و کنترل </a:t>
            </a:r>
          </a:p>
          <a:p>
            <a:pPr algn="just" rtl="1"/>
            <a:endParaRPr lang="en-US" dirty="0"/>
          </a:p>
        </p:txBody>
      </p:sp>
      <p:sp>
        <p:nvSpPr>
          <p:cNvPr id="2" name="Title 1"/>
          <p:cNvSpPr>
            <a:spLocks noGrp="1"/>
          </p:cNvSpPr>
          <p:nvPr>
            <p:ph type="title"/>
          </p:nvPr>
        </p:nvSpPr>
        <p:spPr/>
        <p:txBody>
          <a:bodyPr>
            <a:normAutofit/>
          </a:bodyPr>
          <a:lstStyle/>
          <a:p>
            <a:pPr algn="ctr" rtl="1"/>
            <a:r>
              <a:rPr lang="fa-IR" sz="4400" dirty="0" smtClean="0">
                <a:solidFill>
                  <a:srgbClr val="FF0000"/>
                </a:solidFill>
                <a:cs typeface="B Titr" pitchFamily="2" charset="-78"/>
              </a:rPr>
              <a:t>عناوین </a:t>
            </a:r>
            <a:r>
              <a:rPr lang="fa-IR" sz="4400" smtClean="0">
                <a:solidFill>
                  <a:srgbClr val="FF0000"/>
                </a:solidFill>
                <a:cs typeface="B Titr" pitchFamily="2" charset="-78"/>
              </a:rPr>
              <a:t>جلسه پنجم</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4141565204"/>
      </p:ext>
    </p:extLst>
  </p:cSld>
  <p:clrMapOvr>
    <a:masterClrMapping/>
  </p:clrMapOvr>
  <p:transition spd="slow">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برای درک بهتر این موضوع ابتدا تعریفی از مسئولیت و اشاره ای به حیطه مسئولیت سرپرستان خواهیم داشت و بعد «انتظارات و توقعات افراد از سرپرستان» را خواهیم گفت.</a:t>
            </a:r>
          </a:p>
          <a:p>
            <a:pPr algn="just" rtl="1"/>
            <a:r>
              <a:rPr lang="fa-IR" sz="2800" dirty="0" smtClean="0">
                <a:cs typeface="B Nazanin" pitchFamily="2" charset="-78"/>
              </a:rPr>
              <a:t>مسئولیت: عبارت است از قدرت پاسخگو بودن در مقابل مسئولیتی که به فرد واگذار گردیده است.</a:t>
            </a:r>
          </a:p>
          <a:p>
            <a:pPr algn="just" rtl="1"/>
            <a:r>
              <a:rPr lang="fa-IR" sz="2800" dirty="0" smtClean="0">
                <a:cs typeface="B Nazanin" pitchFamily="2" charset="-78"/>
              </a:rPr>
              <a:t> مسئولیت سرپرستان در سه حیطه تولید (از لحاظ مقدار، مرغوبیت و هزینه های آن)، افراد (از لحاظ انضباط، ایمنی، رفاه و حقوق آنان) و دقت (از لحاظ نظم و ترتیب، نگهداری ماشین آلات و مواردی از این قبیل) تقسیم بندی می شود.</a:t>
            </a:r>
            <a:endParaRPr lang="en-US" sz="2800" dirty="0">
              <a:cs typeface="B Nazanin" pitchFamily="2" charset="-78"/>
            </a:endParaRPr>
          </a:p>
        </p:txBody>
      </p:sp>
      <p:sp>
        <p:nvSpPr>
          <p:cNvPr id="2" name="Title 1"/>
          <p:cNvSpPr>
            <a:spLocks noGrp="1"/>
          </p:cNvSpPr>
          <p:nvPr>
            <p:ph type="title"/>
          </p:nvPr>
        </p:nvSpPr>
        <p:spPr/>
        <p:txBody>
          <a:bodyPr>
            <a:normAutofit fontScale="90000"/>
          </a:bodyPr>
          <a:lstStyle/>
          <a:p>
            <a:pPr algn="ctr" rtl="1"/>
            <a:r>
              <a:rPr lang="fa-IR" sz="3600" dirty="0" smtClean="0">
                <a:solidFill>
                  <a:srgbClr val="FF0000"/>
                </a:solidFill>
                <a:cs typeface="B Titr" pitchFamily="2" charset="-78"/>
              </a:rPr>
              <a:t>انتظارات و توقعات افراد از سرپرستان</a:t>
            </a:r>
            <a:br>
              <a:rPr lang="fa-IR" sz="3600" dirty="0" smtClean="0">
                <a:solidFill>
                  <a:srgbClr val="FF0000"/>
                </a:solidFill>
                <a:cs typeface="B Titr" pitchFamily="2" charset="-78"/>
              </a:rPr>
            </a:br>
            <a:r>
              <a:rPr lang="fa-IR" sz="3600" dirty="0" smtClean="0">
                <a:solidFill>
                  <a:srgbClr val="FF0000"/>
                </a:solidFill>
                <a:cs typeface="B Titr" pitchFamily="2" charset="-78"/>
              </a:rPr>
              <a:t>(مقدمه)</a:t>
            </a:r>
            <a:endParaRPr lang="en-US" sz="3600" dirty="0">
              <a:solidFill>
                <a:srgbClr val="FF0000"/>
              </a:solidFill>
              <a:cs typeface="B Titr" pitchFamily="2" charset="-78"/>
            </a:endParaRPr>
          </a:p>
        </p:txBody>
      </p:sp>
      <p:sp>
        <p:nvSpPr>
          <p:cNvPr id="4" name="Left Arrow 3"/>
          <p:cNvSpPr/>
          <p:nvPr/>
        </p:nvSpPr>
        <p:spPr>
          <a:xfrm>
            <a:off x="1676400" y="53340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3581057868"/>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endParaRPr lang="fa-IR" sz="2800" dirty="0" smtClean="0">
              <a:cs typeface="B Nazanin" pitchFamily="2" charset="-78"/>
            </a:endParaRPr>
          </a:p>
          <a:p>
            <a:pPr algn="just" rtl="1"/>
            <a:r>
              <a:rPr lang="ar-SA" sz="2800" dirty="0" smtClean="0">
                <a:cs typeface="B Nazanin" pitchFamily="2" charset="-78"/>
              </a:rPr>
              <a:t>هر </a:t>
            </a:r>
            <a:r>
              <a:rPr lang="ar-SA" sz="2800" dirty="0">
                <a:cs typeface="B Nazanin" pitchFamily="2" charset="-78"/>
              </a:rPr>
              <a:t>فرد از جامعه ای که در آن زندگی می کند</a:t>
            </a:r>
            <a:r>
              <a:rPr lang="ar-SA" sz="2800" dirty="0" smtClean="0">
                <a:cs typeface="B Nazanin" pitchFamily="2" charset="-78"/>
              </a:rPr>
              <a:t>,</a:t>
            </a:r>
            <a:r>
              <a:rPr lang="fa-IR" sz="2800" dirty="0" smtClean="0">
                <a:cs typeface="B Nazanin" pitchFamily="2" charset="-78"/>
              </a:rPr>
              <a:t> </a:t>
            </a:r>
            <a:r>
              <a:rPr lang="ar-SA" sz="2800" dirty="0" smtClean="0">
                <a:cs typeface="B Nazanin" pitchFamily="2" charset="-78"/>
              </a:rPr>
              <a:t>انتظاراتی </a:t>
            </a:r>
            <a:r>
              <a:rPr lang="ar-SA" sz="2800" dirty="0">
                <a:cs typeface="B Nazanin" pitchFamily="2" charset="-78"/>
              </a:rPr>
              <a:t>دارد و هنگامی که وارد سازمان شده </a:t>
            </a:r>
            <a:r>
              <a:rPr lang="ar-SA" sz="2800" dirty="0" smtClean="0">
                <a:cs typeface="B Nazanin" pitchFamily="2" charset="-78"/>
              </a:rPr>
              <a:t>و</a:t>
            </a:r>
            <a:r>
              <a:rPr lang="fa-IR" sz="2800" dirty="0" smtClean="0">
                <a:cs typeface="B Nazanin" pitchFamily="2" charset="-78"/>
              </a:rPr>
              <a:t> </a:t>
            </a:r>
            <a:r>
              <a:rPr lang="ar-SA" sz="2800" dirty="0" smtClean="0">
                <a:cs typeface="B Nazanin" pitchFamily="2" charset="-78"/>
              </a:rPr>
              <a:t>در</a:t>
            </a:r>
            <a:r>
              <a:rPr lang="fa-IR" sz="2800" dirty="0" smtClean="0">
                <a:cs typeface="B Nazanin" pitchFamily="2" charset="-78"/>
              </a:rPr>
              <a:t> </a:t>
            </a:r>
            <a:r>
              <a:rPr lang="ar-SA" sz="2800" dirty="0" smtClean="0">
                <a:cs typeface="B Nazanin" pitchFamily="2" charset="-78"/>
              </a:rPr>
              <a:t>آن </a:t>
            </a:r>
            <a:r>
              <a:rPr lang="ar-SA" sz="2800" dirty="0">
                <a:cs typeface="B Nazanin" pitchFamily="2" charset="-78"/>
              </a:rPr>
              <a:t>شاغل شده </a:t>
            </a:r>
            <a:r>
              <a:rPr lang="ar-SA" sz="2800" dirty="0" smtClean="0">
                <a:cs typeface="B Nazanin" pitchFamily="2" charset="-78"/>
              </a:rPr>
              <a:t>این</a:t>
            </a:r>
            <a:r>
              <a:rPr lang="fa-IR" sz="2800" dirty="0">
                <a:cs typeface="B Nazanin" pitchFamily="2" charset="-78"/>
              </a:rPr>
              <a:t> </a:t>
            </a:r>
            <a:r>
              <a:rPr lang="ar-SA" sz="2800" dirty="0" smtClean="0">
                <a:cs typeface="B Nazanin" pitchFamily="2" charset="-78"/>
              </a:rPr>
              <a:t>انتظارات,</a:t>
            </a:r>
            <a:r>
              <a:rPr lang="fa-IR" sz="2800" dirty="0" smtClean="0">
                <a:cs typeface="B Nazanin" pitchFamily="2" charset="-78"/>
              </a:rPr>
              <a:t> </a:t>
            </a:r>
            <a:r>
              <a:rPr lang="ar-SA" sz="2800" dirty="0" smtClean="0">
                <a:cs typeface="B Nazanin" pitchFamily="2" charset="-78"/>
              </a:rPr>
              <a:t>متوجه </a:t>
            </a:r>
            <a:r>
              <a:rPr lang="ar-SA" sz="2800" dirty="0">
                <a:cs typeface="B Nazanin" pitchFamily="2" charset="-78"/>
              </a:rPr>
              <a:t>کارفرما </a:t>
            </a:r>
            <a:r>
              <a:rPr lang="ar-SA" sz="2800" dirty="0" smtClean="0">
                <a:cs typeface="B Nazanin" pitchFamily="2" charset="-78"/>
              </a:rPr>
              <a:t>یا</a:t>
            </a:r>
            <a:r>
              <a:rPr lang="fa-IR" sz="2800" dirty="0" smtClean="0">
                <a:cs typeface="B Nazanin" pitchFamily="2" charset="-78"/>
              </a:rPr>
              <a:t> </a:t>
            </a:r>
            <a:r>
              <a:rPr lang="ar-SA" sz="2800" dirty="0" smtClean="0">
                <a:cs typeface="B Nazanin" pitchFamily="2" charset="-78"/>
              </a:rPr>
              <a:t>مدیریت سازمان</a:t>
            </a:r>
            <a:r>
              <a:rPr lang="fa-IR" sz="2800" dirty="0" smtClean="0">
                <a:cs typeface="B Nazanin" pitchFamily="2" charset="-78"/>
              </a:rPr>
              <a:t> </a:t>
            </a:r>
            <a:r>
              <a:rPr lang="ar-SA" sz="2800" dirty="0" smtClean="0">
                <a:cs typeface="B Nazanin" pitchFamily="2" charset="-78"/>
              </a:rPr>
              <a:t>می </a:t>
            </a:r>
            <a:r>
              <a:rPr lang="ar-SA" sz="2800" dirty="0">
                <a:cs typeface="B Nazanin" pitchFamily="2" charset="-78"/>
              </a:rPr>
              <a:t>گردد</a:t>
            </a:r>
            <a:r>
              <a:rPr lang="ar-SA" sz="2800" dirty="0" smtClean="0">
                <a:cs typeface="B Nazanin" pitchFamily="2" charset="-78"/>
              </a:rPr>
              <a:t>.</a:t>
            </a:r>
            <a:r>
              <a:rPr lang="fa-IR" sz="2800" dirty="0" smtClean="0">
                <a:cs typeface="B Nazanin" pitchFamily="2" charset="-78"/>
              </a:rPr>
              <a:t> </a:t>
            </a:r>
            <a:r>
              <a:rPr lang="ar-SA" sz="2800" dirty="0" smtClean="0">
                <a:cs typeface="B Nazanin" pitchFamily="2" charset="-78"/>
              </a:rPr>
              <a:t>انتظارت </a:t>
            </a:r>
            <a:r>
              <a:rPr lang="ar-SA" sz="2800" dirty="0">
                <a:cs typeface="B Nazanin" pitchFamily="2" charset="-78"/>
              </a:rPr>
              <a:t>افراد بی شمار و متفاوت است ولی برخی از آنها مشترک بوده و </a:t>
            </a:r>
            <a:r>
              <a:rPr lang="ar-SA" sz="2800" dirty="0" smtClean="0">
                <a:cs typeface="B Nazanin" pitchFamily="2" charset="-78"/>
              </a:rPr>
              <a:t>به</a:t>
            </a:r>
            <a:r>
              <a:rPr lang="fa-IR" sz="2800" dirty="0" smtClean="0">
                <a:cs typeface="B Nazanin" pitchFamily="2" charset="-78"/>
              </a:rPr>
              <a:t> </a:t>
            </a:r>
            <a:r>
              <a:rPr lang="ar-SA" sz="2800" dirty="0" smtClean="0">
                <a:cs typeface="B Nazanin" pitchFamily="2" charset="-78"/>
              </a:rPr>
              <a:t>عنوان </a:t>
            </a:r>
            <a:r>
              <a:rPr lang="ar-SA" sz="2800" dirty="0">
                <a:cs typeface="B Nazanin" pitchFamily="2" charset="-78"/>
              </a:rPr>
              <a:t>انتظارت واقعی و قابل قبول شناخته می شوند</a:t>
            </a:r>
            <a:r>
              <a:rPr lang="ar-SA" sz="2800" dirty="0" smtClean="0">
                <a:cs typeface="B Nazanin" pitchFamily="2" charset="-78"/>
              </a:rPr>
              <a:t>.</a:t>
            </a:r>
            <a:r>
              <a:rPr lang="fa-IR" sz="2800" dirty="0" smtClean="0">
                <a:cs typeface="B Nazanin" pitchFamily="2" charset="-78"/>
              </a:rPr>
              <a:t> </a:t>
            </a:r>
            <a:r>
              <a:rPr lang="ar-SA" sz="2800" dirty="0" smtClean="0">
                <a:cs typeface="B Nazanin" pitchFamily="2" charset="-78"/>
              </a:rPr>
              <a:t>این </a:t>
            </a:r>
            <a:r>
              <a:rPr lang="ar-SA" sz="2800" dirty="0">
                <a:cs typeface="B Nazanin" pitchFamily="2" charset="-78"/>
              </a:rPr>
              <a:t>گروه ازتوقعات</a:t>
            </a:r>
            <a:r>
              <a:rPr lang="ar-SA" sz="2800" dirty="0" smtClean="0">
                <a:cs typeface="B Nazanin" pitchFamily="2" charset="-78"/>
              </a:rPr>
              <a:t>,</a:t>
            </a:r>
            <a:r>
              <a:rPr lang="fa-IR" sz="2800" dirty="0" smtClean="0">
                <a:cs typeface="B Nazanin" pitchFamily="2" charset="-78"/>
              </a:rPr>
              <a:t> </a:t>
            </a:r>
            <a:r>
              <a:rPr lang="ar-SA" sz="2800" dirty="0" smtClean="0">
                <a:cs typeface="B Nazanin" pitchFamily="2" charset="-78"/>
              </a:rPr>
              <a:t>انتظارات </a:t>
            </a:r>
            <a:r>
              <a:rPr lang="ar-SA" sz="2800" dirty="0">
                <a:cs typeface="B Nazanin" pitchFamily="2" charset="-78"/>
              </a:rPr>
              <a:t>اساسی نامیده می </a:t>
            </a:r>
            <a:r>
              <a:rPr lang="ar-SA" sz="2800" dirty="0" smtClean="0">
                <a:cs typeface="B Nazanin" pitchFamily="2" charset="-78"/>
              </a:rPr>
              <a:t>شوند</a:t>
            </a:r>
            <a:r>
              <a:rPr lang="fa-IR" sz="2800" dirty="0" smtClean="0">
                <a:cs typeface="B Nazanin" pitchFamily="2" charset="-78"/>
              </a:rPr>
              <a:t>.</a:t>
            </a:r>
            <a:endParaRPr lang="en-US" sz="2800" dirty="0">
              <a:cs typeface="B Nazanin" pitchFamily="2" charset="-78"/>
            </a:endParaRPr>
          </a:p>
        </p:txBody>
      </p:sp>
      <p:sp>
        <p:nvSpPr>
          <p:cNvPr id="2" name="Title 1"/>
          <p:cNvSpPr>
            <a:spLocks noGrp="1"/>
          </p:cNvSpPr>
          <p:nvPr>
            <p:ph type="title"/>
          </p:nvPr>
        </p:nvSpPr>
        <p:spPr/>
        <p:txBody>
          <a:bodyPr>
            <a:normAutofit fontScale="90000"/>
          </a:bodyPr>
          <a:lstStyle/>
          <a:p>
            <a:pPr algn="ctr" rtl="1"/>
            <a:r>
              <a:rPr lang="fa-IR" sz="3600" dirty="0" smtClean="0">
                <a:solidFill>
                  <a:srgbClr val="FF0000"/>
                </a:solidFill>
                <a:cs typeface="B Titr" pitchFamily="2" charset="-78"/>
              </a:rPr>
              <a:t>انتظارات و توقعات افراد از سرپرستان</a:t>
            </a:r>
            <a:br>
              <a:rPr lang="fa-IR" sz="3600" dirty="0" smtClean="0">
                <a:solidFill>
                  <a:srgbClr val="FF0000"/>
                </a:solidFill>
                <a:cs typeface="B Titr" pitchFamily="2" charset="-78"/>
              </a:rPr>
            </a:br>
            <a:r>
              <a:rPr lang="fa-IR" sz="3600" dirty="0" smtClean="0">
                <a:solidFill>
                  <a:srgbClr val="FF0000"/>
                </a:solidFill>
                <a:cs typeface="B Titr" pitchFamily="2" charset="-78"/>
              </a:rPr>
              <a:t>(مقدمه)</a:t>
            </a:r>
            <a:endParaRPr lang="en-US" sz="3600" dirty="0">
              <a:solidFill>
                <a:srgbClr val="FF0000"/>
              </a:solidFill>
              <a:cs typeface="B Titr" pitchFamily="2" charset="-78"/>
            </a:endParaRPr>
          </a:p>
        </p:txBody>
      </p:sp>
    </p:spTree>
    <p:extLst>
      <p:ext uri="{BB962C8B-B14F-4D97-AF65-F5344CB8AC3E}">
        <p14:creationId xmlns:p14="http://schemas.microsoft.com/office/powerpoint/2010/main" val="273677047"/>
      </p:ext>
    </p:extLst>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800" b="1" dirty="0" smtClean="0">
                <a:cs typeface="B Nazanin" pitchFamily="2" charset="-78"/>
              </a:rPr>
              <a:t>انتظارات و توقعات افراد اغلب در 5 مورد زیر خلاصه می</a:t>
            </a:r>
            <a:r>
              <a:rPr lang="en-US" sz="2800" b="1" dirty="0" smtClean="0">
                <a:cs typeface="B Nazanin" pitchFamily="2" charset="-78"/>
              </a:rPr>
              <a:t> </a:t>
            </a:r>
            <a:r>
              <a:rPr lang="fa-IR" sz="2800" b="1" dirty="0" smtClean="0">
                <a:cs typeface="B Nazanin" pitchFamily="2" charset="-78"/>
              </a:rPr>
              <a:t>شود:</a:t>
            </a:r>
          </a:p>
          <a:p>
            <a:pPr algn="just" rtl="1"/>
            <a:r>
              <a:rPr lang="fa-IR" sz="2800" b="1" dirty="0" smtClean="0">
                <a:cs typeface="B Nazanin" pitchFamily="2" charset="-78"/>
              </a:rPr>
              <a:t>1) رفتار انسانی: طرز رفتار سرپرست با کارکنان و زیردستان بسیار پسندیده و انسان مدار باشد.</a:t>
            </a:r>
          </a:p>
          <a:p>
            <a:pPr algn="just" rtl="1"/>
            <a:r>
              <a:rPr lang="fa-IR" sz="2800" b="1" dirty="0" smtClean="0">
                <a:cs typeface="B Nazanin" pitchFamily="2" charset="-78"/>
              </a:rPr>
              <a:t>2) شناسایی شخصیت: آگاهی سرپرست از شخصیت، نیازها و تمایلات زیردستان</a:t>
            </a:r>
          </a:p>
          <a:p>
            <a:pPr algn="just" rtl="1"/>
            <a:r>
              <a:rPr lang="fa-IR" sz="2800" b="1" dirty="0" smtClean="0">
                <a:cs typeface="B Nazanin" pitchFamily="2" charset="-78"/>
              </a:rPr>
              <a:t>3) کار باارزش: هر فردی هر کاری و شغلی هرچند ساده را تنجام می دهد باید کارش باارزش تلقی گردد؛ فقط کارهای تخصصی باارزش نیستند.</a:t>
            </a:r>
          </a:p>
        </p:txBody>
      </p:sp>
      <p:sp>
        <p:nvSpPr>
          <p:cNvPr id="2" name="Title 1"/>
          <p:cNvSpPr>
            <a:spLocks noGrp="1"/>
          </p:cNvSpPr>
          <p:nvPr>
            <p:ph type="title"/>
          </p:nvPr>
        </p:nvSpPr>
        <p:spPr/>
        <p:txBody>
          <a:bodyPr>
            <a:normAutofit/>
          </a:bodyPr>
          <a:lstStyle/>
          <a:p>
            <a:pPr algn="ctr"/>
            <a:r>
              <a:rPr lang="fa-IR" sz="3600" dirty="0" smtClean="0">
                <a:solidFill>
                  <a:srgbClr val="FF0000"/>
                </a:solidFill>
                <a:cs typeface="B Titr" pitchFamily="2" charset="-78"/>
              </a:rPr>
              <a:t>انتظارات و توقعات افراد از سرپرستان</a:t>
            </a:r>
            <a:endParaRPr lang="en-US" sz="3600" dirty="0">
              <a:solidFill>
                <a:srgbClr val="FF0000"/>
              </a:solidFill>
              <a:cs typeface="B Titr" pitchFamily="2" charset="-78"/>
            </a:endParaRPr>
          </a:p>
        </p:txBody>
      </p:sp>
      <p:sp>
        <p:nvSpPr>
          <p:cNvPr id="4" name="Left Arrow 3"/>
          <p:cNvSpPr/>
          <p:nvPr/>
        </p:nvSpPr>
        <p:spPr>
          <a:xfrm>
            <a:off x="1676400" y="53340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21954960"/>
      </p:ext>
    </p:extLst>
  </p:cSld>
  <p:clrMapOvr>
    <a:masterClrMapping/>
  </p:clrMapOvr>
  <p:transition>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sz="2800" b="1" dirty="0" smtClean="0">
                <a:cs typeface="B Nazanin" pitchFamily="2" charset="-78"/>
              </a:rPr>
              <a:t>4) تامین امنیت(جانی، مالی، شغلی): تامین نیازهای اساسی نظیر امنیت شغلی، جانی و مالی</a:t>
            </a:r>
          </a:p>
          <a:p>
            <a:pPr algn="just" rtl="1"/>
            <a:r>
              <a:rPr lang="fa-IR" sz="2800" b="1" dirty="0" smtClean="0">
                <a:cs typeface="B Nazanin" pitchFamily="2" charset="-78"/>
              </a:rPr>
              <a:t>5) پیشرفت: فرصت برای نشان دادن ابتکار و کار باارزش کارکنان</a:t>
            </a:r>
          </a:p>
          <a:p>
            <a:pPr algn="just" rtl="1"/>
            <a:r>
              <a:rPr lang="fa-IR" sz="2800" b="1" dirty="0" smtClean="0">
                <a:cs typeface="B Nazanin" pitchFamily="2" charset="-78"/>
              </a:rPr>
              <a:t>این توقعات در پس چهره افراد پنهان است؛ ما بعنوان سرپرست باید انتظارات زیردستان از خود را درک کنیم و بدانیم از ما چه می خواهند و توقعات معقول منطقی آنها را برآورده سازیم و از رشد و افزایش غیرمنطقی آنها جلوگیری کنیم. </a:t>
            </a:r>
            <a:endParaRPr lang="en-US" sz="2800" b="1" dirty="0">
              <a:cs typeface="B Nazanin" pitchFamily="2" charset="-78"/>
            </a:endParaRPr>
          </a:p>
        </p:txBody>
      </p:sp>
      <p:sp>
        <p:nvSpPr>
          <p:cNvPr id="2" name="Title 1"/>
          <p:cNvSpPr>
            <a:spLocks noGrp="1"/>
          </p:cNvSpPr>
          <p:nvPr>
            <p:ph type="title"/>
          </p:nvPr>
        </p:nvSpPr>
        <p:spPr/>
        <p:txBody>
          <a:bodyPr>
            <a:normAutofit/>
          </a:bodyPr>
          <a:lstStyle/>
          <a:p>
            <a:pPr algn="ctr"/>
            <a:r>
              <a:rPr lang="fa-IR" sz="3600" dirty="0" smtClean="0">
                <a:solidFill>
                  <a:srgbClr val="FF0000"/>
                </a:solidFill>
                <a:cs typeface="B Titr" pitchFamily="2" charset="-78"/>
              </a:rPr>
              <a:t>انتظارات و توقعات افراد از سرپرستان</a:t>
            </a:r>
            <a:endParaRPr lang="en-US" sz="3600" dirty="0">
              <a:solidFill>
                <a:srgbClr val="FF0000"/>
              </a:solidFill>
              <a:cs typeface="B Titr" pitchFamily="2" charset="-78"/>
            </a:endParaRPr>
          </a:p>
        </p:txBody>
      </p:sp>
    </p:spTree>
    <p:extLst>
      <p:ext uri="{BB962C8B-B14F-4D97-AF65-F5344CB8AC3E}">
        <p14:creationId xmlns:p14="http://schemas.microsoft.com/office/powerpoint/2010/main" val="2199334481"/>
      </p:ext>
    </p:extLst>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800" b="1" dirty="0" smtClean="0">
                <a:solidFill>
                  <a:srgbClr val="0070C0"/>
                </a:solidFill>
                <a:cs typeface="B Nazanin" pitchFamily="2" charset="-78"/>
              </a:rPr>
              <a:t>ابتدا کلیاتی در خصوص برخی مفاهیم مرتبط با نظارت را توضیح داده و در ادامه تعریف نظارت را ارایه خواهیم کرد:</a:t>
            </a:r>
          </a:p>
          <a:p>
            <a:pPr algn="just" rtl="1"/>
            <a:r>
              <a:rPr lang="fa-IR" sz="2800" b="1" dirty="0" smtClean="0">
                <a:solidFill>
                  <a:srgbClr val="0070C0"/>
                </a:solidFill>
                <a:cs typeface="B Nazanin" pitchFamily="2" charset="-78"/>
              </a:rPr>
              <a:t>نظارت </a:t>
            </a:r>
            <a:r>
              <a:rPr lang="fa-IR" sz="2800" b="1" dirty="0">
                <a:solidFill>
                  <a:srgbClr val="0070C0"/>
                </a:solidFill>
                <a:cs typeface="B Nazanin" pitchFamily="2" charset="-78"/>
              </a:rPr>
              <a:t>هنگامي در سازمان مورد استفاده قرار </a:t>
            </a:r>
            <a:r>
              <a:rPr lang="fa-IR" sz="2800" b="1" dirty="0" smtClean="0">
                <a:solidFill>
                  <a:srgbClr val="0070C0"/>
                </a:solidFill>
                <a:cs typeface="B Nazanin" pitchFamily="2" charset="-78"/>
              </a:rPr>
              <a:t>ميگيرد </a:t>
            </a:r>
            <a:r>
              <a:rPr lang="fa-IR" sz="2800" b="1" dirty="0">
                <a:solidFill>
                  <a:srgbClr val="0070C0"/>
                </a:solidFill>
                <a:cs typeface="B Nazanin" pitchFamily="2" charset="-78"/>
              </a:rPr>
              <a:t>كه تمايل داريم تطابق عملكرد افراد با استاندارد را تعيين </a:t>
            </a:r>
            <a:r>
              <a:rPr lang="fa-IR" sz="2800" b="1" dirty="0" smtClean="0">
                <a:solidFill>
                  <a:srgbClr val="0070C0"/>
                </a:solidFill>
                <a:cs typeface="B Nazanin" pitchFamily="2" charset="-78"/>
              </a:rPr>
              <a:t>كنيم.</a:t>
            </a:r>
          </a:p>
          <a:p>
            <a:pPr algn="just" rtl="1"/>
            <a:r>
              <a:rPr lang="fa-IR" sz="2800" b="1" i="1" dirty="0">
                <a:solidFill>
                  <a:srgbClr val="0070C0"/>
                </a:solidFill>
                <a:cs typeface="B Nazanin" pitchFamily="2" charset="-78"/>
              </a:rPr>
              <a:t>نظارت با اعمال پليسي يا جاسوسي كردن ميسر است اما سرپرست يك معدنكار است كه بدنبال طلا مي </a:t>
            </a:r>
            <a:r>
              <a:rPr lang="fa-IR" sz="2800" b="1" i="1" dirty="0" smtClean="0">
                <a:solidFill>
                  <a:srgbClr val="0070C0"/>
                </a:solidFill>
                <a:cs typeface="B Nazanin" pitchFamily="2" charset="-78"/>
              </a:rPr>
              <a:t>گردد</a:t>
            </a:r>
            <a:r>
              <a:rPr lang="fa-IR" sz="2800" b="1" dirty="0" smtClean="0">
                <a:solidFill>
                  <a:srgbClr val="0070C0"/>
                </a:solidFill>
                <a:cs typeface="B Nazanin" pitchFamily="2" charset="-78"/>
              </a:rPr>
              <a:t>.</a:t>
            </a:r>
            <a:endParaRPr lang="fa-IR" sz="2800" b="1" i="1" dirty="0">
              <a:solidFill>
                <a:srgbClr val="0070C0"/>
              </a:solidFill>
              <a:cs typeface="B Nazanin" pitchFamily="2" charset="-78"/>
            </a:endParaRPr>
          </a:p>
        </p:txBody>
      </p:sp>
      <p:sp>
        <p:nvSpPr>
          <p:cNvPr id="2" name="Title 1"/>
          <p:cNvSpPr>
            <a:spLocks noGrp="1"/>
          </p:cNvSpPr>
          <p:nvPr>
            <p:ph type="title"/>
          </p:nvPr>
        </p:nvSpPr>
        <p:spPr/>
        <p:txBody>
          <a:bodyPr>
            <a:normAutofit/>
          </a:bodyPr>
          <a:lstStyle/>
          <a:p>
            <a:pPr algn="ctr"/>
            <a:r>
              <a:rPr lang="fa-IR" sz="3600" dirty="0" smtClean="0">
                <a:solidFill>
                  <a:srgbClr val="7030A0"/>
                </a:solidFill>
                <a:cs typeface="B Titr" pitchFamily="2" charset="-78"/>
              </a:rPr>
              <a:t>ارزشیابی و نظارت</a:t>
            </a:r>
            <a:endParaRPr lang="en-US" sz="3600" dirty="0">
              <a:solidFill>
                <a:srgbClr val="7030A0"/>
              </a:solidFill>
              <a:cs typeface="B Titr" pitchFamily="2" charset="-78"/>
            </a:endParaRPr>
          </a:p>
        </p:txBody>
      </p:sp>
    </p:spTree>
    <p:extLst>
      <p:ext uri="{BB962C8B-B14F-4D97-AF65-F5344CB8AC3E}">
        <p14:creationId xmlns:p14="http://schemas.microsoft.com/office/powerpoint/2010/main" val="1945928774"/>
      </p:ext>
    </p:extLst>
  </p:cSld>
  <p:clrMapOvr>
    <a:masterClrMapping/>
  </p:clrMapOvr>
  <p:transition spd="slow">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938</TotalTime>
  <Words>906</Words>
  <Application>Microsoft Office PowerPoint</Application>
  <PresentationFormat>On-screen Show (4:3)</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اصول سرپرستی جلسه پنجم ناطقی </vt:lpstr>
      <vt:lpstr>PowerPoint Presentation</vt:lpstr>
      <vt:lpstr>سخنی با دانشجویان</vt:lpstr>
      <vt:lpstr>عناوین جلسه پنجم</vt:lpstr>
      <vt:lpstr>انتظارات و توقعات افراد از سرپرستان (مقدمه)</vt:lpstr>
      <vt:lpstr>انتظارات و توقعات افراد از سرپرستان (مقدمه)</vt:lpstr>
      <vt:lpstr>انتظارات و توقعات افراد از سرپرستان</vt:lpstr>
      <vt:lpstr>انتظارات و توقعات افراد از سرپرستان</vt:lpstr>
      <vt:lpstr>ارزشیابی و نظارت</vt:lpstr>
      <vt:lpstr>تعاریف</vt:lpstr>
      <vt:lpstr>دلایل ارزشیابی کردن کارکنان</vt:lpstr>
      <vt:lpstr> چگونه عملكرد را نظارت كنيم؟</vt:lpstr>
      <vt:lpstr>   نظارت و تاثیر معکوس آن بر افراد :</vt:lpstr>
      <vt:lpstr>انواع نظارت و کنترل</vt:lpstr>
      <vt:lpstr>انواع نظارت و کنترل</vt:lpstr>
      <vt:lpstr>مشکلات اجرایی کنترل:</vt:lpstr>
      <vt:lpstr>لطفا توصیه های بهداشتی را جدی بگیریم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سرپرستی</dc:title>
  <dc:creator>Windows User</dc:creator>
  <cp:lastModifiedBy>Windows User</cp:lastModifiedBy>
  <cp:revision>54</cp:revision>
  <dcterms:created xsi:type="dcterms:W3CDTF">2020-03-21T16:22:58Z</dcterms:created>
  <dcterms:modified xsi:type="dcterms:W3CDTF">2020-04-01T10:10:31Z</dcterms:modified>
</cp:coreProperties>
</file>