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handoutMasterIdLst>
    <p:handoutMasterId r:id="rId19"/>
  </p:handoutMasterIdLst>
  <p:sldIdLst>
    <p:sldId id="256" r:id="rId2"/>
    <p:sldId id="272" r:id="rId3"/>
    <p:sldId id="273" r:id="rId4"/>
    <p:sldId id="257" r:id="rId5"/>
    <p:sldId id="259" r:id="rId6"/>
    <p:sldId id="260" r:id="rId7"/>
    <p:sldId id="261" r:id="rId8"/>
    <p:sldId id="262" r:id="rId9"/>
    <p:sldId id="263" r:id="rId10"/>
    <p:sldId id="264" r:id="rId11"/>
    <p:sldId id="265" r:id="rId12"/>
    <p:sldId id="266" r:id="rId13"/>
    <p:sldId id="267" r:id="rId14"/>
    <p:sldId id="269" r:id="rId15"/>
    <p:sldId id="270" r:id="rId16"/>
    <p:sldId id="271" r:id="rId17"/>
    <p:sldId id="258"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1080" y="90"/>
      </p:cViewPr>
      <p:guideLst>
        <p:guide orient="horz" pos="2160"/>
        <p:guide pos="2880"/>
      </p:guideLst>
    </p:cSldViewPr>
  </p:slideViewPr>
  <p:notesTextViewPr>
    <p:cViewPr>
      <p:scale>
        <a:sx n="1" d="1"/>
        <a:sy n="1" d="1"/>
      </p:scale>
      <p:origin x="0" y="0"/>
    </p:cViewPr>
  </p:notesTextViewPr>
  <p:notesViewPr>
    <p:cSldViewPr>
      <p:cViewPr varScale="1">
        <p:scale>
          <a:sx n="38" d="100"/>
          <a:sy n="38" d="100"/>
        </p:scale>
        <p:origin x="-2250"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BFE7BEF-25A4-4A27-A79B-2FC25807F5CD}" type="datetimeFigureOut">
              <a:rPr lang="en-US" smtClean="0"/>
              <a:pPr/>
              <a:t>4/1/2020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7D67DA6-8132-4622-B8E5-8ECF9924A2AF}" type="slidenum">
              <a:rPr lang="en-US" smtClean="0"/>
              <a:pPr/>
              <a:t>‹#›</a:t>
            </a:fld>
            <a:endParaRPr lang="en-US"/>
          </a:p>
        </p:txBody>
      </p:sp>
    </p:spTree>
    <p:extLst>
      <p:ext uri="{BB962C8B-B14F-4D97-AF65-F5344CB8AC3E}">
        <p14:creationId xmlns:p14="http://schemas.microsoft.com/office/powerpoint/2010/main" val="79223288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A5B0854-96CC-4FC5-8C41-9C3C6E281929}" type="datetimeFigureOut">
              <a:rPr lang="en-US" smtClean="0"/>
              <a:pPr/>
              <a:t>4/1/2020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2299A336-EABE-489B-8DFB-48029463C5C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A5B0854-96CC-4FC5-8C41-9C3C6E281929}" type="datetimeFigureOut">
              <a:rPr lang="en-US" smtClean="0"/>
              <a:pPr/>
              <a:t>4/1/2020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99A336-EABE-489B-8DFB-48029463C5C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A5B0854-96CC-4FC5-8C41-9C3C6E281929}" type="datetimeFigureOut">
              <a:rPr lang="en-US" smtClean="0"/>
              <a:pPr/>
              <a:t>4/1/2020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99A336-EABE-489B-8DFB-48029463C5C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A5B0854-96CC-4FC5-8C41-9C3C6E281929}" type="datetimeFigureOut">
              <a:rPr lang="en-US" smtClean="0"/>
              <a:pPr/>
              <a:t>4/1/2020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99A336-EABE-489B-8DFB-48029463C5C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A5B0854-96CC-4FC5-8C41-9C3C6E281929}" type="datetimeFigureOut">
              <a:rPr lang="en-US" smtClean="0"/>
              <a:pPr/>
              <a:t>4/1/2020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99A336-EABE-489B-8DFB-48029463C5C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A5B0854-96CC-4FC5-8C41-9C3C6E281929}" type="datetimeFigureOut">
              <a:rPr lang="en-US" smtClean="0"/>
              <a:pPr/>
              <a:t>4/1/2020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99A336-EABE-489B-8DFB-48029463C5C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A5B0854-96CC-4FC5-8C41-9C3C6E281929}" type="datetimeFigureOut">
              <a:rPr lang="en-US" smtClean="0"/>
              <a:pPr/>
              <a:t>4/1/2020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99A336-EABE-489B-8DFB-48029463C5C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AA5B0854-96CC-4FC5-8C41-9C3C6E281929}" type="datetimeFigureOut">
              <a:rPr lang="en-US" smtClean="0"/>
              <a:pPr/>
              <a:t>4/1/2020</a:t>
            </a:fld>
            <a:endParaRPr lang="en-US"/>
          </a:p>
        </p:txBody>
      </p:sp>
      <p:sp>
        <p:nvSpPr>
          <p:cNvPr id="8" name="Slide Number Placeholder 7"/>
          <p:cNvSpPr>
            <a:spLocks noGrp="1"/>
          </p:cNvSpPr>
          <p:nvPr>
            <p:ph type="sldNum" sz="quarter" idx="11"/>
          </p:nvPr>
        </p:nvSpPr>
        <p:spPr/>
        <p:txBody>
          <a:bodyPr/>
          <a:lstStyle/>
          <a:p>
            <a:fld id="{2299A336-EABE-489B-8DFB-48029463C5C0}"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5B0854-96CC-4FC5-8C41-9C3C6E281929}" type="datetimeFigureOut">
              <a:rPr lang="en-US" smtClean="0"/>
              <a:pPr/>
              <a:t>4/1/2020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99A336-EABE-489B-8DFB-48029463C5C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A5B0854-96CC-4FC5-8C41-9C3C6E281929}" type="datetimeFigureOut">
              <a:rPr lang="en-US" smtClean="0"/>
              <a:pPr/>
              <a:t>4/1/2020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2299A336-EABE-489B-8DFB-48029463C5C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AA5B0854-96CC-4FC5-8C41-9C3C6E281929}" type="datetimeFigureOut">
              <a:rPr lang="en-US" smtClean="0"/>
              <a:pPr/>
              <a:t>4/1/2020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99A336-EABE-489B-8DFB-48029463C5C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AA5B0854-96CC-4FC5-8C41-9C3C6E281929}" type="datetimeFigureOut">
              <a:rPr lang="en-US" smtClean="0"/>
              <a:pPr/>
              <a:t>4/1/2020</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2299A336-EABE-489B-8DFB-48029463C5C0}"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6000" dirty="0" smtClean="0">
                <a:solidFill>
                  <a:srgbClr val="FF0000"/>
                </a:solidFill>
                <a:cs typeface="B Titr" pitchFamily="2" charset="-78"/>
              </a:rPr>
              <a:t/>
            </a:r>
            <a:br>
              <a:rPr lang="en-US" sz="6000" dirty="0" smtClean="0">
                <a:solidFill>
                  <a:srgbClr val="FF0000"/>
                </a:solidFill>
                <a:cs typeface="B Titr" pitchFamily="2" charset="-78"/>
              </a:rPr>
            </a:br>
            <a:r>
              <a:rPr lang="fa-IR" sz="6000" dirty="0" smtClean="0">
                <a:solidFill>
                  <a:srgbClr val="FF0000"/>
                </a:solidFill>
                <a:cs typeface="B Titr" pitchFamily="2" charset="-78"/>
              </a:rPr>
              <a:t>انبارداری</a:t>
            </a:r>
            <a:r>
              <a:rPr lang="en-US" sz="6000" dirty="0" smtClean="0">
                <a:solidFill>
                  <a:srgbClr val="FF0000"/>
                </a:solidFill>
                <a:cs typeface="B Titr" pitchFamily="2" charset="-78"/>
              </a:rPr>
              <a:t/>
            </a:r>
            <a:br>
              <a:rPr lang="en-US" sz="6000" dirty="0" smtClean="0">
                <a:solidFill>
                  <a:srgbClr val="FF0000"/>
                </a:solidFill>
                <a:cs typeface="B Titr" pitchFamily="2" charset="-78"/>
              </a:rPr>
            </a:br>
            <a:endParaRPr lang="en-US" sz="6000" b="1" dirty="0">
              <a:cs typeface="B Titr" pitchFamily="2" charset="-78"/>
            </a:endParaRPr>
          </a:p>
        </p:txBody>
      </p:sp>
      <p:sp>
        <p:nvSpPr>
          <p:cNvPr id="3" name="Subtitle 2"/>
          <p:cNvSpPr>
            <a:spLocks noGrp="1"/>
          </p:cNvSpPr>
          <p:nvPr>
            <p:ph type="subTitle" idx="1"/>
          </p:nvPr>
        </p:nvSpPr>
        <p:spPr/>
        <p:txBody>
          <a:bodyPr>
            <a:normAutofit fontScale="92500" lnSpcReduction="10000"/>
          </a:bodyPr>
          <a:lstStyle/>
          <a:p>
            <a:pPr algn="just" rtl="1"/>
            <a:r>
              <a:rPr lang="fa-IR" sz="4000" b="1" dirty="0" smtClean="0">
                <a:cs typeface="B Titr" pitchFamily="2" charset="-78"/>
              </a:rPr>
              <a:t>اصول </a:t>
            </a:r>
            <a:r>
              <a:rPr lang="fa-IR" sz="4000" b="1" dirty="0" smtClean="0">
                <a:cs typeface="B Titr" pitchFamily="2" charset="-78"/>
              </a:rPr>
              <a:t>سرپرستی</a:t>
            </a:r>
          </a:p>
          <a:p>
            <a:pPr algn="just" rtl="1"/>
            <a:r>
              <a:rPr lang="fa-IR" sz="4000" b="1" dirty="0" smtClean="0">
                <a:cs typeface="B Titr" pitchFamily="2" charset="-78"/>
              </a:rPr>
              <a:t>جلسه هشتم</a:t>
            </a:r>
          </a:p>
          <a:p>
            <a:pPr algn="just" rtl="1"/>
            <a:r>
              <a:rPr lang="fa-IR" sz="3500" b="1" dirty="0" smtClean="0">
                <a:cs typeface="B Titr" pitchFamily="2" charset="-78"/>
              </a:rPr>
              <a:t>ناطقی</a:t>
            </a:r>
            <a:endParaRPr lang="en-US" sz="3500" dirty="0" smtClean="0">
              <a:cs typeface="B Titr" pitchFamily="2" charset="-78"/>
            </a:endParaRPr>
          </a:p>
        </p:txBody>
      </p:sp>
    </p:spTree>
    <p:extLst>
      <p:ext uri="{BB962C8B-B14F-4D97-AF65-F5344CB8AC3E}">
        <p14:creationId xmlns:p14="http://schemas.microsoft.com/office/powerpoint/2010/main" val="4190420869"/>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600" dirty="0" smtClean="0">
                <a:solidFill>
                  <a:srgbClr val="C00000"/>
                </a:solidFill>
                <a:cs typeface="B Titr" pitchFamily="2" charset="-78"/>
              </a:rPr>
              <a:t>طبقه بندی انواع انبارها</a:t>
            </a:r>
            <a:endParaRPr lang="en-US" sz="3600" dirty="0">
              <a:solidFill>
                <a:srgbClr val="C00000"/>
              </a:solidFill>
              <a:cs typeface="B Titr" pitchFamily="2" charset="-78"/>
            </a:endParaRPr>
          </a:p>
        </p:txBody>
      </p:sp>
      <p:sp>
        <p:nvSpPr>
          <p:cNvPr id="3" name="Content Placeholder 2"/>
          <p:cNvSpPr>
            <a:spLocks noGrp="1"/>
          </p:cNvSpPr>
          <p:nvPr>
            <p:ph idx="1"/>
          </p:nvPr>
        </p:nvSpPr>
        <p:spPr/>
        <p:txBody>
          <a:bodyPr>
            <a:normAutofit/>
          </a:bodyPr>
          <a:lstStyle/>
          <a:p>
            <a:pPr algn="just" rtl="1"/>
            <a:endParaRPr lang="fa-IR" sz="2800" dirty="0" smtClean="0">
              <a:solidFill>
                <a:schemeClr val="accent4">
                  <a:lumMod val="75000"/>
                </a:schemeClr>
              </a:solidFill>
              <a:cs typeface="B Nazanin" pitchFamily="2" charset="-78"/>
            </a:endParaRPr>
          </a:p>
          <a:p>
            <a:pPr algn="just" rtl="1"/>
            <a:r>
              <a:rPr lang="fa-IR" sz="2800" dirty="0" smtClean="0">
                <a:cs typeface="B Nazanin" pitchFamily="2" charset="-78"/>
              </a:rPr>
              <a:t>انبارها را از نظر شکل و فرم کالا (جامد، مایع یا گاز)، از نظر ماهیت عملکرد (تنوع کالا مثلا انبار پوشاک و مواد غذایی) و از نظر ساختمانی (انبارهای کاملا پوشیده، سرپوشیده بدون دیوار و محوطه باز) طبقه بندی می کنند.</a:t>
            </a:r>
          </a:p>
          <a:p>
            <a:pPr algn="just" rtl="1"/>
            <a:endParaRPr lang="fa-IR" sz="2800" dirty="0" smtClean="0">
              <a:cs typeface="B Nazanin" pitchFamily="2" charset="-78"/>
            </a:endParaRPr>
          </a:p>
          <a:p>
            <a:pPr algn="just" rtl="1"/>
            <a:r>
              <a:rPr lang="fa-IR" sz="2800" dirty="0" smtClean="0">
                <a:cs typeface="B Nazanin" pitchFamily="2" charset="-78"/>
              </a:rPr>
              <a:t>در اسلاید بعد انواع انبار </a:t>
            </a:r>
            <a:r>
              <a:rPr lang="fa-IR" sz="2800" b="1" u="sng" dirty="0">
                <a:cs typeface="B Nazanin" pitchFamily="2" charset="-78"/>
              </a:rPr>
              <a:t>از نظر ساختمانی </a:t>
            </a:r>
            <a:r>
              <a:rPr lang="fa-IR" sz="2800" dirty="0" smtClean="0">
                <a:cs typeface="B Nazanin" pitchFamily="2" charset="-78"/>
              </a:rPr>
              <a:t>را بیشتر توضیح خواهیم داد.</a:t>
            </a:r>
            <a:endParaRPr lang="en-US" sz="2800" dirty="0">
              <a:cs typeface="B Nazanin" pitchFamily="2" charset="-78"/>
            </a:endParaRPr>
          </a:p>
        </p:txBody>
      </p:sp>
      <p:sp>
        <p:nvSpPr>
          <p:cNvPr id="4" name="Left Arrow 3"/>
          <p:cNvSpPr/>
          <p:nvPr/>
        </p:nvSpPr>
        <p:spPr>
          <a:xfrm>
            <a:off x="914400" y="5181600"/>
            <a:ext cx="1066800" cy="7620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accent2">
                    <a:lumMod val="75000"/>
                  </a:schemeClr>
                </a:solidFill>
                <a:cs typeface="B Titr" pitchFamily="2" charset="-78"/>
              </a:rPr>
              <a:t>ادامه</a:t>
            </a:r>
            <a:endParaRPr lang="en-US" dirty="0">
              <a:solidFill>
                <a:schemeClr val="accent2">
                  <a:lumMod val="75000"/>
                </a:schemeClr>
              </a:solidFill>
              <a:cs typeface="B Titr" pitchFamily="2" charset="-78"/>
            </a:endParaRPr>
          </a:p>
        </p:txBody>
      </p:sp>
    </p:spTree>
    <p:extLst>
      <p:ext uri="{BB962C8B-B14F-4D97-AF65-F5344CB8AC3E}">
        <p14:creationId xmlns:p14="http://schemas.microsoft.com/office/powerpoint/2010/main" val="687296836"/>
      </p:ext>
    </p:extLst>
  </p:cSld>
  <p:clrMapOvr>
    <a:masterClrMapping/>
  </p:clrMapOvr>
  <p:transition spd="slow">
    <p:wheel spokes="8"/>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600" dirty="0" smtClean="0">
                <a:solidFill>
                  <a:srgbClr val="FF0000"/>
                </a:solidFill>
                <a:cs typeface="B Titr" pitchFamily="2" charset="-78"/>
              </a:rPr>
              <a:t>انواع انبارها از نظر ساختمانی و زیر بنایی</a:t>
            </a:r>
            <a:endParaRPr lang="en-US" sz="3600" dirty="0">
              <a:solidFill>
                <a:srgbClr val="FF0000"/>
              </a:solidFill>
              <a:cs typeface="B Titr" pitchFamily="2" charset="-78"/>
            </a:endParaRPr>
          </a:p>
        </p:txBody>
      </p:sp>
      <p:sp>
        <p:nvSpPr>
          <p:cNvPr id="3" name="Content Placeholder 2"/>
          <p:cNvSpPr>
            <a:spLocks noGrp="1"/>
          </p:cNvSpPr>
          <p:nvPr>
            <p:ph idx="1"/>
          </p:nvPr>
        </p:nvSpPr>
        <p:spPr/>
        <p:txBody>
          <a:bodyPr/>
          <a:lstStyle/>
          <a:p>
            <a:pPr algn="just" rtl="1"/>
            <a:r>
              <a:rPr lang="fa-IR" b="1" u="sng" dirty="0" smtClean="0">
                <a:solidFill>
                  <a:srgbClr val="FF0000"/>
                </a:solidFill>
                <a:cs typeface="B Nazanin" pitchFamily="2" charset="-78"/>
              </a:rPr>
              <a:t>1) انبارهای بدون سقف:</a:t>
            </a:r>
            <a:r>
              <a:rPr lang="fa-IR" b="1" dirty="0" smtClean="0">
                <a:solidFill>
                  <a:srgbClr val="00B0F0"/>
                </a:solidFill>
                <a:cs typeface="B Nazanin" pitchFamily="2" charset="-78"/>
              </a:rPr>
              <a:t> </a:t>
            </a:r>
            <a:r>
              <a:rPr lang="fa-IR" dirty="0" smtClean="0">
                <a:solidFill>
                  <a:srgbClr val="00B0F0"/>
                </a:solidFill>
                <a:cs typeface="B Nazanin" pitchFamily="2" charset="-78"/>
              </a:rPr>
              <a:t>این انبارها به شکل محوطه  باز سقف برای نگهداری تجهیزات خودرویی و لوازم سنگین می باشد.</a:t>
            </a:r>
          </a:p>
          <a:p>
            <a:pPr algn="just" rtl="1"/>
            <a:r>
              <a:rPr lang="fa-IR" b="1" u="sng" dirty="0" smtClean="0">
                <a:solidFill>
                  <a:srgbClr val="FF0000"/>
                </a:solidFill>
                <a:cs typeface="B Nazanin" pitchFamily="2" charset="-78"/>
              </a:rPr>
              <a:t>2) انبارهای سرپوشیده:</a:t>
            </a:r>
            <a:r>
              <a:rPr lang="fa-IR" b="1" dirty="0" smtClean="0">
                <a:solidFill>
                  <a:srgbClr val="00B0F0"/>
                </a:solidFill>
                <a:cs typeface="B Nazanin" pitchFamily="2" charset="-78"/>
              </a:rPr>
              <a:t> </a:t>
            </a:r>
            <a:r>
              <a:rPr lang="fa-IR" dirty="0" smtClean="0">
                <a:solidFill>
                  <a:srgbClr val="00B0F0"/>
                </a:solidFill>
                <a:cs typeface="B Nazanin" pitchFamily="2" charset="-78"/>
              </a:rPr>
              <a:t>این انبارها دارای سقف ولی بدون دیوار می باشد. فقط کالا و اشیاء را از باران و آفتاب در امان نگه می دارد.</a:t>
            </a:r>
          </a:p>
          <a:p>
            <a:pPr algn="just" rtl="1"/>
            <a:r>
              <a:rPr lang="fa-IR" b="1" u="sng" dirty="0" smtClean="0">
                <a:solidFill>
                  <a:srgbClr val="FF0000"/>
                </a:solidFill>
                <a:cs typeface="B Nazanin" pitchFamily="2" charset="-78"/>
              </a:rPr>
              <a:t>3) انبارهای پوشیده حفاظ دار:</a:t>
            </a:r>
            <a:r>
              <a:rPr lang="fa-IR" b="1" dirty="0" smtClean="0">
                <a:solidFill>
                  <a:srgbClr val="00B0F0"/>
                </a:solidFill>
                <a:cs typeface="B Nazanin" pitchFamily="2" charset="-78"/>
              </a:rPr>
              <a:t> </a:t>
            </a:r>
            <a:r>
              <a:rPr lang="fa-IR" dirty="0" smtClean="0">
                <a:solidFill>
                  <a:srgbClr val="00B0F0"/>
                </a:solidFill>
                <a:cs typeface="B Nazanin" pitchFamily="2" charset="-78"/>
              </a:rPr>
              <a:t>این انبارها دارای در و دیوار و تجهیزات ایمنی کامل می باشد.</a:t>
            </a:r>
            <a:endParaRPr lang="en-US" dirty="0">
              <a:solidFill>
                <a:srgbClr val="00B0F0"/>
              </a:solidFill>
              <a:cs typeface="B Nazanin" pitchFamily="2" charset="-78"/>
            </a:endParaRPr>
          </a:p>
        </p:txBody>
      </p:sp>
    </p:spTree>
    <p:extLst>
      <p:ext uri="{BB962C8B-B14F-4D97-AF65-F5344CB8AC3E}">
        <p14:creationId xmlns:p14="http://schemas.microsoft.com/office/powerpoint/2010/main" val="3681659595"/>
      </p:ext>
    </p:extLst>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25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250"/>
                            </p:stCondLst>
                            <p:childTnLst>
                              <p:par>
                                <p:cTn id="11" presetID="42" presetClass="entr" presetSubtype="0" fill="hold" grpId="0" nodeType="afterEffect">
                                  <p:stCondLst>
                                    <p:cond delay="25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500"/>
                            </p:stCondLst>
                            <p:childTnLst>
                              <p:par>
                                <p:cTn id="17" presetID="42" presetClass="entr" presetSubtype="0" fill="hold" grpId="0" nodeType="afterEffect">
                                  <p:stCondLst>
                                    <p:cond delay="25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solidFill>
                  <a:srgbClr val="C00000"/>
                </a:solidFill>
                <a:cs typeface="B Titr" pitchFamily="2" charset="-78"/>
              </a:rPr>
              <a:t>نکته</a:t>
            </a:r>
            <a:endParaRPr lang="en-US" dirty="0">
              <a:solidFill>
                <a:srgbClr val="C00000"/>
              </a:solidFill>
              <a:cs typeface="B Titr" pitchFamily="2" charset="-78"/>
            </a:endParaRPr>
          </a:p>
        </p:txBody>
      </p:sp>
      <p:sp>
        <p:nvSpPr>
          <p:cNvPr id="3" name="Content Placeholder 2"/>
          <p:cNvSpPr>
            <a:spLocks noGrp="1"/>
          </p:cNvSpPr>
          <p:nvPr>
            <p:ph idx="1"/>
          </p:nvPr>
        </p:nvSpPr>
        <p:spPr/>
        <p:txBody>
          <a:bodyPr>
            <a:normAutofit/>
          </a:bodyPr>
          <a:lstStyle/>
          <a:p>
            <a:pPr algn="just" rtl="1"/>
            <a:r>
              <a:rPr lang="fa-IR" dirty="0" smtClean="0">
                <a:solidFill>
                  <a:srgbClr val="00B0F0"/>
                </a:solidFill>
                <a:cs typeface="B Nazanin" pitchFamily="2" charset="-78"/>
              </a:rPr>
              <a:t>تقسیم کار و رشد جمعیت، نیاز استفاده از فرآورده های دیگران را بوجود آورده است و این خود زمینه پیدایش سازمانهای بزرگ گردیده است که در این نظام های پیچیده ی فنی و اجتماعی، انبار بعنوان واسطه، موجبات گردش کالا از تولید به مصرف را امکانپذیر می سازد.</a:t>
            </a:r>
          </a:p>
          <a:p>
            <a:pPr algn="just" rtl="1"/>
            <a:r>
              <a:rPr lang="fa-IR" dirty="0" smtClean="0">
                <a:solidFill>
                  <a:srgbClr val="00B0F0"/>
                </a:solidFill>
                <a:cs typeface="B Nazanin" pitchFamily="2" charset="-78"/>
              </a:rPr>
              <a:t>انبار می تواند در «عرضه بموقع محصول»، «جریان عادی تولید»، «ثبات قیمت محصول»، «تعمیر و نگهداری ماشین ها» و... نقش مهمی ایفا نماید؛ بطوریکه نقش آن در تجارت غیرقابل انکار است.</a:t>
            </a:r>
            <a:endParaRPr lang="en-US" dirty="0">
              <a:solidFill>
                <a:srgbClr val="00B0F0"/>
              </a:solidFill>
              <a:cs typeface="B Nazanin" pitchFamily="2" charset="-78"/>
            </a:endParaRPr>
          </a:p>
        </p:txBody>
      </p:sp>
    </p:spTree>
    <p:extLst>
      <p:ext uri="{BB962C8B-B14F-4D97-AF65-F5344CB8AC3E}">
        <p14:creationId xmlns:p14="http://schemas.microsoft.com/office/powerpoint/2010/main" val="271487380"/>
      </p:ext>
    </p:extLst>
  </p:cSld>
  <p:clrMapOvr>
    <a:masterClrMapping/>
  </p:clrMapOvr>
  <p:transition spd="slow">
    <p:pull dir="l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3600" b="1" dirty="0" smtClean="0">
                <a:solidFill>
                  <a:srgbClr val="00B050"/>
                </a:solidFill>
                <a:cs typeface="B Titr" pitchFamily="2" charset="-78"/>
              </a:rPr>
              <a:t>انبارگردانی</a:t>
            </a:r>
            <a:endParaRPr lang="en-US" sz="3600" b="1" dirty="0">
              <a:solidFill>
                <a:srgbClr val="00B050"/>
              </a:solidFill>
              <a:cs typeface="B Titr" pitchFamily="2" charset="-78"/>
            </a:endParaRPr>
          </a:p>
        </p:txBody>
      </p:sp>
      <p:sp>
        <p:nvSpPr>
          <p:cNvPr id="3" name="Content Placeholder 2"/>
          <p:cNvSpPr>
            <a:spLocks noGrp="1"/>
          </p:cNvSpPr>
          <p:nvPr>
            <p:ph idx="1"/>
          </p:nvPr>
        </p:nvSpPr>
        <p:spPr/>
        <p:txBody>
          <a:bodyPr>
            <a:normAutofit fontScale="92500" lnSpcReduction="10000"/>
          </a:bodyPr>
          <a:lstStyle/>
          <a:p>
            <a:pPr algn="just" rtl="1"/>
            <a:r>
              <a:rPr lang="fa-IR" sz="2800" dirty="0" smtClean="0">
                <a:solidFill>
                  <a:srgbClr val="FF0000"/>
                </a:solidFill>
                <a:cs typeface="B Nazanin" pitchFamily="2" charset="-78"/>
              </a:rPr>
              <a:t>تعریف انبارگردانی: برای کسب اطمینان از صحت عملیات موجودی انبارها و کشف و اصلاح تفاوتهای موجود میان مقدار موجودی و مانده کارتهای معین مواد، موجودی گیری ادواری ضروری است.</a:t>
            </a:r>
          </a:p>
          <a:p>
            <a:pPr algn="just" rtl="1"/>
            <a:r>
              <a:rPr lang="fa-IR" sz="2800" dirty="0" smtClean="0">
                <a:solidFill>
                  <a:srgbClr val="FF0000"/>
                </a:solidFill>
                <a:cs typeface="B Nazanin" pitchFamily="2" charset="-78"/>
              </a:rPr>
              <a:t>موجودی گیری ادواری یا انبارگردانی، چه در سازمانهای دولتی و چه خصوصی به روشهای مختلف انجام می شود.</a:t>
            </a:r>
          </a:p>
          <a:p>
            <a:pPr algn="just" rtl="1"/>
            <a:r>
              <a:rPr lang="fa-IR" sz="2800" dirty="0" smtClean="0">
                <a:solidFill>
                  <a:srgbClr val="FF0000"/>
                </a:solidFill>
                <a:cs typeface="B Nazanin" pitchFamily="2" charset="-78"/>
              </a:rPr>
              <a:t>کنترل انبارها ممکن است توسط مقامات مجاز و مسئول سازمان بعمل آید که «کنترل داخلی» نامیده می شود.</a:t>
            </a:r>
          </a:p>
          <a:p>
            <a:pPr algn="just" rtl="1"/>
            <a:r>
              <a:rPr lang="fa-IR" sz="2800" dirty="0" smtClean="0">
                <a:solidFill>
                  <a:srgbClr val="FF0000"/>
                </a:solidFill>
                <a:cs typeface="B Nazanin" pitchFamily="2" charset="-78"/>
              </a:rPr>
              <a:t>یا اینکه توسط مقامات مجاز و هیات حسابرسی ویژه ای از خارج سازمان بعمل می آید که به آن «کنترل خارجی» می گویند.</a:t>
            </a:r>
          </a:p>
          <a:p>
            <a:pPr algn="just" rtl="1"/>
            <a:r>
              <a:rPr lang="fa-IR" sz="2800" dirty="0" smtClean="0">
                <a:solidFill>
                  <a:srgbClr val="FF0000"/>
                </a:solidFill>
                <a:cs typeface="B Nazanin" pitchFamily="2" charset="-78"/>
              </a:rPr>
              <a:t>معمولا  کنترل انبارها به دو جهت «کنترل کمیت و کنترل کیفیت» صورت می گیرد.</a:t>
            </a:r>
            <a:endParaRPr lang="en-US" sz="2800" dirty="0">
              <a:solidFill>
                <a:srgbClr val="FF0000"/>
              </a:solidFill>
              <a:cs typeface="B Nazanin" pitchFamily="2" charset="-78"/>
            </a:endParaRPr>
          </a:p>
        </p:txBody>
      </p:sp>
    </p:spTree>
    <p:extLst>
      <p:ext uri="{BB962C8B-B14F-4D97-AF65-F5344CB8AC3E}">
        <p14:creationId xmlns:p14="http://schemas.microsoft.com/office/powerpoint/2010/main" val="3810355027"/>
      </p:ext>
    </p:extLst>
  </p:cSld>
  <p:clrMapOvr>
    <a:masterClrMapping/>
  </p:clrMapOvr>
  <p:transition spd="slow">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600" dirty="0" smtClean="0">
                <a:solidFill>
                  <a:srgbClr val="C00000"/>
                </a:solidFill>
                <a:cs typeface="B Titr" pitchFamily="2" charset="-78"/>
              </a:rPr>
              <a:t>روشهای سفارش کالا</a:t>
            </a:r>
            <a:endParaRPr lang="en-US" sz="3600" dirty="0">
              <a:solidFill>
                <a:srgbClr val="C00000"/>
              </a:solidFill>
              <a:cs typeface="B Titr" pitchFamily="2" charset="-78"/>
            </a:endParaRPr>
          </a:p>
        </p:txBody>
      </p:sp>
      <p:sp>
        <p:nvSpPr>
          <p:cNvPr id="3" name="Content Placeholder 2"/>
          <p:cNvSpPr>
            <a:spLocks noGrp="1"/>
          </p:cNvSpPr>
          <p:nvPr>
            <p:ph idx="1"/>
          </p:nvPr>
        </p:nvSpPr>
        <p:spPr/>
        <p:txBody>
          <a:bodyPr>
            <a:normAutofit/>
          </a:bodyPr>
          <a:lstStyle/>
          <a:p>
            <a:pPr algn="just" rtl="1"/>
            <a:r>
              <a:rPr lang="fa-IR" sz="2800" dirty="0" smtClean="0">
                <a:solidFill>
                  <a:srgbClr val="00B0F0"/>
                </a:solidFill>
                <a:cs typeface="B Nazanin" pitchFamily="2" charset="-78"/>
              </a:rPr>
              <a:t>دو روش (سیستم) برای سفارش دادن کالا وجود دارد که عبارتند از:</a:t>
            </a:r>
          </a:p>
          <a:p>
            <a:pPr marL="0" indent="0" algn="just" rtl="1">
              <a:buNone/>
            </a:pPr>
            <a:r>
              <a:rPr lang="fa-IR" sz="2800" dirty="0" smtClean="0">
                <a:solidFill>
                  <a:srgbClr val="00B0F0"/>
                </a:solidFill>
                <a:cs typeface="B Nazanin" pitchFamily="2" charset="-78"/>
              </a:rPr>
              <a:t>ا</a:t>
            </a:r>
            <a:r>
              <a:rPr lang="fa-IR" sz="2800" b="1" u="sng" dirty="0" smtClean="0">
                <a:solidFill>
                  <a:srgbClr val="FF0000"/>
                </a:solidFill>
                <a:cs typeface="B Nazanin" pitchFamily="2" charset="-78"/>
              </a:rPr>
              <a:t>لف) سیستم سفارش مقدار ثابت: </a:t>
            </a:r>
            <a:r>
              <a:rPr lang="fa-IR" sz="2800" dirty="0" smtClean="0">
                <a:solidFill>
                  <a:srgbClr val="00B0F0"/>
                </a:solidFill>
                <a:cs typeface="B Nazanin" pitchFamily="2" charset="-78"/>
              </a:rPr>
              <a:t>در چنین سیستمی یک سطح ثابت (نرم یا شاخص معینی) برای موجودی در نظر گرفته می شود که هر وقت میزان موجودی به این سطح برسد، سفارش انجام می گیرد. این سطح، مساوی مقداری از موجودی است که تا رسیدن موجودی بعدی پاسخگوی نیاز کارخانه می باشد.</a:t>
            </a:r>
          </a:p>
          <a:p>
            <a:pPr marL="0" indent="0" algn="just" rtl="1">
              <a:buNone/>
            </a:pPr>
            <a:endParaRPr lang="en-US" dirty="0" smtClean="0"/>
          </a:p>
        </p:txBody>
      </p:sp>
      <p:sp>
        <p:nvSpPr>
          <p:cNvPr id="4" name="Left Arrow 3"/>
          <p:cNvSpPr/>
          <p:nvPr/>
        </p:nvSpPr>
        <p:spPr>
          <a:xfrm>
            <a:off x="1151021" y="5562600"/>
            <a:ext cx="1066800" cy="7620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accent2">
                    <a:lumMod val="75000"/>
                  </a:schemeClr>
                </a:solidFill>
                <a:cs typeface="B Titr" pitchFamily="2" charset="-78"/>
              </a:rPr>
              <a:t>ادامه</a:t>
            </a:r>
            <a:endParaRPr lang="en-US" dirty="0">
              <a:solidFill>
                <a:schemeClr val="accent2">
                  <a:lumMod val="75000"/>
                </a:schemeClr>
              </a:solidFill>
              <a:cs typeface="B Titr" pitchFamily="2" charset="-78"/>
            </a:endParaRPr>
          </a:p>
        </p:txBody>
      </p:sp>
    </p:spTree>
    <p:extLst>
      <p:ext uri="{BB962C8B-B14F-4D97-AF65-F5344CB8AC3E}">
        <p14:creationId xmlns:p14="http://schemas.microsoft.com/office/powerpoint/2010/main" val="889731909"/>
      </p:ext>
    </p:extLst>
  </p:cSld>
  <p:clrMapOvr>
    <a:masterClrMapping/>
  </p:clrMapOvr>
  <p:transition spd="slow">
    <p:wheel spokes="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600" dirty="0">
                <a:solidFill>
                  <a:srgbClr val="FF0000"/>
                </a:solidFill>
                <a:cs typeface="B Titr" pitchFamily="2" charset="-78"/>
              </a:rPr>
              <a:t>روشهای سفارش کالا</a:t>
            </a:r>
            <a:endParaRPr lang="en-US" sz="3600" dirty="0">
              <a:solidFill>
                <a:srgbClr val="FF0000"/>
              </a:solidFill>
              <a:cs typeface="B Titr" pitchFamily="2" charset="-78"/>
            </a:endParaRPr>
          </a:p>
        </p:txBody>
      </p:sp>
      <p:sp>
        <p:nvSpPr>
          <p:cNvPr id="3" name="Content Placeholder 2"/>
          <p:cNvSpPr>
            <a:spLocks noGrp="1"/>
          </p:cNvSpPr>
          <p:nvPr>
            <p:ph idx="1"/>
          </p:nvPr>
        </p:nvSpPr>
        <p:spPr/>
        <p:txBody>
          <a:bodyPr/>
          <a:lstStyle/>
          <a:p>
            <a:pPr algn="just" rtl="1"/>
            <a:endParaRPr lang="fa-IR" dirty="0" smtClean="0"/>
          </a:p>
          <a:p>
            <a:pPr algn="just" rtl="1"/>
            <a:r>
              <a:rPr lang="fa-IR" b="1" u="sng" dirty="0" smtClean="0">
                <a:solidFill>
                  <a:srgbClr val="FF0000"/>
                </a:solidFill>
                <a:cs typeface="B Nazanin" pitchFamily="2" charset="-78"/>
              </a:rPr>
              <a:t>ب) سیستم سفارش مدت ثابت:</a:t>
            </a:r>
            <a:r>
              <a:rPr lang="fa-IR" dirty="0" smtClean="0">
                <a:solidFill>
                  <a:srgbClr val="00B0F0"/>
                </a:solidFill>
                <a:cs typeface="B Nazanin" pitchFamily="2" charset="-78"/>
              </a:rPr>
              <a:t> در این سیستم سفارش در فواصل زمانی معین انجام می گیرد و در هربار سفارش، سطح موجودی اجناس در انبار بطور جداگانه مشخص شده و از هر یک به مقداری که آن را به سطح حداکثر پیش بینی شده برساند سفارش جدید خواهد بود. مثلا سفارش ماهانه، فصلی یا سالانه و نظایر آن.</a:t>
            </a:r>
            <a:endParaRPr lang="en-US" dirty="0">
              <a:solidFill>
                <a:srgbClr val="00B0F0"/>
              </a:solidFill>
              <a:cs typeface="B Nazanin" pitchFamily="2" charset="-78"/>
            </a:endParaRPr>
          </a:p>
        </p:txBody>
      </p:sp>
    </p:spTree>
    <p:extLst>
      <p:ext uri="{BB962C8B-B14F-4D97-AF65-F5344CB8AC3E}">
        <p14:creationId xmlns:p14="http://schemas.microsoft.com/office/powerpoint/2010/main" val="1728332092"/>
      </p:ext>
    </p:extLst>
  </p:cSld>
  <p:clrMapOvr>
    <a:masterClrMapping/>
  </p:clrMapOvr>
  <p:transition spd="slow">
    <p:zoom dir="in"/>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3600" dirty="0" smtClean="0">
                <a:solidFill>
                  <a:srgbClr val="FF0000"/>
                </a:solidFill>
                <a:cs typeface="B Titr" pitchFamily="2" charset="-78"/>
              </a:rPr>
              <a:t>سبک های انبارداری</a:t>
            </a:r>
            <a:endParaRPr lang="en-US" sz="3600" dirty="0">
              <a:solidFill>
                <a:srgbClr val="FF0000"/>
              </a:solidFill>
              <a:cs typeface="B Titr" pitchFamily="2" charset="-78"/>
            </a:endParaRPr>
          </a:p>
        </p:txBody>
      </p:sp>
      <p:sp>
        <p:nvSpPr>
          <p:cNvPr id="3" name="Content Placeholder 2"/>
          <p:cNvSpPr>
            <a:spLocks noGrp="1"/>
          </p:cNvSpPr>
          <p:nvPr>
            <p:ph idx="1"/>
          </p:nvPr>
        </p:nvSpPr>
        <p:spPr/>
        <p:txBody>
          <a:bodyPr>
            <a:normAutofit/>
          </a:bodyPr>
          <a:lstStyle/>
          <a:p>
            <a:pPr algn="just" rtl="1"/>
            <a:r>
              <a:rPr lang="fa-IR" sz="2800" dirty="0" smtClean="0">
                <a:cs typeface="B Nazanin" pitchFamily="2" charset="-78"/>
              </a:rPr>
              <a:t>روشهای نگهداری و ذخیره کالا در انبار:</a:t>
            </a:r>
          </a:p>
          <a:p>
            <a:pPr algn="just" rtl="1"/>
            <a:r>
              <a:rPr lang="fa-IR" sz="2800" dirty="0" smtClean="0">
                <a:cs typeface="B Nazanin" pitchFamily="2" charset="-78"/>
              </a:rPr>
              <a:t>1) انبار کردن به ترتیب شماره یا حروف با در نظر گرفتن حداکثر موجودی</a:t>
            </a:r>
          </a:p>
          <a:p>
            <a:pPr algn="just" rtl="1"/>
            <a:r>
              <a:rPr lang="fa-IR" sz="2800" dirty="0" smtClean="0">
                <a:cs typeface="B Nazanin" pitchFamily="2" charset="-78"/>
              </a:rPr>
              <a:t>2) انبار کردن به ترتیب شماره یا حروف با در نظر گرفتن حداقل موجودی</a:t>
            </a:r>
          </a:p>
          <a:p>
            <a:pPr algn="just" rtl="1"/>
            <a:r>
              <a:rPr lang="fa-IR" sz="2800" dirty="0" smtClean="0">
                <a:cs typeface="B Nazanin" pitchFamily="2" charset="-78"/>
              </a:rPr>
              <a:t>3) انبار کردن به ترتیب ورود کالاها</a:t>
            </a:r>
          </a:p>
          <a:p>
            <a:pPr algn="just" rtl="1"/>
            <a:r>
              <a:rPr lang="fa-IR" sz="2800" dirty="0" smtClean="0">
                <a:cs typeface="B Nazanin" pitchFamily="2" charset="-78"/>
              </a:rPr>
              <a:t>4) انبار کردن به ترتیب ورود یا در اختیار داشتن سیستم شماره قفسه</a:t>
            </a:r>
            <a:endParaRPr lang="en-US" sz="2800" dirty="0">
              <a:cs typeface="B Nazanin" pitchFamily="2" charset="-78"/>
            </a:endParaRPr>
          </a:p>
        </p:txBody>
      </p:sp>
    </p:spTree>
    <p:extLst>
      <p:ext uri="{BB962C8B-B14F-4D97-AF65-F5344CB8AC3E}">
        <p14:creationId xmlns:p14="http://schemas.microsoft.com/office/powerpoint/2010/main" val="2851213565"/>
      </p:ext>
    </p:extLst>
  </p:cSld>
  <p:clrMapOvr>
    <a:masterClrMapping/>
  </p:clrMapOvr>
  <p:transition spd="slow">
    <p:wheel spokes="8"/>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800" dirty="0">
                <a:solidFill>
                  <a:srgbClr val="C00000"/>
                </a:solidFill>
                <a:cs typeface="B Arshia" pitchFamily="2" charset="-78"/>
              </a:rPr>
              <a:t>لطفا توصیه های بهداشتی را جدی بگیریم</a:t>
            </a:r>
            <a:endParaRPr lang="en-US" sz="4800" dirty="0">
              <a:solidFill>
                <a:srgbClr val="C00000"/>
              </a:solidFill>
              <a:cs typeface="B Arshia" pitchFamily="2" charset="-78"/>
            </a:endParaRPr>
          </a:p>
        </p:txBody>
      </p:sp>
      <p:sp>
        <p:nvSpPr>
          <p:cNvPr id="3" name="Content Placeholder 2"/>
          <p:cNvSpPr>
            <a:spLocks noGrp="1"/>
          </p:cNvSpPr>
          <p:nvPr>
            <p:ph idx="1"/>
          </p:nvPr>
        </p:nvSpPr>
        <p:spPr/>
        <p:txBody>
          <a:bodyPr/>
          <a:lstStyle/>
          <a:p>
            <a:endParaRPr lang="en-US" dirty="0"/>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1600200"/>
            <a:ext cx="9048750" cy="5219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26316471"/>
      </p:ext>
    </p:extLst>
  </p:cSld>
  <p:clrMapOvr>
    <a:masterClrMapping/>
  </p:clrMapOvr>
  <p:transition spd="slow">
    <p:pu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4.jpg"/>
          <p:cNvPicPr>
            <a:picLocks noGrp="1" noChangeAspect="1"/>
          </p:cNvPicPr>
          <p:nvPr>
            <p:ph idx="1"/>
          </p:nvPr>
        </p:nvPicPr>
        <p:blipFill>
          <a:blip r:embed="rId2" cstate="print"/>
          <a:stretch>
            <a:fillRect/>
          </a:stretch>
        </p:blipFill>
        <p:spPr>
          <a:xfrm>
            <a:off x="838200" y="1143000"/>
            <a:ext cx="7391400" cy="4572000"/>
          </a:xfrm>
        </p:spPr>
      </p:pic>
    </p:spTree>
  </p:cSld>
  <p:clrMapOvr>
    <a:masterClrMapping/>
  </p:clrMapOvr>
  <p:transition spd="slow">
    <p:split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3200" dirty="0" smtClean="0">
                <a:cs typeface="B Titr" pitchFamily="2" charset="-78"/>
              </a:rPr>
              <a:t>سخنی با دانشجویان</a:t>
            </a:r>
            <a:endParaRPr lang="en-US" sz="3200" dirty="0">
              <a:cs typeface="B Titr" pitchFamily="2" charset="-78"/>
            </a:endParaRPr>
          </a:p>
        </p:txBody>
      </p:sp>
      <p:sp>
        <p:nvSpPr>
          <p:cNvPr id="3" name="Content Placeholder 2"/>
          <p:cNvSpPr>
            <a:spLocks noGrp="1"/>
          </p:cNvSpPr>
          <p:nvPr>
            <p:ph idx="1"/>
          </p:nvPr>
        </p:nvSpPr>
        <p:spPr/>
        <p:txBody>
          <a:bodyPr>
            <a:normAutofit lnSpcReduction="10000"/>
          </a:bodyPr>
          <a:lstStyle/>
          <a:p>
            <a:pPr algn="just" rtl="1"/>
            <a:r>
              <a:rPr lang="fa-IR" dirty="0">
                <a:solidFill>
                  <a:srgbClr val="C00000"/>
                </a:solidFill>
                <a:cs typeface="B Nazanin" pitchFamily="2" charset="-78"/>
              </a:rPr>
              <a:t>با توجه به شیوع ویروس کرونا و تعطیلی مراکز آموزشی و دانشگاهها جهت جلوگیری از گسترش این بیماری، مقرر گردید مباحث درسی در قالب پاورپوینت برای دانشجویان ارایه شود. لذا از دانشجویان عزیز انتظار می رود به دقت مباحث ارایه شده را مطالعه و در صورت ابهام از طریق واتساپ سوالات خود را مطرح نمایند تا در اسرع وقت پاسخ دهم. </a:t>
            </a:r>
          </a:p>
          <a:p>
            <a:pPr algn="just" rtl="1"/>
            <a:r>
              <a:rPr lang="fa-IR" dirty="0">
                <a:solidFill>
                  <a:srgbClr val="C00000"/>
                </a:solidFill>
                <a:cs typeface="B Nazanin" pitchFamily="2" charset="-78"/>
              </a:rPr>
              <a:t>در پایان ضمن تاکید بر لزوم رعایت مسایل بهداشتی، برای همه شما آرزوی سلامتی دارم.</a:t>
            </a:r>
          </a:p>
          <a:p>
            <a:pPr algn="just" rtl="1"/>
            <a:r>
              <a:rPr lang="fa-IR" dirty="0">
                <a:solidFill>
                  <a:srgbClr val="C00000"/>
                </a:solidFill>
                <a:cs typeface="B Nazanin" pitchFamily="2" charset="-78"/>
              </a:rPr>
              <a:t>ناطقی 09125265130</a:t>
            </a:r>
            <a:endParaRPr lang="en-US" dirty="0">
              <a:solidFill>
                <a:srgbClr val="C00000"/>
              </a:solidFill>
              <a:cs typeface="B Nazanin" pitchFamily="2" charset="-78"/>
            </a:endParaRPr>
          </a:p>
          <a:p>
            <a:pPr marL="109728" indent="0" algn="r" rtl="1">
              <a:buNone/>
            </a:pPr>
            <a:endParaRPr lang="en-US" dirty="0">
              <a:solidFill>
                <a:srgbClr val="C00000"/>
              </a:solidFill>
              <a:cs typeface="B Nazanin" pitchFamily="2" charset="-78"/>
            </a:endParaRPr>
          </a:p>
          <a:p>
            <a:endParaRPr lang="en-US" dirty="0">
              <a:solidFill>
                <a:srgbClr val="C00000"/>
              </a:solidFill>
              <a:cs typeface="B Nazanin" pitchFamily="2" charset="-78"/>
            </a:endParaRPr>
          </a:p>
        </p:txBody>
      </p:sp>
    </p:spTree>
    <p:extLst>
      <p:ext uri="{BB962C8B-B14F-4D97-AF65-F5344CB8AC3E}">
        <p14:creationId xmlns:p14="http://schemas.microsoft.com/office/powerpoint/2010/main" val="3478928001"/>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solidFill>
                  <a:srgbClr val="FF0000"/>
                </a:solidFill>
                <a:cs typeface="B Titr" pitchFamily="2" charset="-78"/>
              </a:rPr>
              <a:t>عناوین مبحث انبارداری</a:t>
            </a:r>
            <a:endParaRPr lang="en-US" dirty="0">
              <a:solidFill>
                <a:srgbClr val="FF0000"/>
              </a:solidFill>
              <a:cs typeface="B Titr" pitchFamily="2" charset="-78"/>
            </a:endParaRPr>
          </a:p>
        </p:txBody>
      </p:sp>
      <p:sp>
        <p:nvSpPr>
          <p:cNvPr id="3" name="Content Placeholder 2"/>
          <p:cNvSpPr>
            <a:spLocks noGrp="1"/>
          </p:cNvSpPr>
          <p:nvPr>
            <p:ph idx="1"/>
          </p:nvPr>
        </p:nvSpPr>
        <p:spPr/>
        <p:txBody>
          <a:bodyPr/>
          <a:lstStyle/>
          <a:p>
            <a:pPr algn="just" rtl="1"/>
            <a:r>
              <a:rPr lang="fa-IR" dirty="0" smtClean="0">
                <a:solidFill>
                  <a:schemeClr val="tx2">
                    <a:lumMod val="60000"/>
                    <a:lumOff val="40000"/>
                  </a:schemeClr>
                </a:solidFill>
                <a:cs typeface="B Nazanin" pitchFamily="2" charset="-78"/>
              </a:rPr>
              <a:t>انبار</a:t>
            </a:r>
          </a:p>
          <a:p>
            <a:pPr algn="just" rtl="1"/>
            <a:r>
              <a:rPr lang="fa-IR" dirty="0" smtClean="0">
                <a:solidFill>
                  <a:schemeClr val="tx2">
                    <a:lumMod val="60000"/>
                    <a:lumOff val="40000"/>
                  </a:schemeClr>
                </a:solidFill>
                <a:cs typeface="B Nazanin" pitchFamily="2" charset="-78"/>
              </a:rPr>
              <a:t>انباردار</a:t>
            </a:r>
          </a:p>
          <a:p>
            <a:pPr algn="just" rtl="1"/>
            <a:r>
              <a:rPr lang="fa-IR" dirty="0" smtClean="0">
                <a:solidFill>
                  <a:schemeClr val="tx2">
                    <a:lumMod val="60000"/>
                    <a:lumOff val="40000"/>
                  </a:schemeClr>
                </a:solidFill>
                <a:cs typeface="B Nazanin" pitchFamily="2" charset="-78"/>
              </a:rPr>
              <a:t>وظایف انباردار</a:t>
            </a:r>
          </a:p>
          <a:p>
            <a:pPr algn="just" rtl="1"/>
            <a:r>
              <a:rPr lang="fa-IR" dirty="0" smtClean="0">
                <a:solidFill>
                  <a:schemeClr val="tx2">
                    <a:lumMod val="60000"/>
                    <a:lumOff val="40000"/>
                  </a:schemeClr>
                </a:solidFill>
                <a:cs typeface="B Nazanin" pitchFamily="2" charset="-78"/>
              </a:rPr>
              <a:t>انبارگردانی</a:t>
            </a:r>
          </a:p>
          <a:p>
            <a:pPr algn="just" rtl="1"/>
            <a:r>
              <a:rPr lang="fa-IR" dirty="0" smtClean="0">
                <a:solidFill>
                  <a:schemeClr val="tx2">
                    <a:lumMod val="60000"/>
                    <a:lumOff val="40000"/>
                  </a:schemeClr>
                </a:solidFill>
                <a:cs typeface="B Nazanin" pitchFamily="2" charset="-78"/>
              </a:rPr>
              <a:t>ورود و خروج کالا به انبار</a:t>
            </a:r>
          </a:p>
          <a:p>
            <a:pPr algn="just" rtl="1"/>
            <a:r>
              <a:rPr lang="fa-IR" dirty="0" smtClean="0">
                <a:solidFill>
                  <a:schemeClr val="tx2">
                    <a:lumMod val="60000"/>
                    <a:lumOff val="40000"/>
                  </a:schemeClr>
                </a:solidFill>
                <a:cs typeface="B Nazanin" pitchFamily="2" charset="-78"/>
              </a:rPr>
              <a:t>انواع سبک های انبارگردانی</a:t>
            </a:r>
          </a:p>
          <a:p>
            <a:pPr algn="just" rtl="1"/>
            <a:r>
              <a:rPr lang="fa-IR" dirty="0" smtClean="0">
                <a:solidFill>
                  <a:schemeClr val="tx2">
                    <a:lumMod val="60000"/>
                    <a:lumOff val="40000"/>
                  </a:schemeClr>
                </a:solidFill>
                <a:cs typeface="B Nazanin" pitchFamily="2" charset="-78"/>
              </a:rPr>
              <a:t>نحوه سفارش کالا</a:t>
            </a:r>
            <a:endParaRPr lang="en-US" dirty="0">
              <a:solidFill>
                <a:schemeClr val="tx2">
                  <a:lumMod val="60000"/>
                  <a:lumOff val="40000"/>
                </a:schemeClr>
              </a:solidFill>
              <a:cs typeface="B Nazanin" pitchFamily="2" charset="-78"/>
            </a:endParaRPr>
          </a:p>
        </p:txBody>
      </p:sp>
    </p:spTree>
    <p:extLst>
      <p:ext uri="{BB962C8B-B14F-4D97-AF65-F5344CB8AC3E}">
        <p14:creationId xmlns:p14="http://schemas.microsoft.com/office/powerpoint/2010/main" val="1184391130"/>
      </p:ext>
    </p:extLst>
  </p:cSld>
  <p:clrMapOvr>
    <a:masterClrMapping/>
  </p:clrMapOvr>
  <p:transition spd="slow">
    <p:wheel spokes="8"/>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600" dirty="0" smtClean="0">
                <a:solidFill>
                  <a:srgbClr val="FF0000"/>
                </a:solidFill>
                <a:cs typeface="B Titr" pitchFamily="2" charset="-78"/>
              </a:rPr>
              <a:t>مقدمه</a:t>
            </a:r>
            <a:endParaRPr lang="en-US" sz="3600" dirty="0">
              <a:solidFill>
                <a:srgbClr val="FF0000"/>
              </a:solidFill>
              <a:cs typeface="B Titr" pitchFamily="2" charset="-78"/>
            </a:endParaRPr>
          </a:p>
        </p:txBody>
      </p:sp>
      <p:sp>
        <p:nvSpPr>
          <p:cNvPr id="3" name="Content Placeholder 2"/>
          <p:cNvSpPr>
            <a:spLocks noGrp="1"/>
          </p:cNvSpPr>
          <p:nvPr>
            <p:ph idx="1"/>
          </p:nvPr>
        </p:nvSpPr>
        <p:spPr/>
        <p:txBody>
          <a:bodyPr>
            <a:noAutofit/>
          </a:bodyPr>
          <a:lstStyle/>
          <a:p>
            <a:pPr marL="0" indent="0" algn="just" rtl="1">
              <a:buNone/>
            </a:pPr>
            <a:r>
              <a:rPr lang="fa-IR" sz="2700" dirty="0">
                <a:solidFill>
                  <a:srgbClr val="00B050"/>
                </a:solidFill>
                <a:cs typeface="B Nazanin" pitchFamily="2" charset="-78"/>
              </a:rPr>
              <a:t>همه افرادی که به نوعی با موجودیها، سرمایه، منابع مادی و تجهیزات سروکار دارند با به اهمیت موجودیها و نقش آنها در حیات موسسه و سازمان آشنا بوده و همچنین برای بکارگیری روشها و رویه ها و سیستم های طراحی شده، آموزش کافی دیده باشند.</a:t>
            </a:r>
          </a:p>
          <a:p>
            <a:pPr marL="0" indent="0" algn="just" rtl="1">
              <a:buNone/>
            </a:pPr>
            <a:r>
              <a:rPr lang="fa-IR" sz="2700" dirty="0">
                <a:solidFill>
                  <a:srgbClr val="00B050"/>
                </a:solidFill>
                <a:cs typeface="B Nazanin" pitchFamily="2" charset="-78"/>
              </a:rPr>
              <a:t>سرپرستان انبار، انبارداران و متصدیان فروش، در مقام افرادی که مسئولیت حفظ، نگهداری و گردش موجودیهای شرکتها را برعهده دارند، باید با فلسفه وجودی رویه ها و روشها آشنا بوده و بتواند آنها را به درستی بکار گیرند.</a:t>
            </a:r>
          </a:p>
          <a:p>
            <a:pPr marL="0" indent="0" algn="just" rtl="1">
              <a:buNone/>
            </a:pPr>
            <a:r>
              <a:rPr lang="fa-IR" sz="2700" dirty="0">
                <a:solidFill>
                  <a:srgbClr val="00B050"/>
                </a:solidFill>
                <a:cs typeface="B Nazanin" pitchFamily="2" charset="-78"/>
              </a:rPr>
              <a:t>با آموزش کافی به اینگونه افراد می توان از اجرای کامل سیستم روشها، اطمینان حاصل کرد و با تاسیس انبار در هر سیستم موجب جداسازی عملیات مختلف شده و دست مدیران را برای برنامه ریزی های مَستقل از هم باز گذاشت.</a:t>
            </a:r>
          </a:p>
        </p:txBody>
      </p:sp>
    </p:spTree>
    <p:extLst>
      <p:ext uri="{BB962C8B-B14F-4D97-AF65-F5344CB8AC3E}">
        <p14:creationId xmlns:p14="http://schemas.microsoft.com/office/powerpoint/2010/main" val="3376265627"/>
      </p:ext>
    </p:extLst>
  </p:cSld>
  <p:clrMapOvr>
    <a:masterClrMapping/>
  </p:clrMapOvr>
  <p:transition>
    <p:plus/>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400" dirty="0" smtClean="0">
                <a:cs typeface="B Titr" pitchFamily="2" charset="-78"/>
              </a:rPr>
              <a:t>تعریف انبار:</a:t>
            </a:r>
            <a:endParaRPr lang="en-US" sz="4400" dirty="0">
              <a:cs typeface="B Titr" pitchFamily="2" charset="-78"/>
            </a:endParaRPr>
          </a:p>
        </p:txBody>
      </p:sp>
      <p:sp>
        <p:nvSpPr>
          <p:cNvPr id="3" name="Content Placeholder 2"/>
          <p:cNvSpPr>
            <a:spLocks noGrp="1"/>
          </p:cNvSpPr>
          <p:nvPr>
            <p:ph idx="1"/>
          </p:nvPr>
        </p:nvSpPr>
        <p:spPr/>
        <p:txBody>
          <a:bodyPr>
            <a:normAutofit/>
          </a:bodyPr>
          <a:lstStyle/>
          <a:p>
            <a:pPr algn="just" rtl="1"/>
            <a:endParaRPr lang="fa-IR" sz="2800" dirty="0" smtClean="0">
              <a:solidFill>
                <a:schemeClr val="tx2"/>
              </a:solidFill>
              <a:cs typeface="B Nazanin" pitchFamily="2" charset="-78"/>
            </a:endParaRPr>
          </a:p>
          <a:p>
            <a:pPr algn="just" rtl="1"/>
            <a:r>
              <a:rPr lang="fa-IR" sz="2800" dirty="0" smtClean="0">
                <a:solidFill>
                  <a:schemeClr val="tx2"/>
                </a:solidFill>
                <a:cs typeface="B Nazanin" pitchFamily="2" charset="-78"/>
              </a:rPr>
              <a:t>بطور کلی انبار محل و فضایی است که یک یا چند نوع کالای بازرگانی، صنعتی یا مواد اولیه یا فرآورده های مختلف در آن نگهداری می شود.</a:t>
            </a:r>
          </a:p>
          <a:p>
            <a:pPr algn="just" rtl="1"/>
            <a:r>
              <a:rPr lang="fa-IR" sz="2800" dirty="0" smtClean="0">
                <a:solidFill>
                  <a:schemeClr val="tx2"/>
                </a:solidFill>
                <a:cs typeface="B Nazanin" pitchFamily="2" charset="-78"/>
              </a:rPr>
              <a:t>بنابراین می توان گفت: انبار محل و فضایی است که در آن مواد اولیه برای ساخت محصولات، کالای نیمه ساخته (کالای در جریان ساخت)، محصولات ساخته شده، مواد و لوازم مصرفی، قطعات یدکی ماشین آلات، ابزار و اجناس اسقاطی نگهداری می شود.</a:t>
            </a:r>
            <a:endParaRPr lang="en-US" sz="2800" dirty="0">
              <a:solidFill>
                <a:schemeClr val="tx2"/>
              </a:solidFill>
              <a:cs typeface="B Nazanin" pitchFamily="2" charset="-78"/>
            </a:endParaRPr>
          </a:p>
        </p:txBody>
      </p:sp>
    </p:spTree>
    <p:extLst>
      <p:ext uri="{BB962C8B-B14F-4D97-AF65-F5344CB8AC3E}">
        <p14:creationId xmlns:p14="http://schemas.microsoft.com/office/powerpoint/2010/main" val="1455141166"/>
      </p:ext>
    </p:extLst>
  </p:cSld>
  <p:clrMapOvr>
    <a:masterClrMapping/>
  </p:clrMapOvr>
  <p:transition spd="slow">
    <p:strips dir="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600" dirty="0" smtClean="0">
                <a:solidFill>
                  <a:srgbClr val="C00000"/>
                </a:solidFill>
                <a:cs typeface="B Titr" pitchFamily="2" charset="-78"/>
              </a:rPr>
              <a:t>هدف و اهمیت انبارداری</a:t>
            </a:r>
            <a:endParaRPr lang="en-US" sz="3600" dirty="0">
              <a:solidFill>
                <a:srgbClr val="C00000"/>
              </a:solidFill>
              <a:cs typeface="B Titr" pitchFamily="2" charset="-78"/>
            </a:endParaRPr>
          </a:p>
        </p:txBody>
      </p:sp>
      <p:sp>
        <p:nvSpPr>
          <p:cNvPr id="3" name="Content Placeholder 2"/>
          <p:cNvSpPr>
            <a:spLocks noGrp="1"/>
          </p:cNvSpPr>
          <p:nvPr>
            <p:ph idx="1"/>
          </p:nvPr>
        </p:nvSpPr>
        <p:spPr/>
        <p:txBody>
          <a:bodyPr>
            <a:normAutofit fontScale="92500"/>
          </a:bodyPr>
          <a:lstStyle/>
          <a:p>
            <a:pPr algn="just" rtl="1"/>
            <a:endParaRPr lang="fa-IR" sz="2800" dirty="0" smtClean="0">
              <a:solidFill>
                <a:schemeClr val="accent2">
                  <a:lumMod val="75000"/>
                </a:schemeClr>
              </a:solidFill>
              <a:cs typeface="B Nazanin" pitchFamily="2" charset="-78"/>
            </a:endParaRPr>
          </a:p>
          <a:p>
            <a:pPr algn="just" rtl="1"/>
            <a:r>
              <a:rPr lang="fa-IR" sz="2800" dirty="0" smtClean="0">
                <a:solidFill>
                  <a:srgbClr val="00B0F0"/>
                </a:solidFill>
                <a:cs typeface="B Nazanin" pitchFamily="2" charset="-78"/>
              </a:rPr>
              <a:t>درصد </a:t>
            </a:r>
            <a:r>
              <a:rPr lang="fa-IR" sz="2800" dirty="0">
                <a:solidFill>
                  <a:srgbClr val="00B0F0"/>
                </a:solidFill>
                <a:cs typeface="B Nazanin" pitchFamily="2" charset="-78"/>
              </a:rPr>
              <a:t>زیادی از سرمایه موسسات صنعتی را مواد اولیه، لوازم، وسایل یدکی، کالای ساخته و نیمه تمام و نظایر آنها تشکیل می دهند که قسمت عمده ی سرمایه در گردش صرف تهیه ی اجناس و وسایل مذکور می گردد لذا نگهداری و حفاظت دقیق از آنها و برقراری یک سیستم صحیح اطلاعاتی برای موجودی بسیار ضروری است</a:t>
            </a:r>
            <a:r>
              <a:rPr lang="fa-IR" sz="2800" dirty="0" smtClean="0">
                <a:solidFill>
                  <a:srgbClr val="00B0F0"/>
                </a:solidFill>
                <a:cs typeface="B Nazanin" pitchFamily="2" charset="-78"/>
              </a:rPr>
              <a:t>.</a:t>
            </a:r>
          </a:p>
          <a:p>
            <a:pPr algn="just" rtl="1"/>
            <a:r>
              <a:rPr lang="fa-IR" sz="2800" dirty="0" smtClean="0">
                <a:solidFill>
                  <a:srgbClr val="00B0F0"/>
                </a:solidFill>
                <a:cs typeface="B Nazanin" pitchFamily="2" charset="-78"/>
              </a:rPr>
              <a:t>استفاده از شیوه های صحیح انبارداری موجب کاهش هزینه ها و کاهش بهای پرداختی از طرف مصرف کننده خواهد شد.</a:t>
            </a:r>
          </a:p>
          <a:p>
            <a:pPr algn="just" rtl="1"/>
            <a:r>
              <a:rPr lang="fa-IR" sz="2800" dirty="0" smtClean="0">
                <a:solidFill>
                  <a:srgbClr val="00B0F0"/>
                </a:solidFill>
                <a:cs typeface="B Nazanin" pitchFamily="2" charset="-78"/>
              </a:rPr>
              <a:t>هدف از تشکیل و ایجاد انبارها چه در موسسات دولتی و چه در بخش خصوصی، تامین و نگهداری کالاهای مورد نیاز سازمان است.</a:t>
            </a:r>
            <a:endParaRPr lang="en-US" sz="2800" dirty="0">
              <a:solidFill>
                <a:srgbClr val="00B0F0"/>
              </a:solidFill>
              <a:cs typeface="B Nazanin" pitchFamily="2" charset="-78"/>
            </a:endParaRPr>
          </a:p>
        </p:txBody>
      </p:sp>
    </p:spTree>
    <p:extLst>
      <p:ext uri="{BB962C8B-B14F-4D97-AF65-F5344CB8AC3E}">
        <p14:creationId xmlns:p14="http://schemas.microsoft.com/office/powerpoint/2010/main" val="3867451688"/>
      </p:ext>
    </p:extLst>
  </p:cSld>
  <p:clrMapOvr>
    <a:masterClrMapping/>
  </p:clrMapOvr>
  <p:transition spd="slow">
    <p:pu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600" dirty="0" smtClean="0">
                <a:solidFill>
                  <a:srgbClr val="0070C0"/>
                </a:solidFill>
                <a:cs typeface="B Titr" pitchFamily="2" charset="-78"/>
              </a:rPr>
              <a:t>وظایف انباردارها</a:t>
            </a:r>
            <a:endParaRPr lang="en-US" sz="3600" dirty="0">
              <a:solidFill>
                <a:srgbClr val="0070C0"/>
              </a:solidFill>
              <a:cs typeface="B Titr" pitchFamily="2" charset="-78"/>
            </a:endParaRPr>
          </a:p>
        </p:txBody>
      </p:sp>
      <p:sp>
        <p:nvSpPr>
          <p:cNvPr id="3" name="Content Placeholder 2"/>
          <p:cNvSpPr>
            <a:spLocks noGrp="1"/>
          </p:cNvSpPr>
          <p:nvPr>
            <p:ph idx="1"/>
          </p:nvPr>
        </p:nvSpPr>
        <p:spPr/>
        <p:txBody>
          <a:bodyPr>
            <a:noAutofit/>
          </a:bodyPr>
          <a:lstStyle/>
          <a:p>
            <a:pPr algn="just" rtl="1"/>
            <a:r>
              <a:rPr lang="fa-IR" sz="2800" dirty="0" smtClean="0">
                <a:solidFill>
                  <a:srgbClr val="FF0000"/>
                </a:solidFill>
                <a:cs typeface="B Nazanin" pitchFamily="2" charset="-78"/>
              </a:rPr>
              <a:t>وظایف انباردارها را می توان بدین شرح بیان کرد:</a:t>
            </a:r>
          </a:p>
          <a:p>
            <a:pPr marL="0" indent="0" algn="just" rtl="1">
              <a:buNone/>
            </a:pPr>
            <a:r>
              <a:rPr lang="fa-IR" sz="2800" dirty="0" smtClean="0">
                <a:solidFill>
                  <a:srgbClr val="FF0000"/>
                </a:solidFill>
                <a:cs typeface="B Nazanin" pitchFamily="2" charset="-78"/>
              </a:rPr>
              <a:t>1) برنامه ریزی جهت حفظ مقدار موجودی هریک از اقلام کالاهای مورد نیاز در حد مطلوب خود بطوری که:</a:t>
            </a:r>
          </a:p>
          <a:p>
            <a:pPr marL="0" indent="0" algn="just" rtl="1">
              <a:buNone/>
            </a:pPr>
            <a:r>
              <a:rPr lang="fa-IR" sz="2800" dirty="0" smtClean="0">
                <a:solidFill>
                  <a:srgbClr val="FF0000"/>
                </a:solidFill>
                <a:cs typeface="B Nazanin" pitchFamily="2" charset="-78"/>
              </a:rPr>
              <a:t>اولا: رکود سرمایه در سازمان به علت خرید بیش از حد کالا ایجاد نشود.</a:t>
            </a:r>
          </a:p>
          <a:p>
            <a:pPr marL="0" indent="0" algn="just" rtl="1">
              <a:buNone/>
            </a:pPr>
            <a:r>
              <a:rPr lang="fa-IR" sz="2800" dirty="0" smtClean="0">
                <a:solidFill>
                  <a:srgbClr val="FF0000"/>
                </a:solidFill>
                <a:cs typeface="B Nazanin" pitchFamily="2" charset="-78"/>
              </a:rPr>
              <a:t>ثانیا: در اثرکمبود کالای مورد نیاز در موسسه عملیات واحدهای مختلف سازمان متوقف نگردد.</a:t>
            </a:r>
          </a:p>
          <a:p>
            <a:pPr marL="0" indent="0" algn="just" rtl="1">
              <a:buNone/>
            </a:pPr>
            <a:r>
              <a:rPr lang="fa-IR" sz="2800" dirty="0" smtClean="0">
                <a:solidFill>
                  <a:srgbClr val="FF0000"/>
                </a:solidFill>
                <a:cs typeface="B Nazanin" pitchFamily="2" charset="-78"/>
              </a:rPr>
              <a:t> 2) همکاری در خرید و تهیه کالاها و کنترل و دریافت کالاهای خریداری شده از نظر کیفیت و بررسی سالم بودن کالاهای تحویلی و همچنین مطابقت کالاها با قراردادهای خرید کالا و تاریخ انقضاء آنها و نظایر آن</a:t>
            </a:r>
            <a:r>
              <a:rPr lang="en-US" sz="2800" dirty="0" smtClean="0">
                <a:solidFill>
                  <a:srgbClr val="FF0000"/>
                </a:solidFill>
                <a:cs typeface="B Nazanin" pitchFamily="2" charset="-78"/>
              </a:rPr>
              <a:t>.</a:t>
            </a:r>
            <a:endParaRPr lang="en-US" sz="2800" dirty="0">
              <a:solidFill>
                <a:srgbClr val="FF0000"/>
              </a:solidFill>
              <a:cs typeface="B Nazanin" pitchFamily="2" charset="-78"/>
            </a:endParaRPr>
          </a:p>
        </p:txBody>
      </p:sp>
      <p:sp>
        <p:nvSpPr>
          <p:cNvPr id="4" name="Left Arrow 3"/>
          <p:cNvSpPr/>
          <p:nvPr/>
        </p:nvSpPr>
        <p:spPr>
          <a:xfrm>
            <a:off x="685800" y="6172200"/>
            <a:ext cx="1066800" cy="6858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solidFill>
                  <a:schemeClr val="accent2">
                    <a:lumMod val="75000"/>
                  </a:schemeClr>
                </a:solidFill>
                <a:cs typeface="B Titr" pitchFamily="2" charset="-78"/>
              </a:rPr>
              <a:t>ادامه</a:t>
            </a:r>
            <a:endParaRPr lang="en-US" dirty="0">
              <a:solidFill>
                <a:schemeClr val="accent2">
                  <a:lumMod val="75000"/>
                </a:schemeClr>
              </a:solidFill>
              <a:cs typeface="B Titr" pitchFamily="2" charset="-78"/>
            </a:endParaRPr>
          </a:p>
        </p:txBody>
      </p:sp>
    </p:spTree>
    <p:extLst>
      <p:ext uri="{BB962C8B-B14F-4D97-AF65-F5344CB8AC3E}">
        <p14:creationId xmlns:p14="http://schemas.microsoft.com/office/powerpoint/2010/main" val="1866499016"/>
      </p:ext>
    </p:extLst>
  </p:cSld>
  <p:clrMapOvr>
    <a:masterClrMapping/>
  </p:clrMapOvr>
  <p:transition spd="slow">
    <p:circl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solidFill>
                  <a:srgbClr val="0070C0"/>
                </a:solidFill>
                <a:cs typeface="B Titr" pitchFamily="2" charset="-78"/>
              </a:rPr>
              <a:t>وظایف انباردارها</a:t>
            </a:r>
            <a:endParaRPr lang="en-US" dirty="0">
              <a:solidFill>
                <a:srgbClr val="0070C0"/>
              </a:solidFill>
              <a:cs typeface="B Titr" pitchFamily="2" charset="-78"/>
            </a:endParaRPr>
          </a:p>
        </p:txBody>
      </p:sp>
      <p:sp>
        <p:nvSpPr>
          <p:cNvPr id="3" name="Content Placeholder 2"/>
          <p:cNvSpPr>
            <a:spLocks noGrp="1"/>
          </p:cNvSpPr>
          <p:nvPr>
            <p:ph idx="1"/>
          </p:nvPr>
        </p:nvSpPr>
        <p:spPr/>
        <p:txBody>
          <a:bodyPr>
            <a:normAutofit/>
          </a:bodyPr>
          <a:lstStyle/>
          <a:p>
            <a:pPr algn="just" rtl="1"/>
            <a:endParaRPr lang="fa-IR" sz="2800" dirty="0" smtClean="0">
              <a:solidFill>
                <a:schemeClr val="accent1"/>
              </a:solidFill>
              <a:cs typeface="B Nazanin" pitchFamily="2" charset="-78"/>
            </a:endParaRPr>
          </a:p>
          <a:p>
            <a:pPr algn="just" rtl="1"/>
            <a:r>
              <a:rPr lang="fa-IR" sz="2800" dirty="0" smtClean="0">
                <a:solidFill>
                  <a:srgbClr val="FF0000"/>
                </a:solidFill>
                <a:cs typeface="B Nazanin" pitchFamily="2" charset="-78"/>
              </a:rPr>
              <a:t>3) نگهداری کالا در انبار با استفاده از سیستم های انبارداری صحیح و همچنین تحویل بموقع کالا به واحدهای مختلف سازمان با توجه به بخشنامه ها و مقررات سازمان و سهمیه بندی کالای واحدها</a:t>
            </a:r>
            <a:endParaRPr lang="en-US" sz="2800" dirty="0">
              <a:solidFill>
                <a:srgbClr val="FF0000"/>
              </a:solidFill>
              <a:cs typeface="B Nazanin" pitchFamily="2" charset="-78"/>
            </a:endParaRPr>
          </a:p>
        </p:txBody>
      </p:sp>
    </p:spTree>
    <p:extLst>
      <p:ext uri="{BB962C8B-B14F-4D97-AF65-F5344CB8AC3E}">
        <p14:creationId xmlns:p14="http://schemas.microsoft.com/office/powerpoint/2010/main" val="2425435709"/>
      </p:ext>
    </p:extLst>
  </p:cSld>
  <p:clrMapOvr>
    <a:masterClrMapping/>
  </p:clrMapOvr>
  <p:transition spd="slow">
    <p:cover dir="lu"/>
  </p:transition>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891</TotalTime>
  <Words>1163</Words>
  <Application>Microsoft Office PowerPoint</Application>
  <PresentationFormat>On-screen Show (4:3)</PresentationFormat>
  <Paragraphs>72</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Technic</vt:lpstr>
      <vt:lpstr> انبارداری </vt:lpstr>
      <vt:lpstr>PowerPoint Presentation</vt:lpstr>
      <vt:lpstr>سخنی با دانشجویان</vt:lpstr>
      <vt:lpstr>عناوین مبحث انبارداری</vt:lpstr>
      <vt:lpstr>مقدمه</vt:lpstr>
      <vt:lpstr>تعریف انبار:</vt:lpstr>
      <vt:lpstr>هدف و اهمیت انبارداری</vt:lpstr>
      <vt:lpstr>وظایف انباردارها</vt:lpstr>
      <vt:lpstr>وظایف انباردارها</vt:lpstr>
      <vt:lpstr>طبقه بندی انواع انبارها</vt:lpstr>
      <vt:lpstr>انواع انبارها از نظر ساختمانی و زیر بنایی</vt:lpstr>
      <vt:lpstr>نکته</vt:lpstr>
      <vt:lpstr>انبارگردانی</vt:lpstr>
      <vt:lpstr>روشهای سفارش کالا</vt:lpstr>
      <vt:lpstr>روشهای سفارش کالا</vt:lpstr>
      <vt:lpstr>سبک های انبارداری</vt:lpstr>
      <vt:lpstr>لطفا توصیه های بهداشتی را جدی بگیریم</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اصول سرپرستی جلسه هفتم</dc:title>
  <dc:creator>Windows User</dc:creator>
  <cp:lastModifiedBy>Windows User</cp:lastModifiedBy>
  <cp:revision>58</cp:revision>
  <dcterms:created xsi:type="dcterms:W3CDTF">2020-03-23T07:14:45Z</dcterms:created>
  <dcterms:modified xsi:type="dcterms:W3CDTF">2020-04-01T10:15:26Z</dcterms:modified>
</cp:coreProperties>
</file>