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59" r:id="rId6"/>
    <p:sldId id="260" r:id="rId7"/>
    <p:sldId id="261" r:id="rId8"/>
    <p:sldId id="262" r:id="rId9"/>
    <p:sldId id="266"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7E75EF2-5432-42C2-80D5-BE954E7B5B9C}" type="datetimeFigureOut">
              <a:rPr lang="en-US" smtClean="0"/>
              <a:pPr/>
              <a:t>4/1/2020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174ADB3-3C4F-46A9-AA06-FF9D9B0F6AF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E75EF2-5432-42C2-80D5-BE954E7B5B9C}"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E75EF2-5432-42C2-80D5-BE954E7B5B9C}"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E75EF2-5432-42C2-80D5-BE954E7B5B9C}"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E75EF2-5432-42C2-80D5-BE954E7B5B9C}"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74ADB3-3C4F-46A9-AA06-FF9D9B0F6AF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E75EF2-5432-42C2-80D5-BE954E7B5B9C}"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E75EF2-5432-42C2-80D5-BE954E7B5B9C}"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E75EF2-5432-42C2-80D5-BE954E7B5B9C}" type="datetimeFigureOut">
              <a:rPr lang="en-US" smtClean="0"/>
              <a:pPr/>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75EF2-5432-42C2-80D5-BE954E7B5B9C}"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E75EF2-5432-42C2-80D5-BE954E7B5B9C}"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74ADB3-3C4F-46A9-AA06-FF9D9B0F6A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E75EF2-5432-42C2-80D5-BE954E7B5B9C}"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74ADB3-3C4F-46A9-AA06-FF9D9B0F6AF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E75EF2-5432-42C2-80D5-BE954E7B5B9C}" type="datetimeFigureOut">
              <a:rPr lang="en-US" smtClean="0"/>
              <a:pPr/>
              <a:t>4/1/2020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74ADB3-3C4F-46A9-AA06-FF9D9B0F6AF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851648" cy="1828800"/>
          </a:xfrm>
        </p:spPr>
        <p:txBody>
          <a:bodyPr>
            <a:noAutofit/>
          </a:bodyPr>
          <a:lstStyle/>
          <a:p>
            <a:r>
              <a:rPr lang="fa-IR" sz="4400" dirty="0" smtClean="0"/>
              <a:t>اصول سرپرستی</a:t>
            </a:r>
            <a:br>
              <a:rPr lang="fa-IR" sz="4400" dirty="0" smtClean="0"/>
            </a:br>
            <a:r>
              <a:rPr lang="fa-IR" sz="4400" dirty="0">
                <a:solidFill>
                  <a:srgbClr val="FF0000"/>
                </a:solidFill>
                <a:cs typeface="B Titr" pitchFamily="2" charset="-78"/>
              </a:rPr>
              <a:t>جلسه </a:t>
            </a:r>
            <a:r>
              <a:rPr lang="fa-IR" sz="4400" dirty="0" smtClean="0">
                <a:solidFill>
                  <a:srgbClr val="FF0000"/>
                </a:solidFill>
                <a:cs typeface="B Titr" pitchFamily="2" charset="-78"/>
              </a:rPr>
              <a:t>نهم</a:t>
            </a:r>
            <a:br>
              <a:rPr lang="fa-IR" sz="4400" dirty="0" smtClean="0">
                <a:solidFill>
                  <a:srgbClr val="FF0000"/>
                </a:solidFill>
                <a:cs typeface="B Titr" pitchFamily="2" charset="-78"/>
              </a:rPr>
            </a:br>
            <a:r>
              <a:rPr lang="fa-IR" sz="3200" dirty="0" smtClean="0">
                <a:solidFill>
                  <a:srgbClr val="FF0000"/>
                </a:solidFill>
                <a:cs typeface="B Titr" pitchFamily="2" charset="-78"/>
              </a:rPr>
              <a:t>ناطقی</a:t>
            </a:r>
            <a:endParaRPr lang="en-US" sz="4400" dirty="0"/>
          </a:p>
        </p:txBody>
      </p:sp>
      <p:sp>
        <p:nvSpPr>
          <p:cNvPr id="3" name="Subtitle 2"/>
          <p:cNvSpPr>
            <a:spLocks noGrp="1"/>
          </p:cNvSpPr>
          <p:nvPr>
            <p:ph type="subTitle" idx="1"/>
          </p:nvPr>
        </p:nvSpPr>
        <p:spPr>
          <a:xfrm>
            <a:off x="685800" y="4495800"/>
            <a:ext cx="7854696" cy="1295400"/>
          </a:xfrm>
        </p:spPr>
        <p:txBody>
          <a:bodyPr>
            <a:normAutofit/>
          </a:bodyPr>
          <a:lstStyle/>
          <a:p>
            <a:r>
              <a:rPr lang="fa-IR" sz="5400" dirty="0" smtClean="0">
                <a:solidFill>
                  <a:srgbClr val="C00000"/>
                </a:solidFill>
                <a:cs typeface="B Titr" pitchFamily="2" charset="-78"/>
              </a:rPr>
              <a:t>استهلاک</a:t>
            </a:r>
          </a:p>
        </p:txBody>
      </p:sp>
    </p:spTree>
    <p:extLst>
      <p:ext uri="{BB962C8B-B14F-4D97-AF65-F5344CB8AC3E}">
        <p14:creationId xmlns:p14="http://schemas.microsoft.com/office/powerpoint/2010/main" val="151543996"/>
      </p:ext>
    </p:extLst>
  </p:cSld>
  <p:clrMapOvr>
    <a:masterClrMapping/>
  </p:clrMapOvr>
  <mc:AlternateContent xmlns:mc="http://schemas.openxmlformats.org/markup-compatibility/2006" xmlns:p14="http://schemas.microsoft.com/office/powerpoint/2010/main">
    <mc:Choice Requires="p14">
      <p:transition spd="slow" p14:dur="1500">
        <p14:switch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chemeClr val="accent2">
                    <a:lumMod val="50000"/>
                  </a:schemeClr>
                </a:solidFill>
                <a:cs typeface="B Titr" pitchFamily="2" charset="-78"/>
              </a:rPr>
              <a:t>سرویس و نگهداری دستگاهها</a:t>
            </a:r>
            <a:endParaRPr lang="en-US" sz="3600" dirty="0">
              <a:solidFill>
                <a:schemeClr val="accent2">
                  <a:lumMod val="50000"/>
                </a:schemeClr>
              </a:solidFill>
              <a:cs typeface="B Titr" pitchFamily="2" charset="-78"/>
            </a:endParaRPr>
          </a:p>
        </p:txBody>
      </p:sp>
      <p:sp>
        <p:nvSpPr>
          <p:cNvPr id="3" name="Content Placeholder 2"/>
          <p:cNvSpPr>
            <a:spLocks noGrp="1"/>
          </p:cNvSpPr>
          <p:nvPr>
            <p:ph idx="1"/>
          </p:nvPr>
        </p:nvSpPr>
        <p:spPr/>
        <p:txBody>
          <a:bodyPr>
            <a:normAutofit lnSpcReduction="10000"/>
          </a:bodyPr>
          <a:lstStyle/>
          <a:p>
            <a:pPr algn="just" rtl="1"/>
            <a:r>
              <a:rPr lang="fa-IR" sz="2800" dirty="0" smtClean="0">
                <a:cs typeface="B Nazanin" pitchFamily="2" charset="-78"/>
              </a:rPr>
              <a:t>راههای جلوگیری و کنترل استهلاک وسایل</a:t>
            </a:r>
          </a:p>
          <a:p>
            <a:pPr algn="just" rtl="1"/>
            <a:r>
              <a:rPr lang="fa-IR" sz="2800" dirty="0" smtClean="0">
                <a:cs typeface="B Nazanin" pitchFamily="2" charset="-78"/>
              </a:rPr>
              <a:t>1) آموزش و تربیت نیروهای ماهر، متخصص و کاردان برای بررسی مستمر و مداوم وسایل و تجهیزات</a:t>
            </a:r>
          </a:p>
          <a:p>
            <a:pPr algn="just" rtl="1"/>
            <a:r>
              <a:rPr lang="fa-IR" sz="2800" dirty="0" smtClean="0">
                <a:cs typeface="B Nazanin" pitchFamily="2" charset="-78"/>
              </a:rPr>
              <a:t>2) چکاپ و سرویس دهی منظم و نوبه ای یا ماهانه ماشین آلات و ابزار بوسیله روغن کاری منظم، تمیزکاری، تعمیر بموقع، تعویض قطعات و نظایر آن</a:t>
            </a:r>
          </a:p>
          <a:p>
            <a:pPr algn="just" rtl="1"/>
            <a:r>
              <a:rPr lang="fa-IR" sz="2800" dirty="0" smtClean="0">
                <a:cs typeface="B Nazanin" pitchFamily="2" charset="-78"/>
              </a:rPr>
              <a:t>3) بازبینی محل استقرار دستگاهها و تامین فضا و مکانی ایمن و دور از رطوبت، نور، آفتاب شدید، حرارت، لرزش و نظایر آن</a:t>
            </a:r>
          </a:p>
          <a:p>
            <a:pPr algn="just" rtl="1"/>
            <a:r>
              <a:rPr lang="fa-IR" sz="2800" dirty="0" smtClean="0">
                <a:cs typeface="B Nazanin" pitchFamily="2" charset="-78"/>
              </a:rPr>
              <a:t>4) توجه به چگونگی حمل و نقل، فضای مورد نیاز و فونداسیون مناسب برای استقرار دستگاهها</a:t>
            </a:r>
          </a:p>
          <a:p>
            <a:pPr marL="0" indent="0" algn="just" rtl="1">
              <a:buNone/>
            </a:pPr>
            <a:endParaRPr lang="fa-IR" dirty="0" smtClean="0">
              <a:cs typeface="B Nazanin" pitchFamily="2" charset="-78"/>
            </a:endParaRPr>
          </a:p>
        </p:txBody>
      </p:sp>
      <p:sp>
        <p:nvSpPr>
          <p:cNvPr id="4" name="Left Arrow 3"/>
          <p:cNvSpPr/>
          <p:nvPr/>
        </p:nvSpPr>
        <p:spPr>
          <a:xfrm>
            <a:off x="533400" y="58674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0000"/>
                </a:solidFill>
                <a:cs typeface="B Titr" pitchFamily="2" charset="-78"/>
              </a:rPr>
              <a:t>ادامه</a:t>
            </a:r>
            <a:endParaRPr lang="en-US" dirty="0">
              <a:solidFill>
                <a:srgbClr val="FF0000"/>
              </a:solidFill>
              <a:cs typeface="B Titr" pitchFamily="2" charset="-78"/>
            </a:endParaRPr>
          </a:p>
        </p:txBody>
      </p:sp>
    </p:spTree>
    <p:extLst>
      <p:ext uri="{BB962C8B-B14F-4D97-AF65-F5344CB8AC3E}">
        <p14:creationId xmlns:p14="http://schemas.microsoft.com/office/powerpoint/2010/main" val="1937884003"/>
      </p:ext>
    </p:extLst>
  </p:cSld>
  <p:clrMapOvr>
    <a:masterClrMapping/>
  </p:clrMapOvr>
  <p:transition spd="slow">
    <p:cover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a:solidFill>
                  <a:schemeClr val="accent2">
                    <a:lumMod val="50000"/>
                  </a:schemeClr>
                </a:solidFill>
                <a:cs typeface="B Titr" pitchFamily="2" charset="-78"/>
              </a:rPr>
              <a:t>سرویس و نگهداری دستگاهها</a:t>
            </a:r>
            <a:endParaRPr lang="en-US" sz="3600" dirty="0">
              <a:solidFill>
                <a:schemeClr val="accent2">
                  <a:lumMod val="50000"/>
                </a:schemeClr>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5) بهره گیری از تجارب مشاورین و متخصصین فنی در امر تهیه، تامین و خرید تجهیزات</a:t>
            </a:r>
          </a:p>
          <a:p>
            <a:pPr algn="just" rtl="1"/>
            <a:r>
              <a:rPr lang="fa-IR" sz="2800" dirty="0" smtClean="0">
                <a:cs typeface="B Nazanin" pitchFamily="2" charset="-78"/>
              </a:rPr>
              <a:t>6) کاهش نیروهای تماس و اصطکاک بین سطوح اشیاء و ماشین آلات</a:t>
            </a:r>
          </a:p>
          <a:p>
            <a:pPr algn="just" rtl="1"/>
            <a:r>
              <a:rPr lang="fa-IR" sz="2800" dirty="0" smtClean="0">
                <a:cs typeface="B Nazanin" pitchFamily="2" charset="-78"/>
              </a:rPr>
              <a:t>7) بازرسی مداوم حین کار به منظور روشن شدن عیب پنهانی دستگاهها</a:t>
            </a:r>
          </a:p>
          <a:p>
            <a:pPr algn="just" rtl="1"/>
            <a:r>
              <a:rPr lang="fa-IR" sz="2800" dirty="0" smtClean="0">
                <a:cs typeface="B Nazanin" pitchFamily="2" charset="-78"/>
              </a:rPr>
              <a:t>8) تهیه شناسنامه برای ماشین آلات و استفاده از دفترچه های راهنما و طبقه بندی وسایل سالم، اسقاطی، در دست تعمیر و درجه بندی آنها از نظر ضریب بهره وری</a:t>
            </a:r>
            <a:endParaRPr lang="en-US" sz="2800" dirty="0">
              <a:cs typeface="B Nazanin" pitchFamily="2" charset="-78"/>
            </a:endParaRPr>
          </a:p>
        </p:txBody>
      </p:sp>
    </p:spTree>
    <p:extLst>
      <p:ext uri="{BB962C8B-B14F-4D97-AF65-F5344CB8AC3E}">
        <p14:creationId xmlns:p14="http://schemas.microsoft.com/office/powerpoint/2010/main" val="2488172534"/>
      </p:ext>
    </p:extLst>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762000"/>
          </a:xfrm>
        </p:spPr>
        <p:txBody>
          <a:bodyPr>
            <a:normAutofit/>
          </a:bodyPr>
          <a:lstStyle/>
          <a:p>
            <a:pPr algn="ctr" rtl="1"/>
            <a:r>
              <a:rPr lang="fa-IR" sz="4000" dirty="0">
                <a:solidFill>
                  <a:srgbClr val="C00000"/>
                </a:solidFill>
                <a:cs typeface="B Arshia" pitchFamily="2" charset="-78"/>
              </a:rPr>
              <a:t>لطفا توصیه های بهداشتی را جدی بگیریم</a:t>
            </a:r>
            <a:endParaRPr lang="en-US" sz="4000" dirty="0">
              <a:solidFill>
                <a:srgbClr val="C00000"/>
              </a:solidFill>
              <a:cs typeface="B Arshia" pitchFamily="2" charset="-78"/>
            </a:endParaRPr>
          </a:p>
        </p:txBody>
      </p:sp>
      <p:sp>
        <p:nvSpPr>
          <p:cNvPr id="5" name="Content Placeholder 4"/>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676400"/>
            <a:ext cx="76962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5034071"/>
      </p:ext>
    </p:extLst>
  </p:cSld>
  <p:clrMapOvr>
    <a:masterClrMapping/>
  </p:clrMapOvr>
  <p:transition spd="slow">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2362200"/>
            <a:ext cx="6078078" cy="3277395"/>
          </a:xfrm>
        </p:spPr>
      </p:pic>
    </p:spTree>
    <p:extLst>
      <p:ext uri="{BB962C8B-B14F-4D97-AF65-F5344CB8AC3E}">
        <p14:creationId xmlns:p14="http://schemas.microsoft.com/office/powerpoint/2010/main" val="2243082660"/>
      </p:ext>
    </p:extLst>
  </p:cSld>
  <p:clrMapOvr>
    <a:masterClrMapping/>
  </p:clrMapOvr>
  <p:transition spd="slow">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lstStyle/>
          <a:p>
            <a:pPr algn="ctr" rtl="1"/>
            <a:r>
              <a:rPr lang="fa-IR" dirty="0" smtClean="0">
                <a:solidFill>
                  <a:srgbClr val="00B050"/>
                </a:solidFill>
                <a:cs typeface="B Titr" pitchFamily="2" charset="-78"/>
              </a:rPr>
              <a:t>سخنی با دانشجویان</a:t>
            </a:r>
            <a:endParaRPr lang="en-US" dirty="0">
              <a:solidFill>
                <a:srgbClr val="00B05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a:solidFill>
                  <a:srgbClr val="C00000"/>
                </a:solidFill>
                <a:cs typeface="B Nazanin" pitchFamily="2" charset="-78"/>
              </a:rPr>
              <a:t>با توجه به شیوع ویروس کرونا و تعطیلی مراکز آموزشی و دانشگاهها جهت جلوگیری از گسترش این بیماری، مقرر گردید مباحث درسی در قالب پاورپوینت برای دانشجویان ارایه شود. لذا از دانشجویان عزیز انتظار می رود به دقت مباحث ارایه شده را مطالعه و در صورت ابهام از طریق واتساپ سوالات خود را مطرح نمایند تا در اسرع وقت پاسخ دهم. </a:t>
            </a:r>
          </a:p>
          <a:p>
            <a:pPr algn="just" rtl="1"/>
            <a:r>
              <a:rPr lang="fa-IR" sz="2800" dirty="0">
                <a:solidFill>
                  <a:srgbClr val="C00000"/>
                </a:solidFill>
                <a:cs typeface="B Nazanin" pitchFamily="2" charset="-78"/>
              </a:rPr>
              <a:t>در پایان ضمن تاکید بر لزوم رعایت مسایل بهداشتی، برای همه شما آرزوی سلامتی دارم.</a:t>
            </a:r>
          </a:p>
          <a:p>
            <a:pPr algn="just" rtl="1"/>
            <a:r>
              <a:rPr lang="fa-IR" sz="2800" dirty="0">
                <a:solidFill>
                  <a:srgbClr val="C00000"/>
                </a:solidFill>
                <a:cs typeface="B Nazanin" pitchFamily="2" charset="-78"/>
              </a:rPr>
              <a:t>ناطقی 09125265130</a:t>
            </a:r>
            <a:endParaRPr lang="en-US" sz="2800" dirty="0">
              <a:solidFill>
                <a:srgbClr val="C00000"/>
              </a:solidFill>
              <a:cs typeface="B Nazanin" pitchFamily="2" charset="-78"/>
            </a:endParaRPr>
          </a:p>
          <a:p>
            <a:pPr marL="109728" indent="0" algn="r" rtl="1">
              <a:buNone/>
            </a:pPr>
            <a:endParaRPr lang="en-US" sz="2800" dirty="0">
              <a:cs typeface="B Nazanin" pitchFamily="2" charset="-78"/>
            </a:endParaRPr>
          </a:p>
          <a:p>
            <a:endParaRPr lang="en-US" sz="2800" dirty="0">
              <a:cs typeface="B Nazanin" pitchFamily="2" charset="-78"/>
            </a:endParaRPr>
          </a:p>
        </p:txBody>
      </p:sp>
    </p:spTree>
    <p:extLst>
      <p:ext uri="{BB962C8B-B14F-4D97-AF65-F5344CB8AC3E}">
        <p14:creationId xmlns:p14="http://schemas.microsoft.com/office/powerpoint/2010/main" val="284148471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a:solidFill>
                  <a:srgbClr val="FF0000"/>
                </a:solidFill>
                <a:cs typeface="B Titr" pitchFamily="2" charset="-78"/>
              </a:rPr>
              <a:t>عناوین جلسه </a:t>
            </a:r>
            <a:r>
              <a:rPr lang="fa-IR" sz="3600" dirty="0" smtClean="0">
                <a:solidFill>
                  <a:srgbClr val="FF0000"/>
                </a:solidFill>
                <a:cs typeface="B Titr" pitchFamily="2" charset="-78"/>
              </a:rPr>
              <a:t>هشتم</a:t>
            </a:r>
            <a:endParaRPr lang="en-US" sz="3600" dirty="0"/>
          </a:p>
        </p:txBody>
      </p:sp>
      <p:sp>
        <p:nvSpPr>
          <p:cNvPr id="3" name="Content Placeholder 2"/>
          <p:cNvSpPr>
            <a:spLocks noGrp="1"/>
          </p:cNvSpPr>
          <p:nvPr>
            <p:ph idx="1"/>
          </p:nvPr>
        </p:nvSpPr>
        <p:spPr/>
        <p:txBody>
          <a:bodyPr>
            <a:normAutofit/>
          </a:bodyPr>
          <a:lstStyle/>
          <a:p>
            <a:pPr algn="just" rtl="1"/>
            <a:endParaRPr lang="en-US" sz="2800" dirty="0" smtClean="0">
              <a:cs typeface="B Titr" pitchFamily="2" charset="-78"/>
            </a:endParaRPr>
          </a:p>
          <a:p>
            <a:pPr algn="just" rtl="1"/>
            <a:r>
              <a:rPr lang="fa-IR" sz="2800" dirty="0" smtClean="0">
                <a:cs typeface="B Titr" pitchFamily="2" charset="-78"/>
              </a:rPr>
              <a:t>استهلاک</a:t>
            </a:r>
          </a:p>
          <a:p>
            <a:pPr algn="just" rtl="1"/>
            <a:r>
              <a:rPr lang="fa-IR" sz="2800" dirty="0" smtClean="0">
                <a:cs typeface="B Titr" pitchFamily="2" charset="-78"/>
              </a:rPr>
              <a:t>روشهای محاسبه استهلاک</a:t>
            </a:r>
          </a:p>
          <a:p>
            <a:pPr algn="just" rtl="1"/>
            <a:r>
              <a:rPr lang="fa-IR" sz="2800" dirty="0" smtClean="0">
                <a:cs typeface="B Titr" pitchFamily="2" charset="-78"/>
              </a:rPr>
              <a:t>علل استهلاک</a:t>
            </a:r>
          </a:p>
          <a:p>
            <a:pPr algn="just" rtl="1"/>
            <a:r>
              <a:rPr lang="fa-IR" sz="2800" dirty="0" smtClean="0">
                <a:cs typeface="B Titr" pitchFamily="2" charset="-78"/>
              </a:rPr>
              <a:t>سرویس و نگهداری دستگاهها</a:t>
            </a:r>
            <a:endParaRPr lang="en-US" sz="2800" dirty="0">
              <a:cs typeface="B Titr" pitchFamily="2" charset="-78"/>
            </a:endParaRPr>
          </a:p>
        </p:txBody>
      </p:sp>
    </p:spTree>
    <p:extLst>
      <p:ext uri="{BB962C8B-B14F-4D97-AF65-F5344CB8AC3E}">
        <p14:creationId xmlns:p14="http://schemas.microsoft.com/office/powerpoint/2010/main" val="536565294"/>
      </p:ext>
    </p:extLst>
  </p:cSld>
  <p:clrMapOvr>
    <a:masterClrMapping/>
  </p:clrMapOvr>
  <p:transition spd="slow">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fa-IR" sz="3600" dirty="0" smtClean="0">
                <a:cs typeface="B Titr" pitchFamily="2" charset="-78"/>
              </a:rPr>
              <a:t>مقدمه</a:t>
            </a:r>
            <a:endParaRPr lang="en-US" sz="3600" dirty="0">
              <a:cs typeface="B Titr" pitchFamily="2" charset="-78"/>
            </a:endParaRPr>
          </a:p>
        </p:txBody>
      </p:sp>
      <p:sp>
        <p:nvSpPr>
          <p:cNvPr id="3" name="Content Placeholder 2"/>
          <p:cNvSpPr>
            <a:spLocks noGrp="1"/>
          </p:cNvSpPr>
          <p:nvPr>
            <p:ph idx="1"/>
          </p:nvPr>
        </p:nvSpPr>
        <p:spPr>
          <a:xfrm>
            <a:off x="457200" y="1219200"/>
            <a:ext cx="8229600" cy="4906963"/>
          </a:xfrm>
        </p:spPr>
        <p:txBody>
          <a:bodyPr>
            <a:noAutofit/>
          </a:bodyPr>
          <a:lstStyle/>
          <a:p>
            <a:pPr algn="just" rtl="1"/>
            <a:r>
              <a:rPr lang="fa-IR" sz="2300" dirty="0" smtClean="0">
                <a:cs typeface="B Nazanin" pitchFamily="2" charset="-78"/>
              </a:rPr>
              <a:t>در دنیای پرشتاب و رو به تحول کنونی، همه چیز دستخوش تحول و دگرگونی و تغییر سریع است، انفجار علم و تکنولوژی موجب برهم زدن معادلات در عرصه کار و تولید بویژه در صنعت شده و نوآوری، تغییر ابزار و تجهیزات صنایع جدید روز به روز بر رونق تولید افزوده است.</a:t>
            </a:r>
          </a:p>
          <a:p>
            <a:pPr algn="just" rtl="1"/>
            <a:r>
              <a:rPr lang="fa-IR" sz="2300" dirty="0" smtClean="0">
                <a:cs typeface="B Nazanin" pitchFamily="2" charset="-78"/>
              </a:rPr>
              <a:t>در این عرصه، مساله جایگزینی تکنولوژی جدید از یک سو و از طرف دیگر توجه به امر فرسودگی یا خرابی یا زوال دستگاهها و بروز حوادث احتمالی و منابع مادی و دارایی های ثابت و غیر قابل استفاده سازمان ضرورت بررسی استهلاک ابزار و تجهیزات و حتی نگهداری و تضمین سلامت سرمایه سرمایه انسانی سازمان مدیران و سرپرستان بر آن می دارد تا با ترویج اصول بهره برداری صحیح از منابع و روشهای کنترل کیفیت از طریق آموزشهای لازم در حوزه تعمیر، نگهداری، تعویض و نظایر آن موجبات جلوگیری از هدر رفتن سرمایه های ثابت سازمان فراهم سازند و همواره مرغوبیت کالا را در سطح مطلوب نگه داشته و با کنترل و بازبینی مستمر و نوبه ای و برنامه ریزی های دقیق و مداوم به بررسی نقص های احتمالی ماشین آلات و ابزار و تجهیزات پی برده و با برطرف ساختن اشکالات احتمالی و رفع نقایص موجود کیفیت تولید و بهره وری و کارایی دستگاهها را تضمین نمایند.</a:t>
            </a:r>
            <a:endParaRPr lang="en-US" sz="2300" dirty="0">
              <a:cs typeface="B Nazanin" pitchFamily="2" charset="-78"/>
            </a:endParaRPr>
          </a:p>
        </p:txBody>
      </p:sp>
      <p:sp>
        <p:nvSpPr>
          <p:cNvPr id="5" name="Left Arrow 4"/>
          <p:cNvSpPr/>
          <p:nvPr/>
        </p:nvSpPr>
        <p:spPr>
          <a:xfrm>
            <a:off x="228600" y="6096000"/>
            <a:ext cx="9906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0000"/>
                </a:solidFill>
                <a:cs typeface="B Titr" pitchFamily="2" charset="-78"/>
              </a:rPr>
              <a:t>ادامه</a:t>
            </a:r>
            <a:endParaRPr lang="en-US" dirty="0">
              <a:solidFill>
                <a:srgbClr val="FF0000"/>
              </a:solidFill>
              <a:cs typeface="B Titr" pitchFamily="2" charset="-78"/>
            </a:endParaRPr>
          </a:p>
        </p:txBody>
      </p:sp>
    </p:spTree>
    <p:extLst>
      <p:ext uri="{BB962C8B-B14F-4D97-AF65-F5344CB8AC3E}">
        <p14:creationId xmlns:p14="http://schemas.microsoft.com/office/powerpoint/2010/main" val="3958210870"/>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1250"/>
                            </p:stCondLst>
                            <p:childTnLst>
                              <p:par>
                                <p:cTn id="9" presetID="10" presetClass="entr" presetSubtype="0" fill="hold"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45" presetClass="entr" presetSubtype="0" fill="hold" grpId="0" nodeType="afterEffect">
                                  <p:stCondLst>
                                    <p:cond delay="100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000"/>
                                        <p:tgtEl>
                                          <p:spTgt spid="2"/>
                                        </p:tgtEl>
                                      </p:cBhvr>
                                    </p:animEffect>
                                    <p:anim calcmode="lin" valueType="num">
                                      <p:cBhvr>
                                        <p:cTn id="16" dur="2000" fill="hold"/>
                                        <p:tgtEl>
                                          <p:spTgt spid="2"/>
                                        </p:tgtEl>
                                        <p:attrNameLst>
                                          <p:attrName>ppt_w</p:attrName>
                                        </p:attrNameLst>
                                      </p:cBhvr>
                                      <p:tavLst>
                                        <p:tav tm="0" fmla="#ppt_w*sin(2.5*pi*$)">
                                          <p:val>
                                            <p:fltVal val="0"/>
                                          </p:val>
                                        </p:tav>
                                        <p:tav tm="100000">
                                          <p:val>
                                            <p:fltVal val="1"/>
                                          </p:val>
                                        </p:tav>
                                      </p:tavLst>
                                    </p:anim>
                                    <p:anim calcmode="lin" valueType="num">
                                      <p:cBhvr>
                                        <p:cTn id="17"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cs typeface="B Titr" pitchFamily="2" charset="-78"/>
              </a:rPr>
              <a:t>استهلاک</a:t>
            </a:r>
            <a:endParaRPr lang="en-US" sz="3600" dirty="0">
              <a:cs typeface="B Titr" pitchFamily="2" charset="-78"/>
            </a:endParaRPr>
          </a:p>
        </p:txBody>
      </p:sp>
      <p:sp>
        <p:nvSpPr>
          <p:cNvPr id="3" name="Content Placeholder 2"/>
          <p:cNvSpPr>
            <a:spLocks noGrp="1"/>
          </p:cNvSpPr>
          <p:nvPr>
            <p:ph idx="1"/>
          </p:nvPr>
        </p:nvSpPr>
        <p:spPr/>
        <p:txBody>
          <a:bodyPr>
            <a:normAutofit/>
          </a:bodyPr>
          <a:lstStyle/>
          <a:p>
            <a:pPr algn="just" rtl="1"/>
            <a:endParaRPr lang="fa-IR" dirty="0" smtClean="0">
              <a:cs typeface="B Nazanin" pitchFamily="2" charset="-78"/>
            </a:endParaRPr>
          </a:p>
          <a:p>
            <a:pPr algn="just" rtl="1"/>
            <a:r>
              <a:rPr lang="fa-IR" sz="2800" b="1" dirty="0" smtClean="0">
                <a:cs typeface="B Nazanin" pitchFamily="2" charset="-78"/>
              </a:rPr>
              <a:t>تعریف استهلاک: </a:t>
            </a:r>
            <a:r>
              <a:rPr lang="fa-IR" sz="2800" dirty="0" smtClean="0">
                <a:cs typeface="B Nazanin" pitchFamily="2" charset="-78"/>
              </a:rPr>
              <a:t>استهلاک به معنای کاهش مستمر و تدریجی ارزش و بهای سرمایه های ثابت به دلیل فرسودگی، کهنگی و باطل شدن آنهاست.</a:t>
            </a:r>
          </a:p>
          <a:p>
            <a:pPr algn="just" rtl="1"/>
            <a:r>
              <a:rPr lang="fa-IR" sz="2800" dirty="0" smtClean="0">
                <a:cs typeface="B Nazanin" pitchFamily="2" charset="-78"/>
              </a:rPr>
              <a:t>به عبارتی به مجموع نقایص، عیب هایی که به مرور زمان در یک ماشین یا وسیله پیدا شده و موجب کاهش کارایی و از دست دادن دقت (یا خرابی) آن می شود استهلاک اطلاق می گردد.</a:t>
            </a:r>
            <a:endParaRPr lang="en-US" sz="2800" dirty="0">
              <a:cs typeface="B Nazanin" pitchFamily="2" charset="-78"/>
            </a:endParaRPr>
          </a:p>
        </p:txBody>
      </p:sp>
    </p:spTree>
    <p:extLst>
      <p:ext uri="{BB962C8B-B14F-4D97-AF65-F5344CB8AC3E}">
        <p14:creationId xmlns:p14="http://schemas.microsoft.com/office/powerpoint/2010/main" val="2776644059"/>
      </p:ext>
    </p:extLst>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mph" presetSubtype="0" fill="hold" grpId="0" nodeType="clickEffect">
                                  <p:stCondLst>
                                    <p:cond delay="0"/>
                                  </p:stCondLst>
                                  <p:childTnLst>
                                    <p:animClr clrSpc="hsl" dir="cw">
                                      <p:cBhvr override="childStyle">
                                        <p:cTn id="29" dur="500" fill="hold"/>
                                        <p:tgtEl>
                                          <p:spTgt spid="2"/>
                                        </p:tgtEl>
                                        <p:attrNameLst>
                                          <p:attrName>style.color</p:attrName>
                                        </p:attrNameLst>
                                      </p:cBhvr>
                                      <p:by>
                                        <p:hsl h="7200000" s="0" l="0"/>
                                      </p:by>
                                    </p:animClr>
                                    <p:animClr clrSpc="hsl" dir="cw">
                                      <p:cBhvr>
                                        <p:cTn id="30" dur="500" fill="hold"/>
                                        <p:tgtEl>
                                          <p:spTgt spid="2"/>
                                        </p:tgtEl>
                                        <p:attrNameLst>
                                          <p:attrName>fillcolor</p:attrName>
                                        </p:attrNameLst>
                                      </p:cBhvr>
                                      <p:by>
                                        <p:hsl h="7200000" s="0" l="0"/>
                                      </p:by>
                                    </p:animClr>
                                    <p:animClr clrSpc="hsl" dir="cw">
                                      <p:cBhvr>
                                        <p:cTn id="31" dur="500" fill="hold"/>
                                        <p:tgtEl>
                                          <p:spTgt spid="2"/>
                                        </p:tgtEl>
                                        <p:attrNameLst>
                                          <p:attrName>stroke.color</p:attrName>
                                        </p:attrNameLst>
                                      </p:cBhvr>
                                      <p:by>
                                        <p:hsl h="7200000" s="0" l="0"/>
                                      </p:by>
                                    </p:animClr>
                                    <p:set>
                                      <p:cBhvr>
                                        <p:cTn id="32"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FF0000"/>
                </a:solidFill>
                <a:cs typeface="B Titr" pitchFamily="2" charset="-78"/>
              </a:rPr>
              <a:t>علل بروز استهلاک</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دلایلی که باعث بروز استهلاک می شوند عبارتند از:</a:t>
            </a:r>
          </a:p>
          <a:p>
            <a:pPr algn="just" rtl="1"/>
            <a:r>
              <a:rPr lang="fa-IR" sz="2800" b="1" dirty="0" smtClean="0">
                <a:cs typeface="B Nazanin" pitchFamily="2" charset="-78"/>
              </a:rPr>
              <a:t>1) اصطکاک و ساییدگی و خوردگی های مستمر وسایل</a:t>
            </a:r>
          </a:p>
          <a:p>
            <a:pPr algn="just" rtl="1"/>
            <a:r>
              <a:rPr lang="fa-IR" sz="2800" b="1" dirty="0" smtClean="0">
                <a:cs typeface="B Nazanin" pitchFamily="2" charset="-78"/>
              </a:rPr>
              <a:t>2) استقرار نامناسب دستگاهها</a:t>
            </a:r>
          </a:p>
          <a:p>
            <a:pPr algn="just" rtl="1"/>
            <a:r>
              <a:rPr lang="fa-IR" sz="2800" b="1" dirty="0" smtClean="0">
                <a:cs typeface="B Nazanin" pitchFamily="2" charset="-78"/>
              </a:rPr>
              <a:t>3) عدم اطلاع و آشنایی کارکنان و کارگران فنی با فرهنگ استفاده صحیح از وسایل و ماشین آلات.</a:t>
            </a:r>
          </a:p>
          <a:p>
            <a:pPr algn="just" rtl="1"/>
            <a:r>
              <a:rPr lang="fa-IR" sz="2800" b="1" dirty="0" smtClean="0">
                <a:cs typeface="B Nazanin" pitchFamily="2" charset="-78"/>
              </a:rPr>
              <a:t>5) عدم اطلاع از نگهداری، تعمیر، بازسازی و سرویس دهی منظم از دستگاهها.</a:t>
            </a:r>
          </a:p>
          <a:p>
            <a:pPr algn="just" rtl="1"/>
            <a:r>
              <a:rPr lang="fa-IR" sz="2800" b="1" dirty="0" smtClean="0">
                <a:cs typeface="B Nazanin" pitchFamily="2" charset="-78"/>
              </a:rPr>
              <a:t>6) نامطلوب و نامناسب بودن محیط انبار از نظر رطوبت، دما، نور شدید خورشید که منجر به فرسودگی کالاها می گردد.</a:t>
            </a:r>
            <a:endParaRPr lang="en-US" sz="2800" b="1" dirty="0">
              <a:cs typeface="B Nazanin" pitchFamily="2" charset="-78"/>
            </a:endParaRPr>
          </a:p>
        </p:txBody>
      </p:sp>
    </p:spTree>
    <p:extLst>
      <p:ext uri="{BB962C8B-B14F-4D97-AF65-F5344CB8AC3E}">
        <p14:creationId xmlns:p14="http://schemas.microsoft.com/office/powerpoint/2010/main" val="3393104512"/>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par>
                          <p:cTn id="8" fill="hold">
                            <p:stCondLst>
                              <p:cond delay="1500"/>
                            </p:stCondLst>
                            <p:childTnLst>
                              <p:par>
                                <p:cTn id="9" presetID="16" presetClass="entr" presetSubtype="21" fill="hold"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750"/>
                                        <p:tgtEl>
                                          <p:spTgt spid="3">
                                            <p:txEl>
                                              <p:pRg st="1" end="1"/>
                                            </p:txEl>
                                          </p:spTgt>
                                        </p:tgtEl>
                                      </p:cBhvr>
                                    </p:animEffect>
                                  </p:childTnLst>
                                </p:cTn>
                              </p:par>
                            </p:childTnLst>
                          </p:cTn>
                        </p:par>
                        <p:par>
                          <p:cTn id="12" fill="hold">
                            <p:stCondLst>
                              <p:cond delay="3000"/>
                            </p:stCondLst>
                            <p:childTnLst>
                              <p:par>
                                <p:cTn id="13" presetID="16" presetClass="entr" presetSubtype="21" fill="hold" nodeType="afterEffect">
                                  <p:stCondLst>
                                    <p:cond delay="75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750"/>
                                        <p:tgtEl>
                                          <p:spTgt spid="3">
                                            <p:txEl>
                                              <p:pRg st="2" end="2"/>
                                            </p:txEl>
                                          </p:spTgt>
                                        </p:tgtEl>
                                      </p:cBhvr>
                                    </p:animEffect>
                                  </p:childTnLst>
                                </p:cTn>
                              </p:par>
                            </p:childTnLst>
                          </p:cTn>
                        </p:par>
                        <p:par>
                          <p:cTn id="16" fill="hold">
                            <p:stCondLst>
                              <p:cond delay="4500"/>
                            </p:stCondLst>
                            <p:childTnLst>
                              <p:par>
                                <p:cTn id="17" presetID="16" presetClass="entr" presetSubtype="21" fill="hold" nodeType="afterEffect">
                                  <p:stCondLst>
                                    <p:cond delay="75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750"/>
                                        <p:tgtEl>
                                          <p:spTgt spid="3">
                                            <p:txEl>
                                              <p:pRg st="3" end="3"/>
                                            </p:txEl>
                                          </p:spTgt>
                                        </p:tgtEl>
                                      </p:cBhvr>
                                    </p:animEffect>
                                  </p:childTnLst>
                                </p:cTn>
                              </p:par>
                            </p:childTnLst>
                          </p:cTn>
                        </p:par>
                        <p:par>
                          <p:cTn id="20" fill="hold">
                            <p:stCondLst>
                              <p:cond delay="6000"/>
                            </p:stCondLst>
                            <p:childTnLst>
                              <p:par>
                                <p:cTn id="21" presetID="16" presetClass="entr" presetSubtype="21" fill="hold" nodeType="afterEffect">
                                  <p:stCondLst>
                                    <p:cond delay="75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750"/>
                                        <p:tgtEl>
                                          <p:spTgt spid="3">
                                            <p:txEl>
                                              <p:pRg st="4" end="4"/>
                                            </p:txEl>
                                          </p:spTgt>
                                        </p:tgtEl>
                                      </p:cBhvr>
                                    </p:animEffect>
                                  </p:childTnLst>
                                </p:cTn>
                              </p:par>
                            </p:childTnLst>
                          </p:cTn>
                        </p:par>
                        <p:par>
                          <p:cTn id="24" fill="hold">
                            <p:stCondLst>
                              <p:cond delay="7500"/>
                            </p:stCondLst>
                            <p:childTnLst>
                              <p:par>
                                <p:cTn id="25" presetID="16" presetClass="entr" presetSubtype="21" fill="hold" nodeType="afterEffect">
                                  <p:stCondLst>
                                    <p:cond delay="75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750"/>
                                        <p:tgtEl>
                                          <p:spTgt spid="3">
                                            <p:txEl>
                                              <p:pRg st="5" end="5"/>
                                            </p:txEl>
                                          </p:spTgt>
                                        </p:tgtEl>
                                      </p:cBhvr>
                                    </p:animEffect>
                                  </p:childTnLst>
                                </p:cTn>
                              </p:par>
                            </p:childTnLst>
                          </p:cTn>
                        </p:par>
                        <p:par>
                          <p:cTn id="28" fill="hold">
                            <p:stCondLst>
                              <p:cond delay="9000"/>
                            </p:stCondLst>
                            <p:childTnLst>
                              <p:par>
                                <p:cTn id="29" presetID="2" presetClass="entr" presetSubtype="4" fill="hold" grpId="0" nodeType="afterEffect">
                                  <p:stCondLst>
                                    <p:cond delay="150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1500" fill="hold"/>
                                        <p:tgtEl>
                                          <p:spTgt spid="2"/>
                                        </p:tgtEl>
                                        <p:attrNameLst>
                                          <p:attrName>ppt_x</p:attrName>
                                        </p:attrNameLst>
                                      </p:cBhvr>
                                      <p:tavLst>
                                        <p:tav tm="0">
                                          <p:val>
                                            <p:strVal val="#ppt_x"/>
                                          </p:val>
                                        </p:tav>
                                        <p:tav tm="100000">
                                          <p:val>
                                            <p:strVal val="#ppt_x"/>
                                          </p:val>
                                        </p:tav>
                                      </p:tavLst>
                                    </p:anim>
                                    <p:anim calcmode="lin" valueType="num">
                                      <p:cBhvr additive="base">
                                        <p:cTn id="32" dur="1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cs typeface="B Titr" pitchFamily="2" charset="-78"/>
              </a:rPr>
              <a:t>محاسبه استهلاک</a:t>
            </a:r>
            <a:endParaRPr lang="en-US" sz="3600" dirty="0">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روشهای مختلفی برای محاسبه استهلاک وجود دارد که در ادامه به چند روش مهم اشاره می کنیم:</a:t>
            </a:r>
          </a:p>
          <a:p>
            <a:pPr algn="just" rtl="1"/>
            <a:r>
              <a:rPr lang="fa-IR" sz="2800" dirty="0" smtClean="0">
                <a:cs typeface="B Nazanin" pitchFamily="2" charset="-78"/>
              </a:rPr>
              <a:t>1) </a:t>
            </a:r>
            <a:r>
              <a:rPr lang="fa-IR" sz="2800" b="1" dirty="0" smtClean="0">
                <a:cs typeface="B Nazanin" pitchFamily="2" charset="-78"/>
              </a:rPr>
              <a:t>روش خط مستقیم: </a:t>
            </a:r>
            <a:r>
              <a:rPr lang="fa-IR" sz="2800" dirty="0" smtClean="0">
                <a:cs typeface="B Nazanin" pitchFamily="2" charset="-78"/>
              </a:rPr>
              <a:t>ساده ترین و شاید متداول ترین روش محاسبه استهلاک است. در این روش مقدار استهلاک سالیانه ثابت است.</a:t>
            </a:r>
          </a:p>
          <a:p>
            <a:pPr algn="just" rtl="1"/>
            <a:r>
              <a:rPr lang="fa-IR" sz="2800" dirty="0" smtClean="0">
                <a:cs typeface="B Nazanin" pitchFamily="2" charset="-78"/>
              </a:rPr>
              <a:t>2) </a:t>
            </a:r>
            <a:r>
              <a:rPr lang="fa-IR" sz="2800" b="1" dirty="0" smtClean="0">
                <a:cs typeface="B Nazanin" pitchFamily="2" charset="-78"/>
              </a:rPr>
              <a:t>روش جمع ارقام سنوات: </a:t>
            </a:r>
            <a:r>
              <a:rPr lang="fa-IR" sz="2800" dirty="0" smtClean="0">
                <a:cs typeface="B Nazanin" pitchFamily="2" charset="-78"/>
              </a:rPr>
              <a:t>مقدار استهلاک در سال اول بیشترین مقدار را دارد و بر حسب یک نسبت مشخص کاهش می یابد تا جایی که در سال اخر کمترین مقدار استهلاک را داراست.</a:t>
            </a:r>
            <a:endParaRPr lang="fa-IR" sz="2800" dirty="0">
              <a:cs typeface="B Nazanin" pitchFamily="2" charset="-78"/>
            </a:endParaRPr>
          </a:p>
          <a:p>
            <a:pPr algn="just" rtl="1"/>
            <a:r>
              <a:rPr lang="fa-IR" sz="2800" dirty="0" smtClean="0">
                <a:cs typeface="B Nazanin" pitchFamily="2" charset="-78"/>
              </a:rPr>
              <a:t>3) </a:t>
            </a:r>
            <a:r>
              <a:rPr lang="fa-IR" sz="2800" b="1" dirty="0" smtClean="0">
                <a:cs typeface="B Nazanin" pitchFamily="2" charset="-78"/>
              </a:rPr>
              <a:t>روش موجودی نزولی: </a:t>
            </a:r>
            <a:r>
              <a:rPr lang="fa-IR" sz="2800" dirty="0" smtClean="0">
                <a:cs typeface="B Nazanin" pitchFamily="2" charset="-78"/>
              </a:rPr>
              <a:t>در روش موجودی نزولی، مقدار استهلاک سالیانه بر حسب یک نرخ یکنواخت و ثابت کاهش می یابد.</a:t>
            </a:r>
          </a:p>
        </p:txBody>
      </p:sp>
      <p:sp>
        <p:nvSpPr>
          <p:cNvPr id="4" name="Left Arrow 3"/>
          <p:cNvSpPr/>
          <p:nvPr/>
        </p:nvSpPr>
        <p:spPr>
          <a:xfrm>
            <a:off x="457200" y="57912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0000"/>
                </a:solidFill>
                <a:cs typeface="B Titr" pitchFamily="2" charset="-78"/>
              </a:rPr>
              <a:t>ادامه</a:t>
            </a:r>
            <a:endParaRPr lang="en-US" dirty="0">
              <a:solidFill>
                <a:srgbClr val="FF0000"/>
              </a:solidFill>
              <a:cs typeface="B Titr" pitchFamily="2" charset="-78"/>
            </a:endParaRPr>
          </a:p>
        </p:txBody>
      </p:sp>
    </p:spTree>
    <p:extLst>
      <p:ext uri="{BB962C8B-B14F-4D97-AF65-F5344CB8AC3E}">
        <p14:creationId xmlns:p14="http://schemas.microsoft.com/office/powerpoint/2010/main" val="489342987"/>
      </p:ext>
    </p:extLst>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a:cs typeface="B Titr" pitchFamily="2" charset="-78"/>
              </a:rPr>
              <a:t>محاسبه استهلاک</a:t>
            </a:r>
            <a:endParaRPr lang="en-US" sz="3600" dirty="0">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4) </a:t>
            </a:r>
            <a:r>
              <a:rPr lang="fa-IR" sz="2800" b="1" dirty="0" smtClean="0">
                <a:cs typeface="B Nazanin" pitchFamily="2" charset="-78"/>
              </a:rPr>
              <a:t>روش وجوه استهلاکی: </a:t>
            </a:r>
            <a:r>
              <a:rPr lang="fa-IR" sz="2800" dirty="0" smtClean="0">
                <a:cs typeface="B Nazanin" pitchFamily="2" charset="-78"/>
              </a:rPr>
              <a:t>در این روش مقدار استهلاک در سال اول کمترین مقدار و بتدریج افزایش یافته تا جایی که در سال آخر بیشترین مقدار استهلاک را خواهد داشت.</a:t>
            </a:r>
          </a:p>
          <a:p>
            <a:pPr algn="just" rtl="1"/>
            <a:r>
              <a:rPr lang="fa-IR" sz="2800" dirty="0" smtClean="0">
                <a:cs typeface="B Nazanin" pitchFamily="2" charset="-78"/>
              </a:rPr>
              <a:t>5) </a:t>
            </a:r>
            <a:r>
              <a:rPr lang="fa-IR" sz="2800" b="1" dirty="0" smtClean="0">
                <a:cs typeface="B Nazanin" pitchFamily="2" charset="-78"/>
              </a:rPr>
              <a:t>روش تعداد تولید: </a:t>
            </a:r>
            <a:r>
              <a:rPr lang="fa-IR" sz="2800" dirty="0" smtClean="0">
                <a:cs typeface="B Nazanin" pitchFamily="2" charset="-78"/>
              </a:rPr>
              <a:t>در روش استهلاک بر اساس تعداد تولید، مقدار ثابتی استهلاک برای هر واحد تولید شده در نظر گرفته می شود.</a:t>
            </a:r>
          </a:p>
          <a:p>
            <a:pPr algn="just" rtl="1"/>
            <a:r>
              <a:rPr lang="fa-IR" sz="2800" dirty="0" smtClean="0">
                <a:cs typeface="B Nazanin" pitchFamily="2" charset="-78"/>
              </a:rPr>
              <a:t>6) </a:t>
            </a:r>
            <a:r>
              <a:rPr lang="fa-IR" sz="2800" b="1" dirty="0" smtClean="0">
                <a:cs typeface="B Nazanin" pitchFamily="2" charset="-78"/>
              </a:rPr>
              <a:t>روش مدت عملیات: </a:t>
            </a:r>
            <a:r>
              <a:rPr lang="fa-IR" sz="2800" dirty="0" smtClean="0">
                <a:cs typeface="B Nazanin" pitchFamily="2" charset="-78"/>
              </a:rPr>
              <a:t>در روش استهلاک بر اساس مدت عملیات، مقدار ثابتی استهلاک برای هر روز یا ساعت عملیاتی در نظر گرفته می شود.</a:t>
            </a:r>
            <a:endParaRPr lang="en-US" sz="2800" dirty="0">
              <a:cs typeface="B Nazanin" pitchFamily="2" charset="-78"/>
            </a:endParaRPr>
          </a:p>
        </p:txBody>
      </p:sp>
    </p:spTree>
    <p:extLst>
      <p:ext uri="{BB962C8B-B14F-4D97-AF65-F5344CB8AC3E}">
        <p14:creationId xmlns:p14="http://schemas.microsoft.com/office/powerpoint/2010/main" val="2266916273"/>
      </p:ext>
    </p:extLst>
  </p:cSld>
  <p:clrMapOvr>
    <a:masterClrMapping/>
  </p:clrMapOvr>
  <p:transition spd="slow">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259</TotalTime>
  <Words>874</Words>
  <Application>Microsoft Office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اصول سرپرستی جلسه نهم ناطقی</vt:lpstr>
      <vt:lpstr>PowerPoint Presentation</vt:lpstr>
      <vt:lpstr>سخنی با دانشجویان</vt:lpstr>
      <vt:lpstr>عناوین جلسه هشتم</vt:lpstr>
      <vt:lpstr>مقدمه</vt:lpstr>
      <vt:lpstr>استهلاک</vt:lpstr>
      <vt:lpstr>علل بروز استهلاک</vt:lpstr>
      <vt:lpstr>محاسبه استهلاک</vt:lpstr>
      <vt:lpstr>محاسبه استهلاک</vt:lpstr>
      <vt:lpstr>سرویس و نگهداری دستگاهها</vt:lpstr>
      <vt:lpstr>سرویس و نگهداری دستگاهها</vt:lpstr>
      <vt:lpstr>لطفا توصیه های بهداشتی را جدی بگیریم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سرپرستی</dc:title>
  <dc:creator>Windows User</dc:creator>
  <cp:lastModifiedBy>Windows User</cp:lastModifiedBy>
  <cp:revision>47</cp:revision>
  <dcterms:created xsi:type="dcterms:W3CDTF">2020-03-26T21:19:36Z</dcterms:created>
  <dcterms:modified xsi:type="dcterms:W3CDTF">2020-04-01T10:17:45Z</dcterms:modified>
</cp:coreProperties>
</file>