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3" r:id="rId4"/>
    <p:sldId id="263" r:id="rId5"/>
    <p:sldId id="257" r:id="rId6"/>
    <p:sldId id="258" r:id="rId7"/>
    <p:sldId id="259" r:id="rId8"/>
    <p:sldId id="260" r:id="rId9"/>
    <p:sldId id="261"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C8755D4-C03F-424B-8CCA-0022596A72E0}" type="datetimeFigureOut">
              <a:rPr lang="en-US" smtClean="0"/>
              <a:pPr/>
              <a:t>4/1/2020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273C348-0B87-4B15-A705-B436D6A2B9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8755D4-C03F-424B-8CCA-0022596A72E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3C348-0B87-4B15-A705-B436D6A2B9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8755D4-C03F-424B-8CCA-0022596A72E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3C348-0B87-4B15-A705-B436D6A2B9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8755D4-C03F-424B-8CCA-0022596A72E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3C348-0B87-4B15-A705-B436D6A2B9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C8755D4-C03F-424B-8CCA-0022596A72E0}"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3C348-0B87-4B15-A705-B436D6A2B9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8755D4-C03F-424B-8CCA-0022596A72E0}"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3C348-0B87-4B15-A705-B436D6A2B9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C8755D4-C03F-424B-8CCA-0022596A72E0}" type="datetimeFigureOut">
              <a:rPr lang="en-US" smtClean="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73C348-0B87-4B15-A705-B436D6A2B9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C8755D4-C03F-424B-8CCA-0022596A72E0}" type="datetimeFigureOut">
              <a:rPr lang="en-US" smtClean="0"/>
              <a:pPr/>
              <a:t>4/1/2020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73C348-0B87-4B15-A705-B436D6A2B9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8755D4-C03F-424B-8CCA-0022596A72E0}" type="datetimeFigureOut">
              <a:rPr lang="en-US" smtClean="0"/>
              <a:pPr/>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3C348-0B87-4B15-A705-B436D6A2B9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8755D4-C03F-424B-8CCA-0022596A72E0}"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3C348-0B87-4B15-A705-B436D6A2B9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8755D4-C03F-424B-8CCA-0022596A72E0}"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273C348-0B87-4B15-A705-B436D6A2B99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8755D4-C03F-424B-8CCA-0022596A72E0}" type="datetimeFigureOut">
              <a:rPr lang="en-US" smtClean="0"/>
              <a:pPr/>
              <a:t>4/1/2020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273C348-0B87-4B15-A705-B436D6A2B99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fa-IR" sz="3600" b="1" dirty="0" smtClean="0">
                <a:solidFill>
                  <a:schemeClr val="accent3"/>
                </a:solidFill>
                <a:cs typeface="B Titr" pitchFamily="2" charset="-78"/>
              </a:rPr>
              <a:t>اصول سرپرستی</a:t>
            </a:r>
            <a:br>
              <a:rPr lang="fa-IR" sz="3600" b="1" dirty="0" smtClean="0">
                <a:solidFill>
                  <a:schemeClr val="accent3"/>
                </a:solidFill>
                <a:cs typeface="B Titr" pitchFamily="2" charset="-78"/>
              </a:rPr>
            </a:br>
            <a:r>
              <a:rPr lang="fa-IR" sz="3600" b="1" dirty="0" smtClean="0">
                <a:solidFill>
                  <a:schemeClr val="accent3"/>
                </a:solidFill>
                <a:cs typeface="B Titr" pitchFamily="2" charset="-78"/>
              </a:rPr>
              <a:t>جلسه ششم</a:t>
            </a:r>
            <a:br>
              <a:rPr lang="fa-IR" sz="3600" b="1" dirty="0" smtClean="0">
                <a:solidFill>
                  <a:schemeClr val="accent3"/>
                </a:solidFill>
                <a:cs typeface="B Titr" pitchFamily="2" charset="-78"/>
              </a:rPr>
            </a:br>
            <a:r>
              <a:rPr lang="fa-IR" sz="3200" dirty="0" smtClean="0">
                <a:solidFill>
                  <a:schemeClr val="accent3"/>
                </a:solidFill>
                <a:cs typeface="B Titr" pitchFamily="2" charset="-78"/>
              </a:rPr>
              <a:t>ناطقی</a:t>
            </a:r>
            <a:endParaRPr lang="en-US" sz="3200" b="1" dirty="0">
              <a:solidFill>
                <a:schemeClr val="accent3"/>
              </a:solidFill>
              <a:cs typeface="B Titr" pitchFamily="2" charset="-78"/>
            </a:endParaRPr>
          </a:p>
        </p:txBody>
      </p:sp>
      <p:sp>
        <p:nvSpPr>
          <p:cNvPr id="3" name="Subtitle 2"/>
          <p:cNvSpPr>
            <a:spLocks noGrp="1"/>
          </p:cNvSpPr>
          <p:nvPr>
            <p:ph type="subTitle" idx="1"/>
          </p:nvPr>
        </p:nvSpPr>
        <p:spPr/>
        <p:txBody>
          <a:bodyPr>
            <a:normAutofit fontScale="77500" lnSpcReduction="20000"/>
          </a:bodyPr>
          <a:lstStyle/>
          <a:p>
            <a:endParaRPr lang="en-US" sz="4800" dirty="0" smtClean="0">
              <a:solidFill>
                <a:srgbClr val="FF0000"/>
              </a:solidFill>
              <a:cs typeface="B Titr" pitchFamily="2" charset="-78"/>
            </a:endParaRPr>
          </a:p>
          <a:p>
            <a:r>
              <a:rPr lang="fa-IR" sz="4800" dirty="0" smtClean="0">
                <a:solidFill>
                  <a:srgbClr val="FF0000"/>
                </a:solidFill>
                <a:cs typeface="B Titr" pitchFamily="2" charset="-78"/>
              </a:rPr>
              <a:t>ایمنی و بهداشت کار</a:t>
            </a:r>
          </a:p>
          <a:p>
            <a:r>
              <a:rPr lang="fa-IR" sz="4800" dirty="0" smtClean="0">
                <a:solidFill>
                  <a:srgbClr val="FF0000"/>
                </a:solidFill>
                <a:cs typeface="B Titr" pitchFamily="2" charset="-78"/>
              </a:rPr>
              <a:t>(بخش اول)</a:t>
            </a:r>
            <a:endParaRPr lang="en-US" sz="4800" dirty="0">
              <a:solidFill>
                <a:srgbClr val="FF0000"/>
              </a:solidFill>
              <a:cs typeface="B Titr" pitchFamily="2" charset="-78"/>
            </a:endParaRPr>
          </a:p>
        </p:txBody>
      </p:sp>
    </p:spTree>
    <p:extLst>
      <p:ext uri="{BB962C8B-B14F-4D97-AF65-F5344CB8AC3E}">
        <p14:creationId xmlns:p14="http://schemas.microsoft.com/office/powerpoint/2010/main" val="3595605622"/>
      </p:ext>
    </p:extLst>
  </p:cSld>
  <p:clrMapOvr>
    <a:masterClrMapping/>
  </p:clrMapOvr>
  <mc:AlternateContent xmlns:mc="http://schemas.openxmlformats.org/markup-compatibility/2006" xmlns:p14="http://schemas.microsoft.com/office/powerpoint/2010/main">
    <mc:Choice Requires="p14">
      <p:transition spd="slow" p14:dur="20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a:solidFill>
                  <a:srgbClr val="FF0000"/>
                </a:solidFill>
                <a:cs typeface="B Titr" pitchFamily="2" charset="-78"/>
              </a:rPr>
              <a:t>س</a:t>
            </a:r>
            <a:r>
              <a:rPr lang="fa-IR" sz="3600" dirty="0" smtClean="0">
                <a:solidFill>
                  <a:srgbClr val="FF0000"/>
                </a:solidFill>
                <a:cs typeface="B Titr" pitchFamily="2" charset="-78"/>
              </a:rPr>
              <a:t>انحه صنعتی</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normAutofit/>
          </a:bodyPr>
          <a:lstStyle/>
          <a:p>
            <a:pPr marL="0" indent="0" algn="just" rtl="1">
              <a:buNone/>
            </a:pPr>
            <a:r>
              <a:rPr lang="fa-IR" sz="3600" dirty="0" smtClean="0">
                <a:cs typeface="B Nazanin" pitchFamily="2" charset="-78"/>
              </a:rPr>
              <a:t>تعریف سانحه صنعتی: واقعه ای پیش بینی نشده است که جریان منظم کار را به تعویق انداخته و یا قطع می کند. مهمترین منابعی که در یک سانحه صنعتی آسیب می بینند عبارتند از: افراد، مواد، ماشین آلات، ابزار و وسایل، زمان، بودجه، اعتبارات و منابع اطلاعاتی و نظایر آن.</a:t>
            </a:r>
          </a:p>
          <a:p>
            <a:pPr marL="0" indent="0" algn="just" rtl="1">
              <a:buNone/>
            </a:pPr>
            <a:endParaRPr lang="en-US" sz="3600" dirty="0">
              <a:cs typeface="B Nazanin" pitchFamily="2" charset="-78"/>
            </a:endParaRPr>
          </a:p>
        </p:txBody>
      </p:sp>
    </p:spTree>
    <p:extLst>
      <p:ext uri="{BB962C8B-B14F-4D97-AF65-F5344CB8AC3E}">
        <p14:creationId xmlns:p14="http://schemas.microsoft.com/office/powerpoint/2010/main" val="13212160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rtl="1"/>
            <a:r>
              <a:rPr lang="fa-IR" sz="3600" dirty="0" smtClean="0">
                <a:cs typeface="B Titr" pitchFamily="2" charset="-78"/>
              </a:rPr>
              <a:t>دلایل و علتهای بروز سانحه</a:t>
            </a:r>
            <a:endParaRPr lang="en-US" sz="3600" dirty="0">
              <a:cs typeface="B Titr" pitchFamily="2" charset="-78"/>
            </a:endParaRPr>
          </a:p>
        </p:txBody>
      </p:sp>
      <p:sp>
        <p:nvSpPr>
          <p:cNvPr id="3" name="Content Placeholder 2"/>
          <p:cNvSpPr>
            <a:spLocks noGrp="1"/>
          </p:cNvSpPr>
          <p:nvPr>
            <p:ph idx="1"/>
          </p:nvPr>
        </p:nvSpPr>
        <p:spPr/>
        <p:txBody>
          <a:bodyPr>
            <a:normAutofit fontScale="77500" lnSpcReduction="20000"/>
          </a:bodyPr>
          <a:lstStyle/>
          <a:p>
            <a:pPr marL="0" indent="0" algn="just" rtl="1">
              <a:buNone/>
            </a:pPr>
            <a:r>
              <a:rPr lang="fa-IR" sz="3600" dirty="0" smtClean="0">
                <a:cs typeface="B Nazanin" pitchFamily="2" charset="-78"/>
              </a:rPr>
              <a:t>تحقیقات نشان می دهد که 98 درصد سانحه صنعتی به دلایل زیر اتفاق می افتد:</a:t>
            </a:r>
          </a:p>
          <a:p>
            <a:pPr algn="just" rtl="1">
              <a:buClr>
                <a:srgbClr val="FF0000"/>
              </a:buClr>
              <a:buFont typeface="Wingdings" pitchFamily="2" charset="2"/>
              <a:buChar char="ü"/>
            </a:pPr>
            <a:r>
              <a:rPr lang="fa-IR" sz="3600" b="1" dirty="0" smtClean="0">
                <a:cs typeface="B Nazanin" pitchFamily="2" charset="-78"/>
              </a:rPr>
              <a:t>نظارت و کنترل ناقص بر زیردستان</a:t>
            </a:r>
          </a:p>
          <a:p>
            <a:pPr algn="just" rtl="1">
              <a:buClr>
                <a:srgbClr val="FF0000"/>
              </a:buClr>
              <a:buFont typeface="Wingdings" pitchFamily="2" charset="2"/>
              <a:buChar char="ü"/>
            </a:pPr>
            <a:r>
              <a:rPr lang="fa-IR" sz="3600" b="1" dirty="0" smtClean="0">
                <a:cs typeface="B Nazanin" pitchFamily="2" charset="-78"/>
              </a:rPr>
              <a:t>نداشتن مهارت لازم کارکنان</a:t>
            </a:r>
          </a:p>
          <a:p>
            <a:pPr algn="just" rtl="1">
              <a:buClr>
                <a:srgbClr val="FF0000"/>
              </a:buClr>
              <a:buFont typeface="Wingdings" pitchFamily="2" charset="2"/>
              <a:buChar char="ü"/>
            </a:pPr>
            <a:r>
              <a:rPr lang="fa-IR" sz="3600" b="1" dirty="0" smtClean="0">
                <a:cs typeface="B Nazanin" pitchFamily="2" charset="-78"/>
              </a:rPr>
              <a:t>بی نظمی و شلوغی محل کار</a:t>
            </a:r>
          </a:p>
          <a:p>
            <a:pPr algn="just" rtl="1">
              <a:buClr>
                <a:srgbClr val="FF0000"/>
              </a:buClr>
              <a:buFont typeface="Wingdings" pitchFamily="2" charset="2"/>
              <a:buChar char="ü"/>
            </a:pPr>
            <a:r>
              <a:rPr lang="fa-IR" sz="3600" b="1" dirty="0" smtClean="0">
                <a:cs typeface="B Nazanin" pitchFamily="2" charset="-78"/>
              </a:rPr>
              <a:t>بی دقتی و بی توجهی در انجام امور</a:t>
            </a:r>
          </a:p>
          <a:p>
            <a:pPr algn="just" rtl="1">
              <a:buClr>
                <a:srgbClr val="FF0000"/>
              </a:buClr>
              <a:buFont typeface="Wingdings" pitchFamily="2" charset="2"/>
              <a:buChar char="ü"/>
            </a:pPr>
            <a:r>
              <a:rPr lang="fa-IR" sz="3600" b="1" dirty="0" smtClean="0">
                <a:cs typeface="B Nazanin" pitchFamily="2" charset="-78"/>
              </a:rPr>
              <a:t>روش کار خطرناک و نامطمئن</a:t>
            </a:r>
          </a:p>
          <a:p>
            <a:pPr algn="just" rtl="1">
              <a:buClr>
                <a:srgbClr val="FF0000"/>
              </a:buClr>
              <a:buFont typeface="Wingdings" pitchFamily="2" charset="2"/>
              <a:buChar char="ü"/>
            </a:pPr>
            <a:r>
              <a:rPr lang="fa-IR" sz="3600" b="1" dirty="0" smtClean="0">
                <a:cs typeface="B Nazanin" pitchFamily="2" charset="-78"/>
              </a:rPr>
              <a:t>ناسازگاری جسمی و روانی با کار</a:t>
            </a:r>
          </a:p>
          <a:p>
            <a:pPr marL="0" indent="0" algn="just" rtl="1">
              <a:buClr>
                <a:srgbClr val="FF0000"/>
              </a:buClr>
              <a:buNone/>
            </a:pPr>
            <a:r>
              <a:rPr lang="fa-IR" sz="3600" dirty="0" smtClean="0">
                <a:cs typeface="B Nazanin" pitchFamily="2" charset="-78"/>
              </a:rPr>
              <a:t>البته تمامی این موارد با نظارت کامل و هدایت افراد قابل پیشگیری است.</a:t>
            </a:r>
            <a:endParaRPr lang="en-US" sz="3600" dirty="0">
              <a:cs typeface="B Nazanin" pitchFamily="2" charset="-78"/>
            </a:endParaRPr>
          </a:p>
        </p:txBody>
      </p:sp>
    </p:spTree>
    <p:extLst>
      <p:ext uri="{BB962C8B-B14F-4D97-AF65-F5344CB8AC3E}">
        <p14:creationId xmlns:p14="http://schemas.microsoft.com/office/powerpoint/2010/main" val="2737531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19912"/>
          </a:xfrm>
        </p:spPr>
        <p:txBody>
          <a:bodyPr>
            <a:normAutofit/>
          </a:bodyPr>
          <a:lstStyle/>
          <a:p>
            <a:pPr algn="ctr" rtl="1"/>
            <a:r>
              <a:rPr lang="fa-IR" sz="3600" dirty="0" smtClean="0">
                <a:solidFill>
                  <a:srgbClr val="FF0000"/>
                </a:solidFill>
                <a:cs typeface="B Titr" pitchFamily="2" charset="-78"/>
              </a:rPr>
              <a:t>عوامل فردی ایجاد سانحه</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Nazanin" pitchFamily="2" charset="-78"/>
              </a:rPr>
              <a:t>نتایج تحقیقات سوانح نشان می دهد:</a:t>
            </a:r>
          </a:p>
          <a:p>
            <a:pPr marL="0" indent="0" algn="just" rtl="1">
              <a:buClr>
                <a:srgbClr val="002060"/>
              </a:buClr>
              <a:buNone/>
            </a:pPr>
            <a:r>
              <a:rPr lang="fa-IR" sz="2800" b="1" dirty="0" smtClean="0">
                <a:cs typeface="B Nazanin" pitchFamily="2" charset="-78"/>
              </a:rPr>
              <a:t>نیروی انسانی مهمترین عامل ایجاد سانحه می باشد،</a:t>
            </a:r>
            <a:r>
              <a:rPr lang="fa-IR" sz="2800" dirty="0" smtClean="0">
                <a:cs typeface="B Nazanin" pitchFamily="2" charset="-78"/>
              </a:rPr>
              <a:t> ولی با آموزش، تجهیز و انگیزش کارکنان می توان آنها را هدایت کرده و از بروز سوانح جلوگیری بعمل آورد و به حداقل رساند.</a:t>
            </a:r>
          </a:p>
          <a:p>
            <a:pPr marL="0" indent="0" algn="just" rtl="1">
              <a:buClr>
                <a:srgbClr val="002060"/>
              </a:buClr>
              <a:buNone/>
            </a:pPr>
            <a:r>
              <a:rPr lang="fa-IR" sz="2800" dirty="0" smtClean="0">
                <a:cs typeface="B Nazanin" pitchFamily="2" charset="-78"/>
              </a:rPr>
              <a:t>ناظر بر اینکه نیروی انسانی عامل اصلی سوانح می باشد، آگاهی افراد و نظارت بر رفتار آنها از بروز بسیاری از سوانح پیشگیری می کند. سرپرست با آموزش ایمنی به افراد، نظارت بر روش کار آنها و از همه مهمتر ارایه ی رفتارهای مناسب در هنگام انجام کار، نقش مهم و تعیین کننده ای در جلوگیری از سانحه بر عهده دارد. </a:t>
            </a:r>
            <a:endParaRPr lang="en-US" sz="2800" dirty="0">
              <a:cs typeface="B Nazanin" pitchFamily="2" charset="-78"/>
            </a:endParaRPr>
          </a:p>
        </p:txBody>
      </p:sp>
    </p:spTree>
    <p:extLst>
      <p:ext uri="{BB962C8B-B14F-4D97-AF65-F5344CB8AC3E}">
        <p14:creationId xmlns:p14="http://schemas.microsoft.com/office/powerpoint/2010/main" val="2652635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rtl="1"/>
            <a:r>
              <a:rPr lang="fa-IR" sz="3600" dirty="0" smtClean="0">
                <a:solidFill>
                  <a:schemeClr val="accent6">
                    <a:lumMod val="50000"/>
                  </a:schemeClr>
                </a:solidFill>
                <a:cs typeface="B Titr" pitchFamily="2" charset="-78"/>
              </a:rPr>
              <a:t>چگونه می توان از بروز سانحه جلوگیری کرد؟</a:t>
            </a:r>
            <a:endParaRPr lang="en-US" sz="3600" dirty="0">
              <a:solidFill>
                <a:schemeClr val="accent6">
                  <a:lumMod val="50000"/>
                </a:schemeClr>
              </a:solidFill>
              <a:cs typeface="B Titr" pitchFamily="2" charset="-78"/>
            </a:endParaRPr>
          </a:p>
        </p:txBody>
      </p:sp>
      <p:sp>
        <p:nvSpPr>
          <p:cNvPr id="3" name="Content Placeholder 2"/>
          <p:cNvSpPr>
            <a:spLocks noGrp="1"/>
          </p:cNvSpPr>
          <p:nvPr>
            <p:ph idx="1"/>
          </p:nvPr>
        </p:nvSpPr>
        <p:spPr/>
        <p:txBody>
          <a:bodyPr>
            <a:noAutofit/>
          </a:bodyPr>
          <a:lstStyle/>
          <a:p>
            <a:pPr marL="0" indent="0" algn="just" rtl="1">
              <a:buNone/>
            </a:pPr>
            <a:r>
              <a:rPr lang="fa-IR" sz="2700" dirty="0" smtClean="0">
                <a:cs typeface="B Nazanin" pitchFamily="2" charset="-78"/>
              </a:rPr>
              <a:t>با رعایت نکات بهداشتی و ایمن نمودن </a:t>
            </a:r>
            <a:r>
              <a:rPr lang="fa-IR" sz="2700" b="1" u="sng" dirty="0" smtClean="0">
                <a:solidFill>
                  <a:srgbClr val="FF0000"/>
                </a:solidFill>
                <a:cs typeface="B Nazanin" pitchFamily="2" charset="-78"/>
              </a:rPr>
              <a:t>محل کار</a:t>
            </a:r>
            <a:r>
              <a:rPr lang="fa-IR" sz="2700" dirty="0" smtClean="0">
                <a:cs typeface="B Nazanin" pitchFamily="2" charset="-78"/>
              </a:rPr>
              <a:t>، </a:t>
            </a:r>
            <a:r>
              <a:rPr lang="fa-IR" sz="2700" b="1" u="sng" dirty="0" smtClean="0">
                <a:solidFill>
                  <a:srgbClr val="FF0000"/>
                </a:solidFill>
                <a:cs typeface="B Nazanin" pitchFamily="2" charset="-78"/>
              </a:rPr>
              <a:t>روش کار</a:t>
            </a:r>
            <a:r>
              <a:rPr lang="fa-IR" sz="2700" dirty="0" smtClean="0">
                <a:cs typeface="B Nazanin" pitchFamily="2" charset="-78"/>
              </a:rPr>
              <a:t> و </a:t>
            </a:r>
            <a:r>
              <a:rPr lang="fa-IR" sz="2700" b="1" u="sng" dirty="0" smtClean="0">
                <a:solidFill>
                  <a:srgbClr val="FF0000"/>
                </a:solidFill>
                <a:cs typeface="B Nazanin" pitchFamily="2" charset="-78"/>
              </a:rPr>
              <a:t>افراد و کارکنان</a:t>
            </a:r>
            <a:r>
              <a:rPr lang="fa-IR" sz="2700" dirty="0" smtClean="0">
                <a:cs typeface="B Nazanin" pitchFamily="2" charset="-78"/>
              </a:rPr>
              <a:t> می توان از بروز سانحه جلوگیری کرد.</a:t>
            </a:r>
          </a:p>
          <a:p>
            <a:pPr marL="0" indent="0" algn="just" rtl="1">
              <a:buNone/>
            </a:pPr>
            <a:endParaRPr lang="fa-IR" sz="2700" dirty="0">
              <a:cs typeface="B Nazanin" pitchFamily="2" charset="-78"/>
            </a:endParaRPr>
          </a:p>
          <a:p>
            <a:pPr marL="0" indent="0" algn="just" rtl="1">
              <a:buNone/>
            </a:pPr>
            <a:r>
              <a:rPr lang="fa-IR" sz="2700" b="1" dirty="0" smtClean="0">
                <a:solidFill>
                  <a:srgbClr val="FF0000"/>
                </a:solidFill>
                <a:cs typeface="B Nazanin" pitchFamily="2" charset="-78"/>
              </a:rPr>
              <a:t>1) محل کار:</a:t>
            </a:r>
            <a:r>
              <a:rPr lang="fa-IR" sz="2700" dirty="0" smtClean="0">
                <a:cs typeface="B Nazanin" pitchFamily="2" charset="-78"/>
              </a:rPr>
              <a:t> خطر را در این نقاط جستجو کنید:</a:t>
            </a:r>
            <a:endParaRPr lang="en-US" sz="2700" dirty="0">
              <a:cs typeface="B Nazanin" pitchFamily="2" charset="-78"/>
            </a:endParaRPr>
          </a:p>
          <a:p>
            <a:pPr marL="0" indent="0" algn="just" rtl="1">
              <a:buNone/>
            </a:pPr>
            <a:r>
              <a:rPr lang="fa-IR" sz="2700" dirty="0" smtClean="0">
                <a:cs typeface="B Nazanin" pitchFamily="2" charset="-78"/>
              </a:rPr>
              <a:t>راهروها و معابر</a:t>
            </a:r>
          </a:p>
          <a:p>
            <a:pPr marL="0" indent="0" algn="just" rtl="1">
              <a:buNone/>
            </a:pPr>
            <a:r>
              <a:rPr lang="fa-IR" sz="2700" dirty="0" smtClean="0">
                <a:cs typeface="B Nazanin" pitchFamily="2" charset="-78"/>
              </a:rPr>
              <a:t>درهای خروجی</a:t>
            </a:r>
          </a:p>
          <a:p>
            <a:pPr marL="0" indent="0" algn="just" rtl="1">
              <a:buNone/>
            </a:pPr>
            <a:r>
              <a:rPr lang="fa-IR" sz="2700" dirty="0" smtClean="0">
                <a:cs typeface="B Nazanin" pitchFamily="2" charset="-78"/>
              </a:rPr>
              <a:t>کف زمین و لبه ها یا کناره ها</a:t>
            </a:r>
          </a:p>
          <a:p>
            <a:pPr marL="0" indent="0" algn="just" rtl="1">
              <a:buNone/>
            </a:pPr>
            <a:r>
              <a:rPr lang="fa-IR" sz="2700" dirty="0" smtClean="0">
                <a:cs typeface="B Nazanin" pitchFamily="2" charset="-78"/>
              </a:rPr>
              <a:t>پنجره ها و آینه ها</a:t>
            </a:r>
          </a:p>
          <a:p>
            <a:pPr marL="0" indent="0" algn="just" rtl="1">
              <a:buNone/>
            </a:pPr>
            <a:r>
              <a:rPr lang="fa-IR" sz="2700" dirty="0" smtClean="0">
                <a:cs typeface="B Nazanin" pitchFamily="2" charset="-78"/>
              </a:rPr>
              <a:t>دیوارها و سقف ها</a:t>
            </a:r>
          </a:p>
          <a:p>
            <a:pPr marL="0" indent="0" algn="just" rtl="1">
              <a:buNone/>
            </a:pPr>
            <a:r>
              <a:rPr lang="fa-IR" sz="2700" dirty="0" smtClean="0">
                <a:cs typeface="B Nazanin" pitchFamily="2" charset="-78"/>
              </a:rPr>
              <a:t>چفت و بست ها و گیره ها</a:t>
            </a:r>
            <a:endParaRPr lang="en-US" sz="2700" dirty="0" smtClean="0">
              <a:cs typeface="B Nazanin" pitchFamily="2" charset="-78"/>
            </a:endParaRPr>
          </a:p>
        </p:txBody>
      </p:sp>
      <p:sp>
        <p:nvSpPr>
          <p:cNvPr id="4" name="Left Arrow 3"/>
          <p:cNvSpPr/>
          <p:nvPr/>
        </p:nvSpPr>
        <p:spPr>
          <a:xfrm>
            <a:off x="990600" y="5410200"/>
            <a:ext cx="1371600" cy="914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300" dirty="0" smtClean="0">
                <a:solidFill>
                  <a:srgbClr val="FF0000"/>
                </a:solidFill>
                <a:cs typeface="B Titr" pitchFamily="2" charset="-78"/>
              </a:rPr>
              <a:t>ادامه</a:t>
            </a:r>
            <a:endParaRPr lang="en-US" sz="2300" dirty="0">
              <a:solidFill>
                <a:srgbClr val="FF0000"/>
              </a:solidFill>
              <a:cs typeface="B Titr" pitchFamily="2" charset="-78"/>
            </a:endParaRPr>
          </a:p>
        </p:txBody>
      </p:sp>
    </p:spTree>
    <p:extLst>
      <p:ext uri="{BB962C8B-B14F-4D97-AF65-F5344CB8AC3E}">
        <p14:creationId xmlns:p14="http://schemas.microsoft.com/office/powerpoint/2010/main" val="103851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par>
                          <p:cTn id="11" fill="hold">
                            <p:stCondLst>
                              <p:cond delay="2000"/>
                            </p:stCondLst>
                            <p:childTnLst>
                              <p:par>
                                <p:cTn id="12" presetID="31" presetClass="entr" presetSubtype="0" fill="hold" grpId="0" nodeType="afterEffect">
                                  <p:stCondLst>
                                    <p:cond delay="100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2" end="2"/>
                                            </p:txEl>
                                          </p:spTgt>
                                        </p:tgtEl>
                                      </p:cBhvr>
                                    </p:animEffect>
                                  </p:childTnLst>
                                </p:cTn>
                              </p:par>
                            </p:childTnLst>
                          </p:cTn>
                        </p:par>
                        <p:par>
                          <p:cTn id="18" fill="hold">
                            <p:stCondLst>
                              <p:cond delay="4000"/>
                            </p:stCondLst>
                            <p:childTnLst>
                              <p:par>
                                <p:cTn id="19" presetID="31" presetClass="entr" presetSubtype="0" fill="hold" grpId="0" nodeType="afterEffect">
                                  <p:stCondLst>
                                    <p:cond delay="10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3" end="3"/>
                                            </p:txEl>
                                          </p:spTgt>
                                        </p:tgtEl>
                                      </p:cBhvr>
                                    </p:animEffect>
                                  </p:childTnLst>
                                </p:cTn>
                              </p:par>
                            </p:childTnLst>
                          </p:cTn>
                        </p:par>
                        <p:par>
                          <p:cTn id="25" fill="hold">
                            <p:stCondLst>
                              <p:cond delay="6000"/>
                            </p:stCondLst>
                            <p:childTnLst>
                              <p:par>
                                <p:cTn id="26" presetID="31" presetClass="entr" presetSubtype="0" fill="hold" grpId="0" nodeType="afterEffect">
                                  <p:stCondLst>
                                    <p:cond delay="100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4" end="4"/>
                                            </p:txEl>
                                          </p:spTgt>
                                        </p:tgtEl>
                                      </p:cBhvr>
                                    </p:animEffect>
                                  </p:childTnLst>
                                </p:cTn>
                              </p:par>
                            </p:childTnLst>
                          </p:cTn>
                        </p:par>
                        <p:par>
                          <p:cTn id="32" fill="hold">
                            <p:stCondLst>
                              <p:cond delay="8000"/>
                            </p:stCondLst>
                            <p:childTnLst>
                              <p:par>
                                <p:cTn id="33" presetID="31" presetClass="entr" presetSubtype="0" fill="hold" grpId="0" nodeType="afterEffect">
                                  <p:stCondLst>
                                    <p:cond delay="100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5" end="5"/>
                                            </p:txEl>
                                          </p:spTgt>
                                        </p:tgtEl>
                                      </p:cBhvr>
                                    </p:animEffect>
                                  </p:childTnLst>
                                </p:cTn>
                              </p:par>
                            </p:childTnLst>
                          </p:cTn>
                        </p:par>
                        <p:par>
                          <p:cTn id="39" fill="hold">
                            <p:stCondLst>
                              <p:cond delay="10000"/>
                            </p:stCondLst>
                            <p:childTnLst>
                              <p:par>
                                <p:cTn id="40" presetID="31" presetClass="entr" presetSubtype="0" fill="hold" grpId="0" nodeType="afterEffect">
                                  <p:stCondLst>
                                    <p:cond delay="100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6" end="6"/>
                                            </p:txEl>
                                          </p:spTgt>
                                        </p:tgtEl>
                                      </p:cBhvr>
                                    </p:animEffect>
                                  </p:childTnLst>
                                </p:cTn>
                              </p:par>
                            </p:childTnLst>
                          </p:cTn>
                        </p:par>
                        <p:par>
                          <p:cTn id="46" fill="hold">
                            <p:stCondLst>
                              <p:cond delay="12000"/>
                            </p:stCondLst>
                            <p:childTnLst>
                              <p:par>
                                <p:cTn id="47" presetID="31" presetClass="entr" presetSubtype="0" fill="hold" grpId="0" nodeType="afterEffect">
                                  <p:stCondLst>
                                    <p:cond delay="100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7" end="7"/>
                                            </p:txEl>
                                          </p:spTgt>
                                        </p:tgtEl>
                                      </p:cBhvr>
                                    </p:animEffect>
                                  </p:childTnLst>
                                </p:cTn>
                              </p:par>
                            </p:childTnLst>
                          </p:cTn>
                        </p:par>
                        <p:par>
                          <p:cTn id="53" fill="hold">
                            <p:stCondLst>
                              <p:cond delay="14000"/>
                            </p:stCondLst>
                            <p:childTnLst>
                              <p:par>
                                <p:cTn id="54" presetID="31" presetClass="entr" presetSubtype="0" fill="hold" grpId="0" nodeType="afterEffect">
                                  <p:stCondLst>
                                    <p:cond delay="100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8"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9"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rtl="1"/>
            <a:r>
              <a:rPr lang="fa-IR" sz="3600" dirty="0">
                <a:cs typeface="B Titr" pitchFamily="2" charset="-78"/>
              </a:rPr>
              <a:t>چگونه می توان از بروز سانحه جلوگیری کرد؟</a:t>
            </a:r>
            <a:endParaRPr lang="en-US" sz="3600" dirty="0">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b="1" dirty="0" smtClean="0">
                <a:solidFill>
                  <a:srgbClr val="FF0000"/>
                </a:solidFill>
                <a:cs typeface="B Nazanin" pitchFamily="2" charset="-78"/>
              </a:rPr>
              <a:t>2) روش کار: </a:t>
            </a:r>
            <a:r>
              <a:rPr lang="fa-IR" sz="2800" dirty="0" smtClean="0">
                <a:cs typeface="B Nazanin" pitchFamily="2" charset="-78"/>
              </a:rPr>
              <a:t>خطر را در این موارد جستجو کنید:</a:t>
            </a:r>
          </a:p>
          <a:p>
            <a:pPr marL="0" indent="0" algn="just" rtl="1">
              <a:buNone/>
            </a:pPr>
            <a:r>
              <a:rPr lang="fa-IR" sz="2800" dirty="0" smtClean="0">
                <a:cs typeface="B Nazanin" pitchFamily="2" charset="-78"/>
              </a:rPr>
              <a:t>وسایل ضد حریق </a:t>
            </a:r>
          </a:p>
          <a:p>
            <a:pPr marL="0" indent="0" algn="just" rtl="1">
              <a:buNone/>
            </a:pPr>
            <a:r>
              <a:rPr lang="fa-IR" sz="2800" dirty="0" smtClean="0">
                <a:cs typeface="B Nazanin" pitchFamily="2" charset="-78"/>
              </a:rPr>
              <a:t>جابجا کردن اشیاء</a:t>
            </a:r>
          </a:p>
          <a:p>
            <a:pPr marL="0" indent="0" algn="just" rtl="1">
              <a:buNone/>
            </a:pPr>
            <a:r>
              <a:rPr lang="fa-IR" sz="2800" dirty="0" smtClean="0">
                <a:cs typeface="B Nazanin" pitchFamily="2" charset="-78"/>
              </a:rPr>
              <a:t>ابزار و مواد ناقص</a:t>
            </a:r>
          </a:p>
          <a:p>
            <a:pPr marL="0" indent="0" algn="just" rtl="1">
              <a:buNone/>
            </a:pPr>
            <a:r>
              <a:rPr lang="fa-IR" sz="2800" dirty="0" smtClean="0">
                <a:cs typeface="B Nazanin" pitchFamily="2" charset="-78"/>
              </a:rPr>
              <a:t>ماشین آلات و وسایل</a:t>
            </a:r>
          </a:p>
          <a:p>
            <a:pPr marL="0" indent="0" algn="just" rtl="1">
              <a:buNone/>
            </a:pPr>
            <a:r>
              <a:rPr lang="fa-IR" sz="2800" dirty="0" smtClean="0">
                <a:cs typeface="B Nazanin" pitchFamily="2" charset="-78"/>
              </a:rPr>
              <a:t>روشنایی و اتصالات برقی</a:t>
            </a:r>
          </a:p>
          <a:p>
            <a:pPr marL="0" indent="0" algn="just" rtl="1">
              <a:buNone/>
            </a:pPr>
            <a:r>
              <a:rPr lang="fa-IR" sz="2800" dirty="0" smtClean="0">
                <a:cs typeface="B Nazanin" pitchFamily="2" charset="-78"/>
              </a:rPr>
              <a:t>درجه حرارت و تهویه ناقص</a:t>
            </a:r>
          </a:p>
          <a:p>
            <a:pPr marL="0" indent="0" algn="just" rtl="1">
              <a:buNone/>
            </a:pPr>
            <a:r>
              <a:rPr lang="fa-IR" sz="2800" dirty="0" smtClean="0">
                <a:cs typeface="B Nazanin" pitchFamily="2" charset="-78"/>
              </a:rPr>
              <a:t>بی نظمی و عدم نظافت</a:t>
            </a:r>
            <a:endParaRPr lang="en-US" sz="2800" dirty="0">
              <a:cs typeface="B Nazanin" pitchFamily="2" charset="-78"/>
            </a:endParaRPr>
          </a:p>
        </p:txBody>
      </p:sp>
    </p:spTree>
    <p:extLst>
      <p:ext uri="{BB962C8B-B14F-4D97-AF65-F5344CB8AC3E}">
        <p14:creationId xmlns:p14="http://schemas.microsoft.com/office/powerpoint/2010/main" val="113486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1000"/>
                                        <p:tgtEl>
                                          <p:spTgt spid="3">
                                            <p:txEl>
                                              <p:pRg st="0" end="0"/>
                                            </p:txEl>
                                          </p:spTgt>
                                        </p:tgtEl>
                                      </p:cBhvr>
                                    </p:animEffect>
                                  </p:childTnLst>
                                </p:cTn>
                              </p:par>
                            </p:childTnLst>
                          </p:cTn>
                        </p:par>
                        <p:par>
                          <p:cTn id="8" fill="hold">
                            <p:stCondLst>
                              <p:cond delay="2000"/>
                            </p:stCondLst>
                            <p:childTnLst>
                              <p:par>
                                <p:cTn id="9" presetID="14" presetClass="entr" presetSubtype="10" fill="hold" grpId="0" nodeType="afterEffect">
                                  <p:stCondLst>
                                    <p:cond delay="1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1000"/>
                                        <p:tgtEl>
                                          <p:spTgt spid="3">
                                            <p:txEl>
                                              <p:pRg st="1" end="1"/>
                                            </p:txEl>
                                          </p:spTgt>
                                        </p:tgtEl>
                                      </p:cBhvr>
                                    </p:animEffect>
                                  </p:childTnLst>
                                </p:cTn>
                              </p:par>
                            </p:childTnLst>
                          </p:cTn>
                        </p:par>
                        <p:par>
                          <p:cTn id="12" fill="hold">
                            <p:stCondLst>
                              <p:cond delay="4000"/>
                            </p:stCondLst>
                            <p:childTnLst>
                              <p:par>
                                <p:cTn id="13" presetID="14" presetClass="entr" presetSubtype="10" fill="hold" grpId="0" nodeType="afterEffect">
                                  <p:stCondLst>
                                    <p:cond delay="10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1000"/>
                                        <p:tgtEl>
                                          <p:spTgt spid="3">
                                            <p:txEl>
                                              <p:pRg st="2" end="2"/>
                                            </p:txEl>
                                          </p:spTgt>
                                        </p:tgtEl>
                                      </p:cBhvr>
                                    </p:animEffect>
                                  </p:childTnLst>
                                </p:cTn>
                              </p:par>
                            </p:childTnLst>
                          </p:cTn>
                        </p:par>
                        <p:par>
                          <p:cTn id="16" fill="hold">
                            <p:stCondLst>
                              <p:cond delay="6000"/>
                            </p:stCondLst>
                            <p:childTnLst>
                              <p:par>
                                <p:cTn id="17" presetID="14" presetClass="entr" presetSubtype="10" fill="hold" grpId="0" nodeType="afterEffect">
                                  <p:stCondLst>
                                    <p:cond delay="10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1000"/>
                                        <p:tgtEl>
                                          <p:spTgt spid="3">
                                            <p:txEl>
                                              <p:pRg st="3" end="3"/>
                                            </p:txEl>
                                          </p:spTgt>
                                        </p:tgtEl>
                                      </p:cBhvr>
                                    </p:animEffect>
                                  </p:childTnLst>
                                </p:cTn>
                              </p:par>
                            </p:childTnLst>
                          </p:cTn>
                        </p:par>
                        <p:par>
                          <p:cTn id="20" fill="hold">
                            <p:stCondLst>
                              <p:cond delay="8000"/>
                            </p:stCondLst>
                            <p:childTnLst>
                              <p:par>
                                <p:cTn id="21" presetID="14" presetClass="entr" presetSubtype="10" fill="hold" grpId="0" nodeType="afterEffect">
                                  <p:stCondLst>
                                    <p:cond delay="10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1000"/>
                                        <p:tgtEl>
                                          <p:spTgt spid="3">
                                            <p:txEl>
                                              <p:pRg st="4" end="4"/>
                                            </p:txEl>
                                          </p:spTgt>
                                        </p:tgtEl>
                                      </p:cBhvr>
                                    </p:animEffect>
                                  </p:childTnLst>
                                </p:cTn>
                              </p:par>
                            </p:childTnLst>
                          </p:cTn>
                        </p:par>
                        <p:par>
                          <p:cTn id="24" fill="hold">
                            <p:stCondLst>
                              <p:cond delay="10000"/>
                            </p:stCondLst>
                            <p:childTnLst>
                              <p:par>
                                <p:cTn id="25" presetID="14" presetClass="entr" presetSubtype="10" fill="hold" grpId="0" nodeType="afterEffect">
                                  <p:stCondLst>
                                    <p:cond delay="10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1000"/>
                                        <p:tgtEl>
                                          <p:spTgt spid="3">
                                            <p:txEl>
                                              <p:pRg st="5" end="5"/>
                                            </p:txEl>
                                          </p:spTgt>
                                        </p:tgtEl>
                                      </p:cBhvr>
                                    </p:animEffect>
                                  </p:childTnLst>
                                </p:cTn>
                              </p:par>
                            </p:childTnLst>
                          </p:cTn>
                        </p:par>
                        <p:par>
                          <p:cTn id="28" fill="hold">
                            <p:stCondLst>
                              <p:cond delay="12000"/>
                            </p:stCondLst>
                            <p:childTnLst>
                              <p:par>
                                <p:cTn id="29" presetID="14" presetClass="entr" presetSubtype="10" fill="hold" grpId="0" nodeType="afterEffect">
                                  <p:stCondLst>
                                    <p:cond delay="10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1000"/>
                                        <p:tgtEl>
                                          <p:spTgt spid="3">
                                            <p:txEl>
                                              <p:pRg st="6" end="6"/>
                                            </p:txEl>
                                          </p:spTgt>
                                        </p:tgtEl>
                                      </p:cBhvr>
                                    </p:animEffect>
                                  </p:childTnLst>
                                </p:cTn>
                              </p:par>
                            </p:childTnLst>
                          </p:cTn>
                        </p:par>
                        <p:par>
                          <p:cTn id="32" fill="hold">
                            <p:stCondLst>
                              <p:cond delay="14000"/>
                            </p:stCondLst>
                            <p:childTnLst>
                              <p:par>
                                <p:cTn id="33" presetID="14" presetClass="entr" presetSubtype="10" fill="hold" grpId="0" nodeType="afterEffect">
                                  <p:stCondLst>
                                    <p:cond delay="10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rtl="1"/>
            <a:r>
              <a:rPr lang="fa-IR" sz="3600" dirty="0">
                <a:cs typeface="B Titr" pitchFamily="2" charset="-78"/>
              </a:rPr>
              <a:t>چگونه می توان از بروز سانحه جلوگیری کرد؟</a:t>
            </a:r>
            <a:endParaRPr lang="en-US" sz="3600" dirty="0">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b="1" dirty="0" smtClean="0">
                <a:solidFill>
                  <a:srgbClr val="FF0000"/>
                </a:solidFill>
                <a:cs typeface="B Nazanin" pitchFamily="2" charset="-78"/>
              </a:rPr>
              <a:t>3) کارکنان:</a:t>
            </a:r>
            <a:r>
              <a:rPr lang="fa-IR" sz="2800" dirty="0" smtClean="0">
                <a:cs typeface="B Nazanin" pitchFamily="2" charset="-78"/>
              </a:rPr>
              <a:t> اطمینان حاصل کنید افراد مقررات حفاظتی را می دانند. خطر را در این موارد جستجو کنید:</a:t>
            </a:r>
          </a:p>
          <a:p>
            <a:pPr algn="just" rtl="1"/>
            <a:r>
              <a:rPr lang="fa-IR" sz="2800" dirty="0" smtClean="0">
                <a:cs typeface="B Nazanin" pitchFamily="2" charset="-78"/>
              </a:rPr>
              <a:t>لباس شخصی و نامناسب</a:t>
            </a:r>
          </a:p>
          <a:p>
            <a:pPr algn="just" rtl="1"/>
            <a:r>
              <a:rPr lang="fa-IR" sz="2800" dirty="0" smtClean="0">
                <a:cs typeface="B Nazanin" pitchFamily="2" charset="-78"/>
              </a:rPr>
              <a:t>رفتار غیرمعمول</a:t>
            </a:r>
          </a:p>
          <a:p>
            <a:pPr algn="just" rtl="1"/>
            <a:r>
              <a:rPr lang="fa-IR" sz="2800" dirty="0" smtClean="0">
                <a:cs typeface="B Nazanin" pitchFamily="2" charset="-78"/>
              </a:rPr>
              <a:t>عدم استفاده از وسایل و لباس های حفاظتی</a:t>
            </a:r>
          </a:p>
          <a:p>
            <a:pPr algn="just" rtl="1"/>
            <a:r>
              <a:rPr lang="fa-IR" sz="2800" dirty="0" smtClean="0">
                <a:cs typeface="B Nazanin" pitchFamily="2" charset="-78"/>
              </a:rPr>
              <a:t>نحوه ی انجام کار و سهل انگاری</a:t>
            </a:r>
            <a:endParaRPr lang="en-US" sz="2800" dirty="0">
              <a:cs typeface="B Nazanin" pitchFamily="2" charset="-78"/>
            </a:endParaRPr>
          </a:p>
        </p:txBody>
      </p:sp>
    </p:spTree>
    <p:extLst>
      <p:ext uri="{BB962C8B-B14F-4D97-AF65-F5344CB8AC3E}">
        <p14:creationId xmlns:p14="http://schemas.microsoft.com/office/powerpoint/2010/main" val="20337181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rtl="1"/>
            <a:r>
              <a:rPr lang="fa-IR" sz="3600" dirty="0" smtClean="0">
                <a:solidFill>
                  <a:srgbClr val="FF0000"/>
                </a:solidFill>
                <a:cs typeface="B Titr" pitchFamily="2" charset="-78"/>
              </a:rPr>
              <a:t>اصول پیشگیری از حوادث</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normAutofit fontScale="92500" lnSpcReduction="20000"/>
          </a:bodyPr>
          <a:lstStyle/>
          <a:p>
            <a:pPr algn="just" rtl="1"/>
            <a:r>
              <a:rPr lang="fa-IR" sz="2800" dirty="0" smtClean="0">
                <a:cs typeface="B Nazanin" pitchFamily="2" charset="-78"/>
              </a:rPr>
              <a:t>راههای مطمئن و شناخته شده برای پیشگیری از سانحه عبارتند از:</a:t>
            </a:r>
          </a:p>
          <a:p>
            <a:pPr algn="just" rtl="1"/>
            <a:r>
              <a:rPr lang="fa-IR" sz="2800" b="1" dirty="0" smtClean="0">
                <a:solidFill>
                  <a:srgbClr val="FF0000"/>
                </a:solidFill>
                <a:cs typeface="B Nazanin" pitchFamily="2" charset="-78"/>
              </a:rPr>
              <a:t>1) دقت در انتخاب افراد:</a:t>
            </a:r>
          </a:p>
          <a:p>
            <a:pPr marL="0" indent="0" algn="just" rtl="1">
              <a:buNone/>
            </a:pPr>
            <a:r>
              <a:rPr lang="fa-IR" sz="2800" dirty="0" smtClean="0">
                <a:cs typeface="B Nazanin" pitchFamily="2" charset="-78"/>
              </a:rPr>
              <a:t>در انتخاب افراد می توان از آزمون های روان سنجی، هوش، شخصیت و ادراک استفاده کرد و شیوه های مصاحبه، مشاهده و پرسشنامه های مناسب هر شغل به مدیران و سرپرستان کمک می کند تا بهترین افراد را گزینش نمایند. </a:t>
            </a:r>
          </a:p>
          <a:p>
            <a:pPr algn="just" rtl="1"/>
            <a:r>
              <a:rPr lang="fa-IR" sz="2800" b="1" dirty="0" smtClean="0">
                <a:solidFill>
                  <a:srgbClr val="FF0000"/>
                </a:solidFill>
                <a:cs typeface="B Nazanin" pitchFamily="2" charset="-78"/>
              </a:rPr>
              <a:t>2) آموزش ایمنی و بهداشت کار:</a:t>
            </a:r>
          </a:p>
          <a:p>
            <a:pPr marL="0" indent="0" algn="just" rtl="1">
              <a:buNone/>
            </a:pPr>
            <a:r>
              <a:rPr lang="fa-IR" sz="2800" dirty="0" smtClean="0">
                <a:cs typeface="B Nazanin" pitchFamily="2" charset="-78"/>
              </a:rPr>
              <a:t>تجربه نشان داده است که افراد کم تجربه و آموزش ندیده بیشتر از دیگران دچار سانحه می شوند. داشتن برنامه ی  مدون ایمنی، تدوین سیاست های ایمنی با تاکید بر جنبه های پیشگیری و آموزش منظم و مداوم همه ی کارکنان بسیار تاثیرگذار بوده و سوانح را به حداقل می رساند. آموزش ایمنی باید به عنوان بخشی از آموزش شغلی تلقی گردیده و در محتوای برنامه های آموزشی جایگاه ویژه ای داشته باشد.</a:t>
            </a:r>
          </a:p>
        </p:txBody>
      </p:sp>
      <p:sp>
        <p:nvSpPr>
          <p:cNvPr id="4" name="Left Arrow 3"/>
          <p:cNvSpPr/>
          <p:nvPr/>
        </p:nvSpPr>
        <p:spPr>
          <a:xfrm>
            <a:off x="838200" y="5867400"/>
            <a:ext cx="11430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0000"/>
                </a:solidFill>
                <a:cs typeface="B Titr" pitchFamily="2" charset="-78"/>
              </a:rPr>
              <a:t>ادامه</a:t>
            </a:r>
            <a:endParaRPr lang="en-US" dirty="0">
              <a:solidFill>
                <a:srgbClr val="FF0000"/>
              </a:solidFill>
              <a:cs typeface="B Titr" pitchFamily="2" charset="-78"/>
            </a:endParaRPr>
          </a:p>
        </p:txBody>
      </p:sp>
    </p:spTree>
    <p:extLst>
      <p:ext uri="{BB962C8B-B14F-4D97-AF65-F5344CB8AC3E}">
        <p14:creationId xmlns:p14="http://schemas.microsoft.com/office/powerpoint/2010/main" val="41006888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a:solidFill>
                  <a:srgbClr val="FF0000"/>
                </a:solidFill>
                <a:cs typeface="B Titr" pitchFamily="2" charset="-78"/>
              </a:rPr>
              <a:t>اصول پیشگیری از حوادث</a:t>
            </a:r>
            <a:endParaRPr lang="en-US" sz="3600" dirty="0"/>
          </a:p>
        </p:txBody>
      </p:sp>
      <p:sp>
        <p:nvSpPr>
          <p:cNvPr id="3" name="Content Placeholder 2"/>
          <p:cNvSpPr>
            <a:spLocks noGrp="1"/>
          </p:cNvSpPr>
          <p:nvPr>
            <p:ph idx="1"/>
          </p:nvPr>
        </p:nvSpPr>
        <p:spPr/>
        <p:txBody>
          <a:bodyPr>
            <a:normAutofit/>
          </a:bodyPr>
          <a:lstStyle/>
          <a:p>
            <a:pPr algn="just" rtl="1"/>
            <a:endParaRPr lang="fa-IR" sz="2800" b="1" dirty="0" smtClean="0">
              <a:solidFill>
                <a:srgbClr val="FF0000"/>
              </a:solidFill>
              <a:cs typeface="B Nazanin" pitchFamily="2" charset="-78"/>
            </a:endParaRPr>
          </a:p>
          <a:p>
            <a:pPr algn="just" rtl="1"/>
            <a:r>
              <a:rPr lang="fa-IR" sz="2800" b="1" dirty="0" smtClean="0">
                <a:solidFill>
                  <a:srgbClr val="FF0000"/>
                </a:solidFill>
                <a:cs typeface="B Nazanin" pitchFamily="2" charset="-78"/>
              </a:rPr>
              <a:t>3</a:t>
            </a:r>
            <a:r>
              <a:rPr lang="fa-IR" sz="2800" b="1" dirty="0">
                <a:solidFill>
                  <a:srgbClr val="FF0000"/>
                </a:solidFill>
                <a:cs typeface="B Nazanin" pitchFamily="2" charset="-78"/>
              </a:rPr>
              <a:t>) آموزش های ضمن </a:t>
            </a:r>
            <a:r>
              <a:rPr lang="fa-IR" sz="2800" b="1" dirty="0" smtClean="0">
                <a:solidFill>
                  <a:srgbClr val="FF0000"/>
                </a:solidFill>
                <a:cs typeface="B Nazanin" pitchFamily="2" charset="-78"/>
              </a:rPr>
              <a:t>خدمت:</a:t>
            </a:r>
          </a:p>
          <a:p>
            <a:pPr marL="0" indent="0" algn="just" rtl="1">
              <a:buNone/>
            </a:pPr>
            <a:r>
              <a:rPr lang="fa-IR" sz="2800" dirty="0">
                <a:cs typeface="B Nazanin" pitchFamily="2" charset="-78"/>
              </a:rPr>
              <a:t>آموزش های ضمن </a:t>
            </a:r>
            <a:r>
              <a:rPr lang="fa-IR" sz="2800" dirty="0" smtClean="0">
                <a:cs typeface="B Nazanin" pitchFamily="2" charset="-78"/>
              </a:rPr>
              <a:t>خدمت مانند رفتار صحیح سرپرست هنگام کار، لباس و تجهیزات ایمنی که سرپرست بخوبی از آنها استفاده می نماید، بیش از آموزش های رسمی و برنامه ای تاثیرگذار هستند.</a:t>
            </a:r>
          </a:p>
          <a:p>
            <a:pPr marL="0" indent="0" algn="just" rtl="1">
              <a:buNone/>
            </a:pPr>
            <a:r>
              <a:rPr lang="fa-IR" sz="2800" dirty="0" smtClean="0">
                <a:cs typeface="B Nazanin" pitchFamily="2" charset="-78"/>
              </a:rPr>
              <a:t>سرپرست با رفتارش، نمونه ای عینی و واقعی از رعایت اصول ایمنی برای کارکنان ارایه می نماید.</a:t>
            </a:r>
            <a:endParaRPr lang="en-US" sz="2800" dirty="0">
              <a:cs typeface="B Nazanin" pitchFamily="2" charset="-78"/>
            </a:endParaRPr>
          </a:p>
          <a:p>
            <a:pPr algn="just" rtl="1"/>
            <a:endParaRPr lang="en-US" sz="2800" dirty="0">
              <a:cs typeface="B Nazanin" pitchFamily="2" charset="-78"/>
            </a:endParaRPr>
          </a:p>
        </p:txBody>
      </p:sp>
    </p:spTree>
    <p:extLst>
      <p:ext uri="{BB962C8B-B14F-4D97-AF65-F5344CB8AC3E}">
        <p14:creationId xmlns:p14="http://schemas.microsoft.com/office/powerpoint/2010/main" val="626699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96112"/>
          </a:xfrm>
        </p:spPr>
        <p:txBody>
          <a:bodyPr/>
          <a:lstStyle/>
          <a:p>
            <a:pPr algn="ctr" rtl="1"/>
            <a:r>
              <a:rPr lang="fa-IR" sz="5400" dirty="0">
                <a:solidFill>
                  <a:srgbClr val="C00000"/>
                </a:solidFill>
                <a:cs typeface="B Arshia" pitchFamily="2" charset="-78"/>
              </a:rPr>
              <a:t>لطفا توصیه های بهداشتی را جدی بگیریم</a:t>
            </a:r>
            <a:endParaRPr lang="en-US" dirty="0">
              <a:solidFill>
                <a:srgbClr val="C0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676400"/>
            <a:ext cx="8153400" cy="4953000"/>
          </a:xfrm>
        </p:spPr>
      </p:pic>
    </p:spTree>
    <p:extLst>
      <p:ext uri="{BB962C8B-B14F-4D97-AF65-F5344CB8AC3E}">
        <p14:creationId xmlns:p14="http://schemas.microsoft.com/office/powerpoint/2010/main" val="2740981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8.jpg"/>
          <p:cNvPicPr>
            <a:picLocks noGrp="1" noChangeAspect="1"/>
          </p:cNvPicPr>
          <p:nvPr>
            <p:ph idx="1"/>
          </p:nvPr>
        </p:nvPicPr>
        <p:blipFill>
          <a:blip r:embed="rId2" cstate="print"/>
          <a:stretch>
            <a:fillRect/>
          </a:stretch>
        </p:blipFill>
        <p:spPr>
          <a:xfrm>
            <a:off x="762000" y="1524000"/>
            <a:ext cx="7696200" cy="4419600"/>
          </a:xfrm>
        </p:spPr>
      </p:pic>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fa-IR" sz="3600" dirty="0" smtClean="0">
                <a:cs typeface="B Titr" pitchFamily="2" charset="-78"/>
              </a:rPr>
              <a:t>سخنی با دانشجویان</a:t>
            </a:r>
            <a:endParaRPr lang="en-US" sz="3600" dirty="0">
              <a:cs typeface="B Titr" pitchFamily="2" charset="-78"/>
            </a:endParaRPr>
          </a:p>
        </p:txBody>
      </p:sp>
      <p:sp>
        <p:nvSpPr>
          <p:cNvPr id="3" name="Content Placeholder 2"/>
          <p:cNvSpPr>
            <a:spLocks noGrp="1"/>
          </p:cNvSpPr>
          <p:nvPr>
            <p:ph idx="1"/>
          </p:nvPr>
        </p:nvSpPr>
        <p:spPr/>
        <p:txBody>
          <a:bodyPr/>
          <a:lstStyle/>
          <a:p>
            <a:pPr algn="just" rtl="1"/>
            <a:r>
              <a:rPr lang="fa-IR" dirty="0">
                <a:solidFill>
                  <a:srgbClr val="C00000"/>
                </a:solidFill>
                <a:cs typeface="B Nazanin" pitchFamily="2" charset="-78"/>
              </a:rPr>
              <a:t>با توجه به شیوع ویروس کرونا و تعطیلی مراکز آموزشی و دانشگاهها جهت جلوگیری از گسترش این بیماری، مقرر گردید مباحث درسی در قالب پاورپوینت برای دانشجویان ارایه شود. لذا از دانشجویان عزیز انتظار می رود به دقت مباحث ارایه شده را مطالعه و در صورت ابهام از طریق واتساپ سوالات خود را مطرح نمایند تا در اسرع وقت پاسخ دهم. </a:t>
            </a:r>
          </a:p>
          <a:p>
            <a:pPr algn="just" rtl="1"/>
            <a:r>
              <a:rPr lang="fa-IR" dirty="0">
                <a:solidFill>
                  <a:srgbClr val="C00000"/>
                </a:solidFill>
                <a:cs typeface="B Nazanin" pitchFamily="2" charset="-78"/>
              </a:rPr>
              <a:t>در پایان ضمن تاکید بر لزوم رعایت مسایل بهداشتی، برای همه شما آرزوی سلامتی دارم.</a:t>
            </a:r>
          </a:p>
          <a:p>
            <a:pPr algn="just" rtl="1"/>
            <a:r>
              <a:rPr lang="fa-IR" dirty="0">
                <a:solidFill>
                  <a:srgbClr val="C00000"/>
                </a:solidFill>
                <a:cs typeface="B Nazanin" pitchFamily="2" charset="-78"/>
              </a:rPr>
              <a:t>ناطقی </a:t>
            </a:r>
            <a:r>
              <a:rPr lang="fa-IR" dirty="0" smtClean="0">
                <a:solidFill>
                  <a:srgbClr val="C00000"/>
                </a:solidFill>
                <a:cs typeface="B Nazanin" pitchFamily="2" charset="-78"/>
              </a:rPr>
              <a:t>09125265130</a:t>
            </a:r>
            <a:endParaRPr lang="en-US" dirty="0">
              <a:solidFill>
                <a:srgbClr val="C00000"/>
              </a:solidFill>
              <a:cs typeface="B Nazanin" pitchFamily="2" charset="-78"/>
            </a:endParaRPr>
          </a:p>
        </p:txBody>
      </p:sp>
    </p:spTree>
    <p:extLst>
      <p:ext uri="{BB962C8B-B14F-4D97-AF65-F5344CB8AC3E}">
        <p14:creationId xmlns:p14="http://schemas.microsoft.com/office/powerpoint/2010/main" val="193396366"/>
      </p:ext>
    </p:extLst>
  </p:cSld>
  <p:clrMapOvr>
    <a:masterClrMapping/>
  </p:clrMapOvr>
  <mc:AlternateContent xmlns:mc="http://schemas.openxmlformats.org/markup-compatibility/2006">
    <mc:Choice xmlns:p14="http://schemas.microsoft.com/office/powerpoint/2010/main" Requires="p14">
      <p:transition spd="slow" p14:dur="225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smtClean="0">
                <a:solidFill>
                  <a:srgbClr val="00B050"/>
                </a:solidFill>
                <a:cs typeface="B Titr" pitchFamily="2" charset="-78"/>
              </a:rPr>
              <a:t>عناوین مطالبی که در این فصل می خوانید:</a:t>
            </a:r>
            <a:endParaRPr lang="en-US" sz="3600" dirty="0">
              <a:solidFill>
                <a:srgbClr val="00B050"/>
              </a:solidFill>
              <a:cs typeface="B Titr" pitchFamily="2" charset="-78"/>
            </a:endParaRPr>
          </a:p>
        </p:txBody>
      </p:sp>
      <p:sp>
        <p:nvSpPr>
          <p:cNvPr id="3" name="Content Placeholder 2"/>
          <p:cNvSpPr>
            <a:spLocks noGrp="1"/>
          </p:cNvSpPr>
          <p:nvPr>
            <p:ph idx="1"/>
          </p:nvPr>
        </p:nvSpPr>
        <p:spPr/>
        <p:txBody>
          <a:bodyPr/>
          <a:lstStyle/>
          <a:p>
            <a:pPr algn="just" rtl="1"/>
            <a:r>
              <a:rPr lang="ar-SA" altLang="zh-CN" sz="2800" b="1" i="1" dirty="0">
                <a:solidFill>
                  <a:schemeClr val="accent2">
                    <a:lumMod val="75000"/>
                  </a:schemeClr>
                </a:solidFill>
                <a:effectLst>
                  <a:outerShdw blurRad="38100" dist="38100" dir="2700000" algn="tl">
                    <a:srgbClr val="C0C0C0"/>
                  </a:outerShdw>
                </a:effectLst>
                <a:latin typeface="Arial" pitchFamily="34" charset="0"/>
                <a:cs typeface="B Titr" pitchFamily="2" charset="-78"/>
              </a:rPr>
              <a:t>اهمیت </a:t>
            </a:r>
            <a:r>
              <a:rPr lang="ar-SA" altLang="zh-CN" sz="2800" b="1" i="1" dirty="0" smtClean="0">
                <a:solidFill>
                  <a:schemeClr val="accent2">
                    <a:lumMod val="75000"/>
                  </a:schemeClr>
                </a:solidFill>
                <a:effectLst>
                  <a:outerShdw blurRad="38100" dist="38100" dir="2700000" algn="tl">
                    <a:srgbClr val="C0C0C0"/>
                  </a:outerShdw>
                </a:effectLst>
                <a:latin typeface="Arial" pitchFamily="34" charset="0"/>
                <a:cs typeface="B Titr" pitchFamily="2" charset="-78"/>
              </a:rPr>
              <a:t>ایمنی</a:t>
            </a:r>
            <a:endParaRPr lang="fa-IR" altLang="zh-CN" sz="2800" b="1" i="1" dirty="0" smtClean="0">
              <a:solidFill>
                <a:schemeClr val="accent2">
                  <a:lumMod val="75000"/>
                </a:schemeClr>
              </a:solidFill>
              <a:effectLst>
                <a:outerShdw blurRad="38100" dist="38100" dir="2700000" algn="tl">
                  <a:srgbClr val="C0C0C0"/>
                </a:outerShdw>
              </a:effectLst>
              <a:latin typeface="Arial" pitchFamily="34" charset="0"/>
              <a:cs typeface="B Titr" pitchFamily="2" charset="-78"/>
            </a:endParaRPr>
          </a:p>
          <a:p>
            <a:pPr algn="just" rtl="1"/>
            <a:r>
              <a:rPr lang="fa-IR" sz="2800" b="1" i="1" dirty="0">
                <a:solidFill>
                  <a:schemeClr val="accent2">
                    <a:lumMod val="75000"/>
                  </a:schemeClr>
                </a:solidFill>
                <a:effectLst>
                  <a:outerShdw blurRad="38100" dist="38100" dir="2700000" algn="tl">
                    <a:srgbClr val="C0C0C0"/>
                  </a:outerShdw>
                </a:effectLst>
                <a:latin typeface="Tahoma" pitchFamily="34" charset="0"/>
                <a:ea typeface="Arial Unicode MS" pitchFamily="34" charset="-128"/>
                <a:cs typeface="B Titr" pitchFamily="2" charset="-78"/>
              </a:rPr>
              <a:t>تاریخچه حفاظت صنعتی و رشد ایمنی </a:t>
            </a:r>
            <a:r>
              <a:rPr lang="fa-IR" sz="2800" b="1" i="1" dirty="0" smtClean="0">
                <a:solidFill>
                  <a:schemeClr val="accent2">
                    <a:lumMod val="75000"/>
                  </a:schemeClr>
                </a:solidFill>
                <a:effectLst>
                  <a:outerShdw blurRad="38100" dist="38100" dir="2700000" algn="tl">
                    <a:srgbClr val="C0C0C0"/>
                  </a:outerShdw>
                </a:effectLst>
                <a:latin typeface="Tahoma" pitchFamily="34" charset="0"/>
                <a:ea typeface="Arial Unicode MS" pitchFamily="34" charset="-128"/>
                <a:cs typeface="B Titr" pitchFamily="2" charset="-78"/>
              </a:rPr>
              <a:t>شغلی</a:t>
            </a:r>
          </a:p>
          <a:p>
            <a:pPr algn="just" rtl="1"/>
            <a:r>
              <a:rPr lang="fa-IR" sz="2800" i="1" dirty="0">
                <a:solidFill>
                  <a:schemeClr val="accent2">
                    <a:lumMod val="75000"/>
                  </a:schemeClr>
                </a:solidFill>
                <a:cs typeface="B Titr" pitchFamily="2" charset="-78"/>
              </a:rPr>
              <a:t>تعریف ایمنی و بهداشت </a:t>
            </a:r>
            <a:r>
              <a:rPr lang="fa-IR" sz="2800" i="1" dirty="0" smtClean="0">
                <a:solidFill>
                  <a:schemeClr val="accent2">
                    <a:lumMod val="75000"/>
                  </a:schemeClr>
                </a:solidFill>
                <a:cs typeface="B Titr" pitchFamily="2" charset="-78"/>
              </a:rPr>
              <a:t>کار</a:t>
            </a:r>
          </a:p>
          <a:p>
            <a:pPr algn="just" rtl="1"/>
            <a:r>
              <a:rPr lang="fa-IR" sz="2800" i="1" dirty="0">
                <a:solidFill>
                  <a:schemeClr val="accent2">
                    <a:lumMod val="75000"/>
                  </a:schemeClr>
                </a:solidFill>
                <a:cs typeface="B Titr" pitchFamily="2" charset="-78"/>
              </a:rPr>
              <a:t>سانحه </a:t>
            </a:r>
            <a:r>
              <a:rPr lang="fa-IR" sz="2800" i="1" dirty="0" smtClean="0">
                <a:solidFill>
                  <a:schemeClr val="accent2">
                    <a:lumMod val="75000"/>
                  </a:schemeClr>
                </a:solidFill>
                <a:cs typeface="B Titr" pitchFamily="2" charset="-78"/>
              </a:rPr>
              <a:t>صنعتی</a:t>
            </a:r>
          </a:p>
          <a:p>
            <a:pPr algn="just" rtl="1"/>
            <a:r>
              <a:rPr lang="fa-IR" sz="2800" i="1" dirty="0">
                <a:solidFill>
                  <a:schemeClr val="accent2">
                    <a:lumMod val="75000"/>
                  </a:schemeClr>
                </a:solidFill>
                <a:cs typeface="B Titr" pitchFamily="2" charset="-78"/>
              </a:rPr>
              <a:t>دلایل و علتهای بروز </a:t>
            </a:r>
            <a:r>
              <a:rPr lang="fa-IR" sz="2800" i="1" dirty="0" smtClean="0">
                <a:solidFill>
                  <a:schemeClr val="accent2">
                    <a:lumMod val="75000"/>
                  </a:schemeClr>
                </a:solidFill>
                <a:cs typeface="B Titr" pitchFamily="2" charset="-78"/>
              </a:rPr>
              <a:t>سانحه</a:t>
            </a:r>
          </a:p>
          <a:p>
            <a:pPr algn="just" rtl="1"/>
            <a:r>
              <a:rPr lang="fa-IR" sz="2800" i="1" dirty="0">
                <a:solidFill>
                  <a:schemeClr val="accent2">
                    <a:lumMod val="75000"/>
                  </a:schemeClr>
                </a:solidFill>
                <a:cs typeface="B Titr" pitchFamily="2" charset="-78"/>
              </a:rPr>
              <a:t>عوامل فردی ایجاد </a:t>
            </a:r>
            <a:r>
              <a:rPr lang="fa-IR" sz="2800" i="1" dirty="0" smtClean="0">
                <a:solidFill>
                  <a:schemeClr val="accent2">
                    <a:lumMod val="75000"/>
                  </a:schemeClr>
                </a:solidFill>
                <a:cs typeface="B Titr" pitchFamily="2" charset="-78"/>
              </a:rPr>
              <a:t>سانحه</a:t>
            </a:r>
          </a:p>
          <a:p>
            <a:pPr algn="just" rtl="1"/>
            <a:r>
              <a:rPr lang="fa-IR" sz="2800" i="1" dirty="0">
                <a:solidFill>
                  <a:schemeClr val="accent2">
                    <a:lumMod val="75000"/>
                  </a:schemeClr>
                </a:solidFill>
                <a:cs typeface="B Titr" pitchFamily="2" charset="-78"/>
              </a:rPr>
              <a:t>چگونه می توان از بروز سانحه جلوگیری کرد</a:t>
            </a:r>
            <a:r>
              <a:rPr lang="fa-IR" sz="2800" i="1" dirty="0" smtClean="0">
                <a:solidFill>
                  <a:schemeClr val="accent2">
                    <a:lumMod val="75000"/>
                  </a:schemeClr>
                </a:solidFill>
                <a:cs typeface="B Titr" pitchFamily="2" charset="-78"/>
              </a:rPr>
              <a:t>؟</a:t>
            </a:r>
          </a:p>
          <a:p>
            <a:pPr algn="just" rtl="1"/>
            <a:r>
              <a:rPr lang="fa-IR" sz="2800" i="1" dirty="0">
                <a:solidFill>
                  <a:schemeClr val="accent2">
                    <a:lumMod val="75000"/>
                  </a:schemeClr>
                </a:solidFill>
                <a:cs typeface="B Titr" pitchFamily="2" charset="-78"/>
              </a:rPr>
              <a:t>اصول پیشگیری از </a:t>
            </a:r>
            <a:r>
              <a:rPr lang="fa-IR" sz="2800" i="1" dirty="0" smtClean="0">
                <a:solidFill>
                  <a:schemeClr val="accent2">
                    <a:lumMod val="75000"/>
                  </a:schemeClr>
                </a:solidFill>
                <a:cs typeface="B Titr" pitchFamily="2" charset="-78"/>
              </a:rPr>
              <a:t>حوادث</a:t>
            </a:r>
            <a:endParaRPr lang="fa-IR" altLang="zh-CN" sz="2800" b="1" i="1" dirty="0" smtClean="0">
              <a:solidFill>
                <a:schemeClr val="accent2">
                  <a:lumMod val="75000"/>
                </a:schemeClr>
              </a:solidFill>
              <a:effectLst>
                <a:outerShdw blurRad="38100" dist="38100" dir="2700000" algn="tl">
                  <a:srgbClr val="C0C0C0"/>
                </a:outerShdw>
              </a:effectLst>
              <a:latin typeface="Arial" pitchFamily="34" charset="0"/>
              <a:cs typeface="B Titr" pitchFamily="2" charset="-78"/>
            </a:endParaRPr>
          </a:p>
        </p:txBody>
      </p:sp>
    </p:spTree>
    <p:extLst>
      <p:ext uri="{BB962C8B-B14F-4D97-AF65-F5344CB8AC3E}">
        <p14:creationId xmlns:p14="http://schemas.microsoft.com/office/powerpoint/2010/main" val="1776811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smtClean="0">
                <a:solidFill>
                  <a:schemeClr val="accent6">
                    <a:lumMod val="50000"/>
                  </a:schemeClr>
                </a:solidFill>
                <a:cs typeface="B Titr" pitchFamily="2" charset="-78"/>
              </a:rPr>
              <a:t>مقدمه</a:t>
            </a:r>
            <a:endParaRPr lang="en-US" sz="3600" dirty="0">
              <a:solidFill>
                <a:schemeClr val="accent6">
                  <a:lumMod val="50000"/>
                </a:schemeClr>
              </a:solidFill>
              <a:cs typeface="B Titr" pitchFamily="2" charset="-78"/>
            </a:endParaRPr>
          </a:p>
        </p:txBody>
      </p:sp>
      <p:sp>
        <p:nvSpPr>
          <p:cNvPr id="3" name="Content Placeholder 2"/>
          <p:cNvSpPr>
            <a:spLocks noGrp="1"/>
          </p:cNvSpPr>
          <p:nvPr>
            <p:ph idx="1"/>
          </p:nvPr>
        </p:nvSpPr>
        <p:spPr/>
        <p:txBody>
          <a:bodyPr>
            <a:normAutofit/>
          </a:bodyPr>
          <a:lstStyle/>
          <a:p>
            <a:pPr algn="just" rtl="1">
              <a:lnSpc>
                <a:spcPct val="90000"/>
              </a:lnSpc>
              <a:buClr>
                <a:srgbClr val="220FAD"/>
              </a:buClr>
              <a:defRPr/>
            </a:pPr>
            <a:r>
              <a:rPr lang="ar-SA" altLang="zh-CN" sz="3500" b="1" dirty="0">
                <a:solidFill>
                  <a:srgbClr val="C00000"/>
                </a:solidFill>
                <a:effectLst>
                  <a:outerShdw blurRad="38100" dist="38100" dir="2700000" algn="tl">
                    <a:srgbClr val="C0C0C0"/>
                  </a:outerShdw>
                </a:effectLst>
                <a:latin typeface="Arial" pitchFamily="34" charset="0"/>
                <a:cs typeface="B Titr" pitchFamily="2" charset="-78"/>
              </a:rPr>
              <a:t>اهمیت ایمنی</a:t>
            </a:r>
            <a:r>
              <a:rPr lang="fa-IR" altLang="zh-CN" sz="3500" b="1" dirty="0">
                <a:solidFill>
                  <a:srgbClr val="C00000"/>
                </a:solidFill>
                <a:effectLst>
                  <a:outerShdw blurRad="38100" dist="38100" dir="2700000" algn="tl">
                    <a:srgbClr val="C0C0C0"/>
                  </a:outerShdw>
                </a:effectLst>
                <a:latin typeface="Arial" pitchFamily="34" charset="0"/>
                <a:cs typeface="B Titr" pitchFamily="2" charset="-78"/>
              </a:rPr>
              <a:t> </a:t>
            </a:r>
            <a:r>
              <a:rPr lang="ar-SA" altLang="zh-CN" sz="3500" b="1" dirty="0">
                <a:solidFill>
                  <a:srgbClr val="C00000"/>
                </a:solidFill>
                <a:effectLst>
                  <a:outerShdw blurRad="38100" dist="38100" dir="2700000" algn="tl">
                    <a:srgbClr val="C0C0C0"/>
                  </a:outerShdw>
                </a:effectLst>
                <a:latin typeface="Arial" pitchFamily="34" charset="0"/>
                <a:cs typeface="B Titr" pitchFamily="2" charset="-78"/>
              </a:rPr>
              <a:t>:</a:t>
            </a:r>
            <a:endParaRPr lang="fa-IR" altLang="zh-CN" sz="3500" b="1" dirty="0">
              <a:solidFill>
                <a:srgbClr val="C00000"/>
              </a:solidFill>
              <a:latin typeface="Arial" pitchFamily="34" charset="0"/>
              <a:cs typeface="B Titr" pitchFamily="2" charset="-78"/>
            </a:endParaRPr>
          </a:p>
          <a:p>
            <a:pPr algn="just" rtl="1">
              <a:lnSpc>
                <a:spcPct val="90000"/>
              </a:lnSpc>
              <a:buClr>
                <a:srgbClr val="220FAD"/>
              </a:buClr>
              <a:defRPr/>
            </a:pPr>
            <a:endParaRPr lang="fa-IR" altLang="zh-CN" b="1" dirty="0">
              <a:latin typeface="Arial" pitchFamily="34" charset="0"/>
              <a:cs typeface="B Nazanin" pitchFamily="2" charset="-78"/>
            </a:endParaRPr>
          </a:p>
          <a:p>
            <a:pPr algn="just" rtl="1">
              <a:lnSpc>
                <a:spcPct val="90000"/>
              </a:lnSpc>
              <a:buClr>
                <a:srgbClr val="220FAD"/>
              </a:buClr>
              <a:defRPr/>
            </a:pPr>
            <a:r>
              <a:rPr lang="ar-SA" altLang="zh-CN" sz="2800" dirty="0">
                <a:latin typeface="Arial" pitchFamily="34" charset="0"/>
                <a:cs typeface="B Nazanin" pitchFamily="2" charset="-78"/>
              </a:rPr>
              <a:t>با به</a:t>
            </a:r>
            <a:r>
              <a:rPr lang="fa-IR" altLang="zh-CN" sz="2800" dirty="0">
                <a:latin typeface="Arial" pitchFamily="34" charset="0"/>
                <a:cs typeface="B Nazanin" pitchFamily="2" charset="-78"/>
              </a:rPr>
              <a:t> </a:t>
            </a:r>
            <a:r>
              <a:rPr lang="ar-SA" altLang="zh-CN" sz="2800" dirty="0" smtClean="0">
                <a:latin typeface="Arial" pitchFamily="34" charset="0"/>
                <a:cs typeface="B Nazanin" pitchFamily="2" charset="-78"/>
              </a:rPr>
              <a:t>وجود</a:t>
            </a:r>
            <a:r>
              <a:rPr lang="en-US" altLang="zh-CN" sz="2800" dirty="0" smtClean="0">
                <a:latin typeface="Arial" pitchFamily="34" charset="0"/>
                <a:cs typeface="B Nazanin" pitchFamily="2" charset="-78"/>
              </a:rPr>
              <a:t> </a:t>
            </a:r>
            <a:r>
              <a:rPr lang="ar-SA" altLang="zh-CN" sz="2800" dirty="0" smtClean="0">
                <a:latin typeface="Arial" pitchFamily="34" charset="0"/>
                <a:cs typeface="B Nazanin" pitchFamily="2" charset="-78"/>
              </a:rPr>
              <a:t>آمدن </a:t>
            </a:r>
            <a:r>
              <a:rPr lang="ar-SA" altLang="zh-CN" sz="2800" dirty="0">
                <a:latin typeface="Arial" pitchFamily="34" charset="0"/>
                <a:cs typeface="B Nazanin" pitchFamily="2" charset="-78"/>
              </a:rPr>
              <a:t>کارخانه های بزرگ </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امرحفاظت از سلامت نیروی کارازجنبه</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فردی</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به</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جنبه</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عمومی تبدیل شد</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 و</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پس</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ازپیدایش مکتب روابط انسانی در</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مدیر</a:t>
            </a:r>
            <a:r>
              <a:rPr lang="fa-IR" altLang="zh-CN" sz="2800" dirty="0">
                <a:latin typeface="Arial" pitchFamily="34" charset="0"/>
                <a:cs typeface="B Nazanin" pitchFamily="2" charset="-78"/>
              </a:rPr>
              <a:t>ي</a:t>
            </a:r>
            <a:r>
              <a:rPr lang="ar-SA" altLang="zh-CN" sz="2800" dirty="0">
                <a:latin typeface="Arial" pitchFamily="34" charset="0"/>
                <a:cs typeface="B Nazanin" pitchFamily="2" charset="-78"/>
              </a:rPr>
              <a:t>ت که براثرتجربیات ها</a:t>
            </a:r>
            <a:r>
              <a:rPr lang="fa-IR" altLang="zh-CN" sz="2800" dirty="0">
                <a:latin typeface="Arial" pitchFamily="34" charset="0"/>
                <a:cs typeface="B Nazanin" pitchFamily="2" charset="-78"/>
              </a:rPr>
              <a:t>ث</a:t>
            </a:r>
            <a:r>
              <a:rPr lang="ar-SA" altLang="zh-CN" sz="2800" dirty="0">
                <a:latin typeface="Arial" pitchFamily="34" charset="0"/>
                <a:cs typeface="B Nazanin" pitchFamily="2" charset="-78"/>
              </a:rPr>
              <a:t>رون پدید آمد</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 </a:t>
            </a:r>
            <a:r>
              <a:rPr lang="fa-IR" altLang="zh-CN" sz="2800" dirty="0">
                <a:latin typeface="Arial" pitchFamily="34" charset="0"/>
                <a:cs typeface="B Nazanin" pitchFamily="2" charset="-78"/>
              </a:rPr>
              <a:t>ت</a:t>
            </a:r>
            <a:r>
              <a:rPr lang="ar-SA" altLang="zh-CN" sz="2800" dirty="0">
                <a:latin typeface="Arial" pitchFamily="34" charset="0"/>
                <a:cs typeface="B Nazanin" pitchFamily="2" charset="-78"/>
              </a:rPr>
              <a:t>وجه به ایمنی اهمیت ویژه</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ای یافت.</a:t>
            </a:r>
            <a:r>
              <a:rPr lang="fa-IR" altLang="zh-CN" sz="2800" dirty="0">
                <a:latin typeface="Arial" pitchFamily="34" charset="0"/>
                <a:cs typeface="B Nazanin" pitchFamily="2" charset="-78"/>
              </a:rPr>
              <a:t> </a:t>
            </a:r>
          </a:p>
          <a:p>
            <a:pPr algn="just" rtl="1">
              <a:lnSpc>
                <a:spcPct val="90000"/>
              </a:lnSpc>
              <a:buClr>
                <a:srgbClr val="220FAD"/>
              </a:buClr>
              <a:defRPr/>
            </a:pPr>
            <a:endParaRPr lang="fa-IR" altLang="zh-CN" sz="2800" dirty="0">
              <a:latin typeface="Arial" pitchFamily="34" charset="0"/>
              <a:cs typeface="B Nazanin" pitchFamily="2" charset="-78"/>
            </a:endParaRPr>
          </a:p>
          <a:p>
            <a:pPr algn="just" rtl="1">
              <a:lnSpc>
                <a:spcPct val="90000"/>
              </a:lnSpc>
              <a:buClr>
                <a:srgbClr val="220FAD"/>
              </a:buClr>
              <a:defRPr/>
            </a:pPr>
            <a:r>
              <a:rPr lang="ar-SA" altLang="zh-CN" sz="2800" dirty="0">
                <a:latin typeface="Arial" pitchFamily="34" charset="0"/>
                <a:cs typeface="B Nazanin" pitchFamily="2" charset="-78"/>
              </a:rPr>
              <a:t>هزینه های محیط</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های</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غیرایمن بسیار</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زیاد</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است به طوری که در</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کشوری مثل انگلستان </a:t>
            </a:r>
            <a:r>
              <a:rPr lang="fa-IR" altLang="zh-CN" sz="2800" dirty="0">
                <a:latin typeface="Arial" pitchFamily="34" charset="0"/>
                <a:cs typeface="B Nazanin" pitchFamily="2" charset="-78"/>
              </a:rPr>
              <a:t> </a:t>
            </a:r>
            <a:r>
              <a:rPr lang="ar-SA" altLang="zh-CN" sz="2800" dirty="0">
                <a:latin typeface="Arial" pitchFamily="34" charset="0"/>
                <a:cs typeface="B Nazanin" pitchFamily="2" charset="-78"/>
              </a:rPr>
              <a:t>بیش از300 </a:t>
            </a:r>
            <a:r>
              <a:rPr lang="fa-IR" altLang="zh-CN" sz="2800" dirty="0">
                <a:latin typeface="Arial" pitchFamily="34" charset="0"/>
                <a:cs typeface="B Nazanin" pitchFamily="2" charset="-78"/>
              </a:rPr>
              <a:t>ن</a:t>
            </a:r>
            <a:r>
              <a:rPr lang="ar-SA" altLang="zh-CN" sz="2800" dirty="0">
                <a:latin typeface="Arial" pitchFamily="34" charset="0"/>
                <a:cs typeface="B Nazanin" pitchFamily="2" charset="-78"/>
              </a:rPr>
              <a:t>فربین </a:t>
            </a:r>
            <a:r>
              <a:rPr lang="fa-IR" altLang="zh-CN" sz="2800" dirty="0">
                <a:latin typeface="Arial" pitchFamily="34" charset="0"/>
                <a:cs typeface="B Nazanin" pitchFamily="2" charset="-78"/>
              </a:rPr>
              <a:t>سال های </a:t>
            </a:r>
            <a:r>
              <a:rPr lang="ar-SA" altLang="zh-CN" sz="2800" dirty="0">
                <a:latin typeface="Arial" pitchFamily="34" charset="0"/>
                <a:cs typeface="B Nazanin" pitchFamily="2" charset="-78"/>
              </a:rPr>
              <a:t>97-1996بر اثر حوادث کار جان باختند</a:t>
            </a:r>
            <a:r>
              <a:rPr lang="ar-SA" altLang="zh-CN" sz="2800" dirty="0" smtClean="0">
                <a:latin typeface="Arial" pitchFamily="34" charset="0"/>
                <a:cs typeface="B Nazanin" pitchFamily="2" charset="-78"/>
              </a:rPr>
              <a:t>.</a:t>
            </a:r>
            <a:endParaRPr lang="en-US" sz="2800" dirty="0">
              <a:latin typeface="Arial" pitchFamily="34" charset="0"/>
              <a:cs typeface="B Nazanin" pitchFamily="2" charset="-78"/>
            </a:endParaRPr>
          </a:p>
        </p:txBody>
      </p:sp>
      <p:sp>
        <p:nvSpPr>
          <p:cNvPr id="4" name="Left Arrow 3"/>
          <p:cNvSpPr/>
          <p:nvPr/>
        </p:nvSpPr>
        <p:spPr>
          <a:xfrm>
            <a:off x="1066800" y="5867400"/>
            <a:ext cx="914400" cy="6096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rgbClr val="FF0000"/>
                </a:solidFill>
                <a:cs typeface="B Titr" pitchFamily="2" charset="-78"/>
              </a:rPr>
              <a:t>ادامه</a:t>
            </a:r>
            <a:endParaRPr lang="en-US" dirty="0">
              <a:solidFill>
                <a:srgbClr val="FF0000"/>
              </a:solidFill>
              <a:cs typeface="B Titr" pitchFamily="2" charset="-78"/>
            </a:endParaRPr>
          </a:p>
        </p:txBody>
      </p:sp>
    </p:spTree>
    <p:extLst>
      <p:ext uri="{BB962C8B-B14F-4D97-AF65-F5344CB8AC3E}">
        <p14:creationId xmlns:p14="http://schemas.microsoft.com/office/powerpoint/2010/main" val="434476085"/>
      </p:ext>
    </p:extLst>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rtl="1">
              <a:buClr>
                <a:srgbClr val="220FAD"/>
              </a:buClr>
              <a:buNone/>
            </a:pPr>
            <a:r>
              <a:rPr lang="ar-SA" sz="2800" b="1" dirty="0" smtClean="0">
                <a:cs typeface="B Nazanin" pitchFamily="2" charset="-78"/>
              </a:rPr>
              <a:t>بطور کلی می توان گفت گاهی اوقات عدم وجود ایمنی</a:t>
            </a:r>
            <a:r>
              <a:rPr lang="fa-IR" sz="2800" b="1" dirty="0" smtClean="0">
                <a:cs typeface="B Nazanin" pitchFamily="2" charset="-78"/>
              </a:rPr>
              <a:t> </a:t>
            </a:r>
            <a:r>
              <a:rPr lang="ar-SA" sz="2800" b="1" dirty="0" smtClean="0">
                <a:cs typeface="B Nazanin" pitchFamily="2" charset="-78"/>
              </a:rPr>
              <a:t> می تواند یک سازمان را از پا در آورد.</a:t>
            </a:r>
            <a:endParaRPr lang="fa-IR" sz="2800" b="1" dirty="0" smtClean="0">
              <a:cs typeface="B Nazanin" pitchFamily="2" charset="-78"/>
            </a:endParaRPr>
          </a:p>
          <a:p>
            <a:pPr algn="just" rtl="1">
              <a:buClr>
                <a:srgbClr val="220FAD"/>
              </a:buClr>
              <a:buNone/>
            </a:pPr>
            <a:r>
              <a:rPr lang="ar-SA" sz="2800" b="1" dirty="0" smtClean="0">
                <a:cs typeface="B Nazanin" pitchFamily="2" charset="-78"/>
              </a:rPr>
              <a:t>افزون بر مسایل مالی دلایل مهم دیگری نیز برای اهمیت ایمنی وجود دارد مانند هزینه های درد و</a:t>
            </a:r>
            <a:r>
              <a:rPr lang="fa-IR" sz="2800" b="1" dirty="0" smtClean="0">
                <a:cs typeface="B Nazanin" pitchFamily="2" charset="-78"/>
              </a:rPr>
              <a:t> آ</a:t>
            </a:r>
            <a:r>
              <a:rPr lang="ar-SA" sz="2800" b="1" dirty="0" smtClean="0">
                <a:cs typeface="B Nazanin" pitchFamily="2" charset="-78"/>
              </a:rPr>
              <a:t>لام</a:t>
            </a:r>
            <a:r>
              <a:rPr lang="fa-IR" sz="2800" b="1" dirty="0" smtClean="0">
                <a:cs typeface="B Nazanin" pitchFamily="2" charset="-78"/>
              </a:rPr>
              <a:t> </a:t>
            </a:r>
            <a:r>
              <a:rPr lang="ar-SA" sz="2800" b="1" dirty="0" smtClean="0">
                <a:cs typeface="B Nazanin" pitchFamily="2" charset="-78"/>
              </a:rPr>
              <a:t>،</a:t>
            </a:r>
            <a:r>
              <a:rPr lang="fa-IR" sz="2800" b="1" dirty="0" smtClean="0">
                <a:cs typeface="B Nazanin" pitchFamily="2" charset="-78"/>
              </a:rPr>
              <a:t> </a:t>
            </a:r>
            <a:r>
              <a:rPr lang="ar-SA" sz="2800" b="1" dirty="0" smtClean="0">
                <a:cs typeface="B Nazanin" pitchFamily="2" charset="-78"/>
              </a:rPr>
              <a:t>خستگی،</a:t>
            </a:r>
            <a:r>
              <a:rPr lang="en-US" sz="2800" b="1" dirty="0" smtClean="0">
                <a:cs typeface="B Nazanin" pitchFamily="2" charset="-78"/>
              </a:rPr>
              <a:t> </a:t>
            </a:r>
            <a:r>
              <a:rPr lang="ar-SA" sz="2800" b="1" dirty="0" smtClean="0">
                <a:cs typeface="B Nazanin" pitchFamily="2" charset="-78"/>
              </a:rPr>
              <a:t>فر سودگی و نگرانی نیروی کار را نمی توان در قالب ارقام مالی بیان کرد.</a:t>
            </a:r>
            <a:endParaRPr lang="fa-IR" sz="2800" b="1" dirty="0" smtClean="0">
              <a:cs typeface="B Nazanin" pitchFamily="2" charset="-78"/>
            </a:endParaRPr>
          </a:p>
        </p:txBody>
      </p:sp>
    </p:spTree>
    <p:extLst>
      <p:ext uri="{BB962C8B-B14F-4D97-AF65-F5344CB8AC3E}">
        <p14:creationId xmlns:p14="http://schemas.microsoft.com/office/powerpoint/2010/main" val="3994923936"/>
      </p:ext>
    </p:extLst>
  </p:cSld>
  <p:clrMapOvr>
    <a:masterClrMapping/>
  </p:clrMapOvr>
  <p:transition spd="slow">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b="1" dirty="0" smtClean="0">
                <a:solidFill>
                  <a:schemeClr val="accent3">
                    <a:lumMod val="50000"/>
                  </a:schemeClr>
                </a:solidFill>
                <a:effectLst>
                  <a:outerShdw blurRad="38100" dist="38100" dir="2700000" algn="tl">
                    <a:srgbClr val="C0C0C0"/>
                  </a:outerShdw>
                </a:effectLst>
                <a:latin typeface="Tahoma" pitchFamily="34" charset="0"/>
                <a:ea typeface="Arial Unicode MS" pitchFamily="34" charset="-128"/>
                <a:cs typeface="B Titr" pitchFamily="2" charset="-78"/>
              </a:rPr>
              <a:t>تاریخچه حفاظت صنعتی و رشد ایمنی شغلی</a:t>
            </a:r>
            <a:endParaRPr lang="en-US" sz="3600" dirty="0">
              <a:solidFill>
                <a:schemeClr val="accent3">
                  <a:lumMod val="50000"/>
                </a:schemeClr>
              </a:solidFill>
              <a:cs typeface="B Titr" pitchFamily="2" charset="-78"/>
            </a:endParaRPr>
          </a:p>
        </p:txBody>
      </p:sp>
      <p:sp>
        <p:nvSpPr>
          <p:cNvPr id="3" name="Content Placeholder 2"/>
          <p:cNvSpPr>
            <a:spLocks noGrp="1"/>
          </p:cNvSpPr>
          <p:nvPr>
            <p:ph idx="1"/>
          </p:nvPr>
        </p:nvSpPr>
        <p:spPr/>
        <p:txBody>
          <a:bodyPr>
            <a:normAutofit/>
          </a:bodyPr>
          <a:lstStyle/>
          <a:p>
            <a:pPr algn="just" rtl="1">
              <a:buNone/>
            </a:pPr>
            <a:endParaRPr lang="en-US" b="1" dirty="0" smtClean="0">
              <a:solidFill>
                <a:srgbClr val="000000"/>
              </a:solidFill>
              <a:latin typeface="Tahoma" pitchFamily="34" charset="0"/>
              <a:ea typeface="Arial Unicode MS" pitchFamily="34" charset="-128"/>
              <a:cs typeface="B Nazanin" pitchFamily="2" charset="-78"/>
            </a:endParaRPr>
          </a:p>
          <a:p>
            <a:pPr algn="just" rtl="1">
              <a:buNone/>
            </a:pPr>
            <a:r>
              <a:rPr lang="fa-IR" sz="2800" dirty="0" smtClean="0">
                <a:solidFill>
                  <a:srgbClr val="000000"/>
                </a:solidFill>
                <a:latin typeface="Tahoma" pitchFamily="34" charset="0"/>
                <a:ea typeface="Arial Unicode MS" pitchFamily="34" charset="-128"/>
                <a:cs typeface="B Nazanin" pitchFamily="2" charset="-78"/>
              </a:rPr>
              <a:t>تاریخچه مطرح شدن رشته ایمنی را با دید علمی و منظم، می</a:t>
            </a:r>
            <a:r>
              <a:rPr lang="en-US" sz="2800" dirty="0" smtClean="0">
                <a:solidFill>
                  <a:srgbClr val="000000"/>
                </a:solidFill>
                <a:latin typeface="Tahoma" pitchFamily="34" charset="0"/>
                <a:ea typeface="Arial Unicode MS" pitchFamily="34" charset="-128"/>
                <a:cs typeface="B Nazanin" pitchFamily="2" charset="-78"/>
              </a:rPr>
              <a:t> </a:t>
            </a:r>
            <a:r>
              <a:rPr lang="fa-IR" sz="2800" dirty="0" smtClean="0">
                <a:solidFill>
                  <a:srgbClr val="000000"/>
                </a:solidFill>
                <a:latin typeface="Tahoma" pitchFamily="34" charset="0"/>
                <a:ea typeface="Arial Unicode MS" pitchFamily="34" charset="-128"/>
                <a:cs typeface="B Nazanin" pitchFamily="2" charset="-78"/>
              </a:rPr>
              <a:t>توان به عصر ماشین و انقلاب صنعتی  نسبت داد.</a:t>
            </a:r>
          </a:p>
          <a:p>
            <a:pPr algn="just" rtl="1">
              <a:buNone/>
            </a:pPr>
            <a:r>
              <a:rPr lang="fa-IR" sz="2800" dirty="0" smtClean="0">
                <a:solidFill>
                  <a:srgbClr val="000000"/>
                </a:solidFill>
                <a:latin typeface="Tahoma" pitchFamily="34" charset="0"/>
                <a:ea typeface="Arial Unicode MS" pitchFamily="34" charset="-128"/>
                <a:cs typeface="B Nazanin" pitchFamily="2" charset="-78"/>
              </a:rPr>
              <a:t>با توسـعـه روز‌</a:t>
            </a:r>
            <a:r>
              <a:rPr lang="en-US" sz="2800" dirty="0" smtClean="0">
                <a:solidFill>
                  <a:srgbClr val="000000"/>
                </a:solidFill>
                <a:latin typeface="Tahoma" pitchFamily="34" charset="0"/>
                <a:ea typeface="Arial Unicode MS" pitchFamily="34" charset="-128"/>
                <a:cs typeface="B Nazanin" pitchFamily="2" charset="-78"/>
              </a:rPr>
              <a:t> </a:t>
            </a:r>
            <a:r>
              <a:rPr lang="fa-IR" sz="2800" dirty="0" smtClean="0">
                <a:solidFill>
                  <a:srgbClr val="000000"/>
                </a:solidFill>
                <a:latin typeface="Tahoma" pitchFamily="34" charset="0"/>
                <a:ea typeface="Arial Unicode MS" pitchFamily="34" charset="-128"/>
                <a:cs typeface="B Nazanin" pitchFamily="2" charset="-78"/>
              </a:rPr>
              <a:t>افزون صنایع و محیط های صنعتی،</a:t>
            </a:r>
            <a:r>
              <a:rPr lang="en-US" sz="2800" dirty="0" smtClean="0">
                <a:solidFill>
                  <a:srgbClr val="000000"/>
                </a:solidFill>
                <a:latin typeface="Tahoma" pitchFamily="34" charset="0"/>
                <a:ea typeface="Arial Unicode MS" pitchFamily="34" charset="-128"/>
                <a:cs typeface="B Nazanin" pitchFamily="2" charset="-78"/>
              </a:rPr>
              <a:t> </a:t>
            </a:r>
            <a:r>
              <a:rPr lang="fa-IR" sz="2800" dirty="0" smtClean="0">
                <a:solidFill>
                  <a:srgbClr val="000000"/>
                </a:solidFill>
                <a:latin typeface="Tahoma" pitchFamily="34" charset="0"/>
                <a:ea typeface="Arial Unicode MS" pitchFamily="34" charset="-128"/>
                <a:cs typeface="B Nazanin" pitchFamily="2" charset="-78"/>
              </a:rPr>
              <a:t>ایجاد شرایط  فیزیكی  كاری نامناسب  و وجود ماشین ‌آلات غول‌ پیكر با چرخ‌ دنده ها و وسایل‌ متحرك خطرناك، مخاطرات گسترش یافت و‌‌</a:t>
            </a:r>
            <a:r>
              <a:rPr lang="en-US" sz="2800" dirty="0" smtClean="0">
                <a:solidFill>
                  <a:srgbClr val="000000"/>
                </a:solidFill>
                <a:latin typeface="Tahoma" pitchFamily="34" charset="0"/>
                <a:ea typeface="Arial Unicode MS" pitchFamily="34" charset="-128"/>
                <a:cs typeface="B Nazanin" pitchFamily="2" charset="-78"/>
              </a:rPr>
              <a:t> </a:t>
            </a:r>
            <a:r>
              <a:rPr lang="fa-IR" sz="2800" dirty="0" smtClean="0">
                <a:solidFill>
                  <a:srgbClr val="000000"/>
                </a:solidFill>
                <a:latin typeface="Tahoma" pitchFamily="34" charset="0"/>
                <a:ea typeface="Arial Unicode MS" pitchFamily="34" charset="-128"/>
                <a:cs typeface="B Nazanin" pitchFamily="2" charset="-78"/>
              </a:rPr>
              <a:t>كشتار و نقص‌ عضو هراس‌ انگیزی در انسانها به راه افتاد.</a:t>
            </a:r>
          </a:p>
          <a:p>
            <a:pPr algn="just" rtl="1">
              <a:buFont typeface="Wingdings" pitchFamily="2" charset="2"/>
              <a:buChar char="v"/>
            </a:pPr>
            <a:endParaRPr lang="fa-IR" b="1" dirty="0" smtClean="0">
              <a:solidFill>
                <a:srgbClr val="000000"/>
              </a:solidFill>
              <a:latin typeface="Tahoma" pitchFamily="34" charset="0"/>
              <a:ea typeface="Arial Unicode MS" pitchFamily="34" charset="-128"/>
              <a:cs typeface="B Nazanin" pitchFamily="2" charset="-78"/>
            </a:endParaRPr>
          </a:p>
        </p:txBody>
      </p:sp>
    </p:spTree>
    <p:extLst>
      <p:ext uri="{BB962C8B-B14F-4D97-AF65-F5344CB8AC3E}">
        <p14:creationId xmlns:p14="http://schemas.microsoft.com/office/powerpoint/2010/main" val="1861755172"/>
      </p:ext>
    </p:extLst>
  </p:cSld>
  <p:clrMapOvr>
    <a:masterClrMapping/>
  </p:clrMapOvr>
  <p:transition spd="slow">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smtClean="0">
                <a:solidFill>
                  <a:schemeClr val="accent4">
                    <a:lumMod val="50000"/>
                  </a:schemeClr>
                </a:solidFill>
                <a:cs typeface="B Titr" pitchFamily="2" charset="-78"/>
              </a:rPr>
              <a:t>تعریف ایمنی و بهداشت کار</a:t>
            </a:r>
            <a:endParaRPr lang="en-US" sz="3600" dirty="0">
              <a:solidFill>
                <a:schemeClr val="accent4">
                  <a:lumMod val="50000"/>
                </a:schemeClr>
              </a:solidFill>
              <a:cs typeface="B Titr" pitchFamily="2" charset="-78"/>
            </a:endParaRPr>
          </a:p>
        </p:txBody>
      </p:sp>
      <p:sp>
        <p:nvSpPr>
          <p:cNvPr id="3" name="Content Placeholder 2"/>
          <p:cNvSpPr>
            <a:spLocks noGrp="1"/>
          </p:cNvSpPr>
          <p:nvPr>
            <p:ph idx="1"/>
          </p:nvPr>
        </p:nvSpPr>
        <p:spPr/>
        <p:txBody>
          <a:bodyPr>
            <a:normAutofit/>
          </a:bodyPr>
          <a:lstStyle/>
          <a:p>
            <a:pPr algn="just" rtl="1"/>
            <a:endParaRPr lang="en-US" sz="2800" dirty="0" smtClean="0">
              <a:solidFill>
                <a:srgbClr val="002060"/>
              </a:solidFill>
              <a:cs typeface="B Nazanin" pitchFamily="2" charset="-78"/>
            </a:endParaRPr>
          </a:p>
          <a:p>
            <a:pPr algn="just" rtl="1"/>
            <a:r>
              <a:rPr lang="fa-IR" sz="2800" dirty="0" smtClean="0">
                <a:solidFill>
                  <a:srgbClr val="002060"/>
                </a:solidFill>
                <a:cs typeface="B Nazanin" pitchFamily="2" charset="-78"/>
              </a:rPr>
              <a:t>به آن دسته از کارها و اقداماتی که جنبه پیشگیرانه دارد و به منظور دفاع از سلامتی کارکنان و حفظ جان نیروی کار در محیط کار، موسسات صنعتی، معدنی، خدماتی، بازرگانی، جنگلداری، کشاورزی، علوم نظامی، دریانوردی، هوانوردی و نظایر آن بکار گرفته می شود، بهداشت و ایمنی محیط کار گفته می شود.</a:t>
            </a:r>
            <a:endParaRPr lang="en-US" sz="2800" dirty="0">
              <a:solidFill>
                <a:srgbClr val="002060"/>
              </a:solidFill>
              <a:cs typeface="B Nazanin" pitchFamily="2" charset="-78"/>
            </a:endParaRPr>
          </a:p>
        </p:txBody>
      </p:sp>
    </p:spTree>
    <p:extLst>
      <p:ext uri="{BB962C8B-B14F-4D97-AF65-F5344CB8AC3E}">
        <p14:creationId xmlns:p14="http://schemas.microsoft.com/office/powerpoint/2010/main" val="2668161600"/>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C00000"/>
                </a:solidFill>
                <a:cs typeface="B Titr" pitchFamily="2" charset="-78"/>
              </a:rPr>
              <a:t>نکته</a:t>
            </a:r>
            <a:endParaRPr lang="en-US" dirty="0">
              <a:solidFill>
                <a:srgbClr val="C00000"/>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sz="3200" dirty="0" smtClean="0">
                <a:cs typeface="B Nazanin" pitchFamily="2" charset="-78"/>
              </a:rPr>
              <a:t>برای مقابله با حوادث و مشکلات کار و ایجاد محیط امن و دور از حادثه و خطر، مدیریت بهداشت حرفه ای یا طب کار موظف به دفاع از سلامتی کارکنان است.</a:t>
            </a:r>
          </a:p>
          <a:p>
            <a:pPr algn="just" rtl="1"/>
            <a:r>
              <a:rPr lang="fa-IR" sz="3200" dirty="0" smtClean="0">
                <a:cs typeface="B Nazanin" pitchFamily="2" charset="-78"/>
              </a:rPr>
              <a:t>امروزه در سازمانها برای افزایش کمیت بهبود کیفیت کار، تشکیل مدیریت ایمنی امری ضروری بوده و بقای سازمان و کارکنان به آن بستگی دارد.</a:t>
            </a:r>
            <a:endParaRPr lang="en-US" sz="3200" dirty="0">
              <a:cs typeface="B Nazanin" pitchFamily="2" charset="-78"/>
            </a:endParaRPr>
          </a:p>
        </p:txBody>
      </p:sp>
    </p:spTree>
    <p:extLst>
      <p:ext uri="{BB962C8B-B14F-4D97-AF65-F5344CB8AC3E}">
        <p14:creationId xmlns:p14="http://schemas.microsoft.com/office/powerpoint/2010/main" val="20930842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868</TotalTime>
  <Words>1133</Words>
  <Application>Microsoft Office PowerPoint</Application>
  <PresentationFormat>On-screen Show (4:3)</PresentationFormat>
  <Paragraphs>90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اصول سرپرستی جلسه ششم ناطقی</vt:lpstr>
      <vt:lpstr>PowerPoint Presentation</vt:lpstr>
      <vt:lpstr>سخنی با دانشجویان</vt:lpstr>
      <vt:lpstr>عناوین مطالبی که در این فصل می خوانید:</vt:lpstr>
      <vt:lpstr>مقدمه</vt:lpstr>
      <vt:lpstr>PowerPoint Presentation</vt:lpstr>
      <vt:lpstr>تاریخچه حفاظت صنعتی و رشد ایمنی شغلی</vt:lpstr>
      <vt:lpstr>تعریف ایمنی و بهداشت کار</vt:lpstr>
      <vt:lpstr>نکته</vt:lpstr>
      <vt:lpstr>سانحه صنعتی</vt:lpstr>
      <vt:lpstr>دلایل و علتهای بروز سانحه</vt:lpstr>
      <vt:lpstr>عوامل فردی ایجاد سانحه</vt:lpstr>
      <vt:lpstr>چگونه می توان از بروز سانحه جلوگیری کرد؟</vt:lpstr>
      <vt:lpstr>چگونه می توان از بروز سانحه جلوگیری کرد؟</vt:lpstr>
      <vt:lpstr>چگونه می توان از بروز سانحه جلوگیری کرد؟</vt:lpstr>
      <vt:lpstr>اصول پیشگیری از حوادث</vt:lpstr>
      <vt:lpstr>اصول پیشگیری از حوادث</vt:lpstr>
      <vt:lpstr>لطفا توصیه های بهداشتی را جدی بگیریم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سرپرستی جلسه ششم</dc:title>
  <dc:creator>Windows User</dc:creator>
  <cp:lastModifiedBy>Windows User</cp:lastModifiedBy>
  <cp:revision>58</cp:revision>
  <dcterms:created xsi:type="dcterms:W3CDTF">2020-03-22T15:38:57Z</dcterms:created>
  <dcterms:modified xsi:type="dcterms:W3CDTF">2020-04-01T10:11:48Z</dcterms:modified>
</cp:coreProperties>
</file>