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84" r:id="rId4"/>
    <p:sldId id="258" r:id="rId5"/>
    <p:sldId id="260" r:id="rId6"/>
    <p:sldId id="261" r:id="rId7"/>
    <p:sldId id="262" r:id="rId8"/>
    <p:sldId id="263" r:id="rId9"/>
    <p:sldId id="264" r:id="rId10"/>
    <p:sldId id="265" r:id="rId11"/>
    <p:sldId id="266" r:id="rId12"/>
    <p:sldId id="267" r:id="rId13"/>
    <p:sldId id="281" r:id="rId14"/>
    <p:sldId id="282" r:id="rId15"/>
    <p:sldId id="268" r:id="rId16"/>
    <p:sldId id="269" r:id="rId17"/>
    <p:sldId id="270" r:id="rId18"/>
    <p:sldId id="271" r:id="rId19"/>
    <p:sldId id="273" r:id="rId20"/>
    <p:sldId id="274" r:id="rId21"/>
    <p:sldId id="278" r:id="rId22"/>
    <p:sldId id="279" r:id="rId23"/>
    <p:sldId id="280"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692F5AD-8B65-4B5A-8720-368CF2B2E09A}" type="datetimeFigureOut">
              <a:rPr lang="en-US" smtClean="0"/>
              <a:t>4/1/2020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3C0DD23-BEEE-429D-ABBB-370BFC721D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92F5AD-8B65-4B5A-8720-368CF2B2E09A}"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DD23-BEEE-429D-ABBB-370BFC721D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92F5AD-8B65-4B5A-8720-368CF2B2E09A}"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DD23-BEEE-429D-ABBB-370BFC721D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692F5AD-8B65-4B5A-8720-368CF2B2E09A}" type="datetimeFigureOut">
              <a:rPr lang="en-US" smtClean="0"/>
              <a:t>4/1/2020</a:t>
            </a:fld>
            <a:endParaRPr lang="en-US"/>
          </a:p>
        </p:txBody>
      </p:sp>
      <p:sp>
        <p:nvSpPr>
          <p:cNvPr id="9" name="Slide Number Placeholder 8"/>
          <p:cNvSpPr>
            <a:spLocks noGrp="1"/>
          </p:cNvSpPr>
          <p:nvPr>
            <p:ph type="sldNum" sz="quarter" idx="15"/>
          </p:nvPr>
        </p:nvSpPr>
        <p:spPr/>
        <p:txBody>
          <a:bodyPr rtlCol="0"/>
          <a:lstStyle/>
          <a:p>
            <a:fld id="{D3C0DD23-BEEE-429D-ABBB-370BFC721DA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692F5AD-8B65-4B5A-8720-368CF2B2E09A}" type="datetimeFigureOut">
              <a:rPr lang="en-US" smtClean="0"/>
              <a:t>4/1/2020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3C0DD23-BEEE-429D-ABBB-370BFC721DA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692F5AD-8B65-4B5A-8720-368CF2B2E09A}"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0DD23-BEEE-429D-ABBB-370BFC721DA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692F5AD-8B65-4B5A-8720-368CF2B2E09A}" type="datetimeFigureOut">
              <a:rPr lang="en-US" smtClean="0"/>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C0DD23-BEEE-429D-ABBB-370BFC721DA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692F5AD-8B65-4B5A-8720-368CF2B2E09A}" type="datetimeFigureOut">
              <a:rPr lang="en-US" smtClean="0"/>
              <a:t>4/1/2020</a:t>
            </a:fld>
            <a:endParaRPr lang="en-US"/>
          </a:p>
        </p:txBody>
      </p:sp>
      <p:sp>
        <p:nvSpPr>
          <p:cNvPr id="7" name="Slide Number Placeholder 6"/>
          <p:cNvSpPr>
            <a:spLocks noGrp="1"/>
          </p:cNvSpPr>
          <p:nvPr>
            <p:ph type="sldNum" sz="quarter" idx="11"/>
          </p:nvPr>
        </p:nvSpPr>
        <p:spPr/>
        <p:txBody>
          <a:bodyPr rtlCol="0"/>
          <a:lstStyle/>
          <a:p>
            <a:fld id="{D3C0DD23-BEEE-429D-ABBB-370BFC721DA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2F5AD-8B65-4B5A-8720-368CF2B2E09A}" type="datetimeFigureOut">
              <a:rPr lang="en-US" smtClean="0"/>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C0DD23-BEEE-429D-ABBB-370BFC721D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692F5AD-8B65-4B5A-8720-368CF2B2E09A}" type="datetimeFigureOut">
              <a:rPr lang="en-US" smtClean="0"/>
              <a:t>4/1/2020</a:t>
            </a:fld>
            <a:endParaRPr lang="en-US"/>
          </a:p>
        </p:txBody>
      </p:sp>
      <p:sp>
        <p:nvSpPr>
          <p:cNvPr id="22" name="Slide Number Placeholder 21"/>
          <p:cNvSpPr>
            <a:spLocks noGrp="1"/>
          </p:cNvSpPr>
          <p:nvPr>
            <p:ph type="sldNum" sz="quarter" idx="15"/>
          </p:nvPr>
        </p:nvSpPr>
        <p:spPr/>
        <p:txBody>
          <a:bodyPr rtlCol="0"/>
          <a:lstStyle/>
          <a:p>
            <a:fld id="{D3C0DD23-BEEE-429D-ABBB-370BFC721DA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692F5AD-8B65-4B5A-8720-368CF2B2E09A}" type="datetimeFigureOut">
              <a:rPr lang="en-US" smtClean="0"/>
              <a:t>4/1/2020</a:t>
            </a:fld>
            <a:endParaRPr lang="en-US"/>
          </a:p>
        </p:txBody>
      </p:sp>
      <p:sp>
        <p:nvSpPr>
          <p:cNvPr id="18" name="Slide Number Placeholder 17"/>
          <p:cNvSpPr>
            <a:spLocks noGrp="1"/>
          </p:cNvSpPr>
          <p:nvPr>
            <p:ph type="sldNum" sz="quarter" idx="11"/>
          </p:nvPr>
        </p:nvSpPr>
        <p:spPr/>
        <p:txBody>
          <a:bodyPr rtlCol="0"/>
          <a:lstStyle/>
          <a:p>
            <a:fld id="{D3C0DD23-BEEE-429D-ABBB-370BFC721DA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692F5AD-8B65-4B5A-8720-368CF2B2E09A}" type="datetimeFigureOut">
              <a:rPr lang="en-US" smtClean="0"/>
              <a:t>4/1/2020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C0DD23-BEEE-429D-ABBB-370BFC721D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524000"/>
          </a:xfrm>
        </p:spPr>
        <p:txBody>
          <a:bodyPr>
            <a:normAutofit fontScale="90000"/>
          </a:bodyPr>
          <a:lstStyle/>
          <a:p>
            <a:pPr algn="r" rtl="1"/>
            <a:r>
              <a:rPr lang="fa-IR" sz="3200" dirty="0" smtClean="0">
                <a:cs typeface="B Titr" pitchFamily="2" charset="-78"/>
              </a:rPr>
              <a:t>اصول سرپرستی</a:t>
            </a:r>
            <a:br>
              <a:rPr lang="fa-IR" sz="3200" dirty="0" smtClean="0">
                <a:cs typeface="B Titr" pitchFamily="2" charset="-78"/>
              </a:rPr>
            </a:br>
            <a:r>
              <a:rPr lang="fa-IR" sz="3200" dirty="0" smtClean="0">
                <a:cs typeface="B Titr" pitchFamily="2" charset="-78"/>
              </a:rPr>
              <a:t>جلسه </a:t>
            </a:r>
            <a:r>
              <a:rPr lang="fa-IR" sz="3200" dirty="0" smtClean="0">
                <a:cs typeface="B Titr" pitchFamily="2" charset="-78"/>
              </a:rPr>
              <a:t>هفتم</a:t>
            </a:r>
            <a:br>
              <a:rPr lang="fa-IR" sz="3200" dirty="0" smtClean="0">
                <a:cs typeface="B Titr" pitchFamily="2" charset="-78"/>
              </a:rPr>
            </a:br>
            <a:r>
              <a:rPr lang="fa-IR" sz="3100" dirty="0" smtClean="0">
                <a:cs typeface="B Titr" pitchFamily="2" charset="-78"/>
              </a:rPr>
              <a:t>ناطقی</a:t>
            </a:r>
            <a:endParaRPr lang="en-US" sz="3100" dirty="0">
              <a:cs typeface="B Titr" pitchFamily="2" charset="-78"/>
            </a:endParaRPr>
          </a:p>
        </p:txBody>
      </p:sp>
      <p:sp>
        <p:nvSpPr>
          <p:cNvPr id="3" name="Subtitle 2"/>
          <p:cNvSpPr>
            <a:spLocks noGrp="1"/>
          </p:cNvSpPr>
          <p:nvPr>
            <p:ph type="subTitle" idx="1"/>
          </p:nvPr>
        </p:nvSpPr>
        <p:spPr/>
        <p:txBody>
          <a:bodyPr>
            <a:normAutofit/>
          </a:bodyPr>
          <a:lstStyle/>
          <a:p>
            <a:r>
              <a:rPr lang="fa-IR" sz="3600" dirty="0" smtClean="0">
                <a:solidFill>
                  <a:srgbClr val="0070C0"/>
                </a:solidFill>
                <a:cs typeface="B Titr" pitchFamily="2" charset="-78"/>
              </a:rPr>
              <a:t>ایمنی و بهداشت کار</a:t>
            </a:r>
          </a:p>
          <a:p>
            <a:r>
              <a:rPr lang="fa-IR" sz="3600" dirty="0" smtClean="0">
                <a:solidFill>
                  <a:srgbClr val="0070C0"/>
                </a:solidFill>
                <a:cs typeface="B Titr" pitchFamily="2" charset="-78"/>
              </a:rPr>
              <a:t>(بخش دوم)</a:t>
            </a:r>
            <a:endParaRPr lang="en-US" sz="3600" dirty="0">
              <a:solidFill>
                <a:srgbClr val="0070C0"/>
              </a:solidFill>
              <a:cs typeface="B Titr" pitchFamily="2" charset="-78"/>
            </a:endParaRPr>
          </a:p>
        </p:txBody>
      </p:sp>
    </p:spTree>
    <p:extLst>
      <p:ext uri="{BB962C8B-B14F-4D97-AF65-F5344CB8AC3E}">
        <p14:creationId xmlns:p14="http://schemas.microsoft.com/office/powerpoint/2010/main" val="190648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500"/>
                                  </p:stCondLst>
                                  <p:childTnLst>
                                    <p:animClr clrSpc="rgb" dir="cw">
                                      <p:cBhvr override="childStyle">
                                        <p:cTn id="6" dur="1250" autoRev="1" fill="remove"/>
                                        <p:tgtEl>
                                          <p:spTgt spid="2"/>
                                        </p:tgtEl>
                                        <p:attrNameLst>
                                          <p:attrName>style.color</p:attrName>
                                        </p:attrNameLst>
                                      </p:cBhvr>
                                      <p:to>
                                        <a:schemeClr val="bg1"/>
                                      </p:to>
                                    </p:animClr>
                                    <p:animClr clrSpc="rgb" dir="cw">
                                      <p:cBhvr>
                                        <p:cTn id="7" dur="1250" autoRev="1" fill="remove"/>
                                        <p:tgtEl>
                                          <p:spTgt spid="2"/>
                                        </p:tgtEl>
                                        <p:attrNameLst>
                                          <p:attrName>fillcolor</p:attrName>
                                        </p:attrNameLst>
                                      </p:cBhvr>
                                      <p:to>
                                        <a:schemeClr val="bg1"/>
                                      </p:to>
                                    </p:animClr>
                                    <p:set>
                                      <p:cBhvr>
                                        <p:cTn id="8" dur="1250" autoRev="1" fill="remove"/>
                                        <p:tgtEl>
                                          <p:spTgt spid="2"/>
                                        </p:tgtEl>
                                        <p:attrNameLst>
                                          <p:attrName>fill.type</p:attrName>
                                        </p:attrNameLst>
                                      </p:cBhvr>
                                      <p:to>
                                        <p:strVal val="solid"/>
                                      </p:to>
                                    </p:set>
                                    <p:set>
                                      <p:cBhvr>
                                        <p:cTn id="9" dur="1250" autoRev="1" fill="remove"/>
                                        <p:tgtEl>
                                          <p:spTgt spid="2"/>
                                        </p:tgtEl>
                                        <p:attrNameLst>
                                          <p:attrName>fill.on</p:attrName>
                                        </p:attrNameLst>
                                      </p:cBhvr>
                                      <p:to>
                                        <p:strVal val="true"/>
                                      </p:to>
                                    </p:set>
                                  </p:childTnLst>
                                </p:cTn>
                              </p:par>
                            </p:childTnLst>
                          </p:cTn>
                        </p:par>
                        <p:par>
                          <p:cTn id="10" fill="hold">
                            <p:stCondLst>
                              <p:cond delay="3000"/>
                            </p:stCondLst>
                            <p:childTnLst>
                              <p:par>
                                <p:cTn id="11" presetID="8" presetClass="emph" presetSubtype="0" fill="hold" grpId="0" nodeType="afterEffect">
                                  <p:stCondLst>
                                    <p:cond delay="250"/>
                                  </p:stCondLst>
                                  <p:childTnLst>
                                    <p:animRot by="21600000">
                                      <p:cBhvr>
                                        <p:cTn id="12" dur="1250" fill="hold"/>
                                        <p:tgtEl>
                                          <p:spTgt spid="3">
                                            <p:txEl>
                                              <p:pRg st="0" end="0"/>
                                            </p:txEl>
                                          </p:spTgt>
                                        </p:tgtEl>
                                        <p:attrNameLst>
                                          <p:attrName>r</p:attrName>
                                        </p:attrNameLst>
                                      </p:cBhvr>
                                    </p:animRot>
                                  </p:childTnLst>
                                </p:cTn>
                              </p:par>
                            </p:childTnLst>
                          </p:cTn>
                        </p:par>
                        <p:par>
                          <p:cTn id="13" fill="hold">
                            <p:stCondLst>
                              <p:cond delay="4500"/>
                            </p:stCondLst>
                            <p:childTnLst>
                              <p:par>
                                <p:cTn id="14" presetID="8" presetClass="emph" presetSubtype="0" fill="hold" grpId="0" nodeType="afterEffect">
                                  <p:stCondLst>
                                    <p:cond delay="250"/>
                                  </p:stCondLst>
                                  <p:childTnLst>
                                    <p:animRot by="21600000">
                                      <p:cBhvr>
                                        <p:cTn id="15" dur="125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a:cs typeface="B Titr" pitchFamily="2" charset="-78"/>
              </a:rPr>
              <a:t>بیماری های ناشی از عوامل شیمیایی</a:t>
            </a:r>
            <a:endParaRPr lang="en-US" sz="3200" dirty="0">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a:cs typeface="B Nazanin" pitchFamily="2" charset="-78"/>
              </a:rPr>
              <a:t>ج) مواد بیهوش کننده و </a:t>
            </a:r>
            <a:r>
              <a:rPr lang="fa-IR" sz="2800" dirty="0" smtClean="0">
                <a:cs typeface="B Nazanin" pitchFamily="2" charset="-78"/>
              </a:rPr>
              <a:t>مخدر: </a:t>
            </a:r>
            <a:r>
              <a:rPr lang="fa-IR" sz="2800" dirty="0">
                <a:cs typeface="B Nazanin" pitchFamily="2" charset="-78"/>
              </a:rPr>
              <a:t>این مواد بر روی سلسله اعصاب مرکزی تاثیر گذارده و بدن را سست </a:t>
            </a:r>
            <a:r>
              <a:rPr lang="fa-IR" sz="2800" dirty="0" smtClean="0">
                <a:cs typeface="B Nazanin" pitchFamily="2" charset="-78"/>
              </a:rPr>
              <a:t>نمایند.</a:t>
            </a:r>
          </a:p>
          <a:p>
            <a:pPr algn="just" rtl="1"/>
            <a:r>
              <a:rPr lang="fa-IR" sz="2800" dirty="0">
                <a:cs typeface="B Nazanin" pitchFamily="2" charset="-78"/>
              </a:rPr>
              <a:t>د) سموم </a:t>
            </a:r>
            <a:r>
              <a:rPr lang="fa-IR" sz="2800" dirty="0" smtClean="0">
                <a:cs typeface="B Nazanin" pitchFamily="2" charset="-78"/>
              </a:rPr>
              <a:t>سیستمیک: </a:t>
            </a:r>
            <a:r>
              <a:rPr lang="fa-IR" sz="2800" dirty="0">
                <a:cs typeface="B Nazanin" pitchFamily="2" charset="-78"/>
              </a:rPr>
              <a:t>این سم ها سیستم های بدن را از کار می اندازد یا تخریب می </a:t>
            </a:r>
            <a:r>
              <a:rPr lang="fa-IR" sz="2800" dirty="0" smtClean="0">
                <a:cs typeface="B Nazanin" pitchFamily="2" charset="-78"/>
              </a:rPr>
              <a:t>کند.</a:t>
            </a:r>
          </a:p>
        </p:txBody>
      </p:sp>
    </p:spTree>
    <p:extLst>
      <p:ext uri="{BB962C8B-B14F-4D97-AF65-F5344CB8AC3E}">
        <p14:creationId xmlns:p14="http://schemas.microsoft.com/office/powerpoint/2010/main" val="3540576916"/>
      </p:ext>
    </p:extLst>
  </p:cSld>
  <p:clrMapOvr>
    <a:masterClrMapping/>
  </p:clrMapOvr>
  <mc:AlternateContent xmlns:mc="http://schemas.openxmlformats.org/markup-compatibility/2006" xmlns:p14="http://schemas.microsoft.com/office/powerpoint/2010/main">
    <mc:Choice Requires="p14">
      <p:transition spd="slow" p14:dur="25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dirty="0">
                <a:solidFill>
                  <a:schemeClr val="accent2">
                    <a:lumMod val="75000"/>
                  </a:schemeClr>
                </a:solidFill>
                <a:cs typeface="B Titr" pitchFamily="2" charset="-78"/>
              </a:rPr>
              <a:t>بیماری های ناشی از عوامل زیستی</a:t>
            </a:r>
            <a:endParaRPr lang="en-US" sz="3200" dirty="0">
              <a:solidFill>
                <a:schemeClr val="accent2">
                  <a:lumMod val="75000"/>
                </a:schemeClr>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a:cs typeface="B Nazanin" pitchFamily="2" charset="-78"/>
              </a:rPr>
              <a:t>عوامل زیستی محیط کار متنوع می </a:t>
            </a:r>
            <a:r>
              <a:rPr lang="fa-IR" sz="2800" dirty="0" smtClean="0">
                <a:cs typeface="B Nazanin" pitchFamily="2" charset="-78"/>
              </a:rPr>
              <a:t>باشند.</a:t>
            </a:r>
          </a:p>
          <a:p>
            <a:pPr algn="just" rtl="1"/>
            <a:r>
              <a:rPr lang="fa-IR" sz="2800" dirty="0" smtClean="0">
                <a:cs typeface="B Nazanin" pitchFamily="2" charset="-78"/>
              </a:rPr>
              <a:t> </a:t>
            </a:r>
            <a:r>
              <a:rPr lang="fa-IR" sz="2800" dirty="0">
                <a:cs typeface="B Nazanin" pitchFamily="2" charset="-78"/>
              </a:rPr>
              <a:t>مهمترین بیماری های مربوط به عوامل زیستی عبارتند </a:t>
            </a:r>
            <a:r>
              <a:rPr lang="fa-IR" sz="2800" dirty="0" smtClean="0">
                <a:cs typeface="B Nazanin" pitchFamily="2" charset="-78"/>
              </a:rPr>
              <a:t>از: ویروسها، </a:t>
            </a:r>
            <a:r>
              <a:rPr lang="fa-IR" sz="2800" dirty="0">
                <a:cs typeface="B Nazanin" pitchFamily="2" charset="-78"/>
              </a:rPr>
              <a:t>میکروب </a:t>
            </a:r>
            <a:r>
              <a:rPr lang="fa-IR" sz="2800" dirty="0" smtClean="0">
                <a:cs typeface="B Nazanin" pitchFamily="2" charset="-78"/>
              </a:rPr>
              <a:t>ها، </a:t>
            </a:r>
            <a:r>
              <a:rPr lang="fa-IR" sz="2800" dirty="0">
                <a:cs typeface="B Nazanin" pitchFamily="2" charset="-78"/>
              </a:rPr>
              <a:t>باکتری </a:t>
            </a:r>
            <a:r>
              <a:rPr lang="fa-IR" sz="2800" dirty="0" smtClean="0">
                <a:cs typeface="B Nazanin" pitchFamily="2" charset="-78"/>
              </a:rPr>
              <a:t>ها، </a:t>
            </a:r>
            <a:r>
              <a:rPr lang="fa-IR" sz="2800" dirty="0">
                <a:cs typeface="B Nazanin" pitchFamily="2" charset="-78"/>
              </a:rPr>
              <a:t>قارچ ها و انگل ها</a:t>
            </a:r>
            <a:endParaRPr lang="en-US" sz="2800" dirty="0">
              <a:cs typeface="B Nazanin" pitchFamily="2" charset="-78"/>
            </a:endParaRPr>
          </a:p>
        </p:txBody>
      </p:sp>
    </p:spTree>
    <p:extLst>
      <p:ext uri="{BB962C8B-B14F-4D97-AF65-F5344CB8AC3E}">
        <p14:creationId xmlns:p14="http://schemas.microsoft.com/office/powerpoint/2010/main" val="2841389266"/>
      </p:ext>
    </p:extLst>
  </p:cSld>
  <p:clrMapOvr>
    <a:masterClrMapping/>
  </p:clrMapOvr>
  <mc:AlternateContent xmlns:mc="http://schemas.openxmlformats.org/markup-compatibility/2006" xmlns:p14="http://schemas.microsoft.com/office/powerpoint/2010/main">
    <mc:Choice Requires="p14">
      <p:transition spd="slow" p14:dur="3250">
        <p14:shred/>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a:solidFill>
                  <a:schemeClr val="accent1">
                    <a:lumMod val="75000"/>
                  </a:schemeClr>
                </a:solidFill>
                <a:cs typeface="B Titr" pitchFamily="2" charset="-78"/>
              </a:rPr>
              <a:t>بیماری های ناشی از عوامل روانی</a:t>
            </a:r>
            <a:endParaRPr lang="en-US" sz="3200" dirty="0">
              <a:solidFill>
                <a:schemeClr val="accent1">
                  <a:lumMod val="75000"/>
                </a:schemeClr>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a:cs typeface="B Nazanin" pitchFamily="2" charset="-78"/>
              </a:rPr>
              <a:t>زندگی ماشینی موجب افزایش اختلالات و بیماریهای روانی گردیده </a:t>
            </a:r>
            <a:r>
              <a:rPr lang="fa-IR" sz="2800" dirty="0" smtClean="0">
                <a:cs typeface="B Nazanin" pitchFamily="2" charset="-78"/>
              </a:rPr>
              <a:t>است. </a:t>
            </a:r>
            <a:r>
              <a:rPr lang="fa-IR" sz="2800" dirty="0">
                <a:cs typeface="B Nazanin" pitchFamily="2" charset="-78"/>
              </a:rPr>
              <a:t>در شرایط کنونی بسیاری از افراد از ناراحتی و نگرانی رنج </a:t>
            </a:r>
            <a:r>
              <a:rPr lang="fa-IR" sz="2800" dirty="0" smtClean="0">
                <a:cs typeface="B Nazanin" pitchFamily="2" charset="-78"/>
              </a:rPr>
              <a:t>می‌برند. </a:t>
            </a:r>
            <a:r>
              <a:rPr lang="fa-IR" sz="2800" dirty="0">
                <a:cs typeface="B Nazanin" pitchFamily="2" charset="-78"/>
              </a:rPr>
              <a:t>در کشورهای پیشرفته صنعتی سه درصد از غیبت‌های کارکنان منشاء روانی </a:t>
            </a:r>
            <a:r>
              <a:rPr lang="fa-IR" sz="2800" dirty="0" smtClean="0">
                <a:cs typeface="B Nazanin" pitchFamily="2" charset="-78"/>
              </a:rPr>
              <a:t>دارد. </a:t>
            </a:r>
            <a:r>
              <a:rPr lang="fa-IR" sz="2800" dirty="0">
                <a:cs typeface="B Nazanin" pitchFamily="2" charset="-78"/>
              </a:rPr>
              <a:t>علل گوناگون برای افزایش اختلالات روانی ذکر گردیده است که شاید مهمترین آنها عدم سازگاری انسان با ماشین می </a:t>
            </a:r>
            <a:r>
              <a:rPr lang="fa-IR" sz="2800" dirty="0" smtClean="0">
                <a:cs typeface="B Nazanin" pitchFamily="2" charset="-78"/>
              </a:rPr>
              <a:t>باشد. </a:t>
            </a:r>
            <a:r>
              <a:rPr lang="fa-IR" sz="2800" dirty="0">
                <a:cs typeface="B Nazanin" pitchFamily="2" charset="-78"/>
              </a:rPr>
              <a:t>خستگی ناشی از کار اگر به شکل کامل برطرف نشود خستگی حاد ایجاد نموده و در نهایت موجب اختلال روانی می </a:t>
            </a:r>
            <a:r>
              <a:rPr lang="fa-IR" sz="2800" dirty="0" smtClean="0">
                <a:cs typeface="B Nazanin" pitchFamily="2" charset="-78"/>
              </a:rPr>
              <a:t>گردد.</a:t>
            </a:r>
            <a:endParaRPr lang="en-US" sz="2800" dirty="0">
              <a:cs typeface="B Nazanin" pitchFamily="2" charset="-78"/>
            </a:endParaRPr>
          </a:p>
        </p:txBody>
      </p:sp>
    </p:spTree>
    <p:extLst>
      <p:ext uri="{BB962C8B-B14F-4D97-AF65-F5344CB8AC3E}">
        <p14:creationId xmlns:p14="http://schemas.microsoft.com/office/powerpoint/2010/main" val="2994957267"/>
      </p:ext>
    </p:extLst>
  </p:cSld>
  <p:clrMapOvr>
    <a:masterClrMapping/>
  </p:clrMapOvr>
  <mc:AlternateContent xmlns:mc="http://schemas.openxmlformats.org/markup-compatibility/2006" xmlns:p14="http://schemas.microsoft.com/office/powerpoint/2010/main">
    <mc:Choice Requires="p14">
      <p:transition spd="slow" p14:dur="275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rtl="1"/>
            <a:r>
              <a:rPr lang="fa-IR" sz="3600" dirty="0">
                <a:solidFill>
                  <a:srgbClr val="FF0000"/>
                </a:solidFill>
                <a:cs typeface="B Titr" pitchFamily="2" charset="-78"/>
              </a:rPr>
              <a:t>شرایط نا </a:t>
            </a:r>
            <a:r>
              <a:rPr lang="fa-IR" sz="3600" dirty="0" smtClean="0">
                <a:solidFill>
                  <a:srgbClr val="FF0000"/>
                </a:solidFill>
                <a:cs typeface="B Titr" pitchFamily="2" charset="-78"/>
              </a:rPr>
              <a:t>ایمن</a:t>
            </a:r>
            <a:endParaRPr lang="en-US" sz="3600" dirty="0">
              <a:solidFill>
                <a:srgbClr val="FF0000"/>
              </a:solidFill>
              <a:cs typeface="B Titr" pitchFamily="2" charset="-78"/>
            </a:endParaRPr>
          </a:p>
        </p:txBody>
      </p:sp>
      <p:sp>
        <p:nvSpPr>
          <p:cNvPr id="3" name="Content Placeholder 2"/>
          <p:cNvSpPr>
            <a:spLocks noGrp="1"/>
          </p:cNvSpPr>
          <p:nvPr>
            <p:ph sz="quarter" idx="1"/>
          </p:nvPr>
        </p:nvSpPr>
        <p:spPr/>
        <p:txBody>
          <a:bodyPr>
            <a:noAutofit/>
          </a:bodyPr>
          <a:lstStyle/>
          <a:p>
            <a:pPr algn="just" rtl="1"/>
            <a:r>
              <a:rPr lang="fa-IR" sz="2800" b="1" dirty="0" smtClean="0">
                <a:solidFill>
                  <a:schemeClr val="accent3">
                    <a:lumMod val="60000"/>
                    <a:lumOff val="40000"/>
                  </a:schemeClr>
                </a:solidFill>
                <a:cs typeface="B Nazanin" pitchFamily="2" charset="-78"/>
              </a:rPr>
              <a:t>تعریف شرایط نا ایمن: </a:t>
            </a:r>
            <a:r>
              <a:rPr lang="ar-SA" sz="2800" dirty="0">
                <a:solidFill>
                  <a:srgbClr val="0070C0"/>
                </a:solidFill>
                <a:cs typeface="B Nazanin" pitchFamily="2" charset="-78"/>
              </a:rPr>
              <a:t>شرايط غير عادي يا اعمال ناايمني که در صورت مرتفع نشدن مي تواند تبديل به حادثه شود</a:t>
            </a:r>
            <a:r>
              <a:rPr lang="ar-SA" sz="2800" dirty="0" smtClean="0">
                <a:solidFill>
                  <a:srgbClr val="0070C0"/>
                </a:solidFill>
                <a:cs typeface="B Nazanin" pitchFamily="2" charset="-78"/>
              </a:rPr>
              <a:t>.</a:t>
            </a:r>
            <a:endParaRPr lang="fa-IR" sz="2800" dirty="0" smtClean="0">
              <a:solidFill>
                <a:srgbClr val="0070C0"/>
              </a:solidFill>
              <a:cs typeface="B Nazanin" pitchFamily="2" charset="-78"/>
            </a:endParaRPr>
          </a:p>
          <a:p>
            <a:pPr algn="just" rtl="1"/>
            <a:endParaRPr lang="ar-SA" sz="2800" dirty="0" smtClean="0">
              <a:solidFill>
                <a:srgbClr val="0070C0"/>
              </a:solidFill>
              <a:cs typeface="B Nazanin" pitchFamily="2" charset="-78"/>
            </a:endParaRPr>
          </a:p>
          <a:p>
            <a:pPr algn="just" rtl="1"/>
            <a:r>
              <a:rPr lang="ar-SA" sz="2800" dirty="0">
                <a:solidFill>
                  <a:srgbClr val="0070C0"/>
                </a:solidFill>
                <a:cs typeface="B Nazanin" pitchFamily="2" charset="-78"/>
              </a:rPr>
              <a:t>شرايط ناايمن در جنبه هاي مختلف محيط کار ظاهر مي گردند. براي مثال برخي از آن ها عبارتند از:</a:t>
            </a:r>
            <a:endParaRPr lang="en-US" sz="2800" dirty="0">
              <a:solidFill>
                <a:srgbClr val="0070C0"/>
              </a:solidFill>
              <a:cs typeface="B Nazanin" pitchFamily="2" charset="-78"/>
            </a:endParaRPr>
          </a:p>
          <a:p>
            <a:pPr algn="just" rtl="1"/>
            <a:r>
              <a:rPr lang="ar-SA" sz="2800" b="1" dirty="0">
                <a:cs typeface="B Nazanin" pitchFamily="2" charset="-78"/>
              </a:rPr>
              <a:t>- شرايط محيطي(ميزان نور، ارتعاش، گرد و غبار، دود و</a:t>
            </a:r>
            <a:r>
              <a:rPr lang="ar-SA" sz="2800" b="1" dirty="0" smtClean="0">
                <a:cs typeface="B Nazanin" pitchFamily="2" charset="-78"/>
              </a:rPr>
              <a:t>...)</a:t>
            </a:r>
            <a:endParaRPr lang="en-US" sz="2800" b="1" dirty="0">
              <a:cs typeface="B Nazanin" pitchFamily="2" charset="-78"/>
            </a:endParaRPr>
          </a:p>
          <a:p>
            <a:pPr algn="just" rtl="1"/>
            <a:r>
              <a:rPr lang="ar-SA" sz="2800" b="1" dirty="0">
                <a:cs typeface="B Nazanin" pitchFamily="2" charset="-78"/>
              </a:rPr>
              <a:t>- عدم دسترسي مناسب افراد به راه هاي خروجي در مواقع حريق.</a:t>
            </a:r>
            <a:endParaRPr lang="en-US" sz="2800" b="1" dirty="0">
              <a:cs typeface="B Nazanin" pitchFamily="2" charset="-78"/>
            </a:endParaRPr>
          </a:p>
          <a:p>
            <a:pPr algn="just" rtl="1"/>
            <a:r>
              <a:rPr lang="ar-SA" sz="2800" b="1" dirty="0">
                <a:cs typeface="B Nazanin" pitchFamily="2" charset="-78"/>
              </a:rPr>
              <a:t>- بکار بردن روش هاي نامناسب در ارائه اطلاعات، تعليم و آموزش افراد و هم چنين در سرپرستي آن </a:t>
            </a:r>
            <a:r>
              <a:rPr lang="ar-SA" sz="2800" b="1" dirty="0" smtClean="0">
                <a:cs typeface="B Nazanin" pitchFamily="2" charset="-78"/>
              </a:rPr>
              <a:t>ها</a:t>
            </a:r>
            <a:endParaRPr lang="en-US" sz="2800" b="1" dirty="0">
              <a:cs typeface="B Nazanin" pitchFamily="2" charset="-78"/>
            </a:endParaRPr>
          </a:p>
          <a:p>
            <a:pPr marL="0" indent="0" algn="just" rtl="1">
              <a:buNone/>
            </a:pPr>
            <a:endParaRPr lang="en-US" sz="2000" dirty="0">
              <a:solidFill>
                <a:srgbClr val="0070C0"/>
              </a:solidFill>
              <a:cs typeface="B Nazanin" pitchFamily="2" charset="-78"/>
            </a:endParaRPr>
          </a:p>
        </p:txBody>
      </p:sp>
      <p:sp>
        <p:nvSpPr>
          <p:cNvPr id="4" name="Left Arrow 3"/>
          <p:cNvSpPr/>
          <p:nvPr/>
        </p:nvSpPr>
        <p:spPr>
          <a:xfrm>
            <a:off x="381000" y="5943600"/>
            <a:ext cx="11430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3350561856"/>
      </p:ext>
    </p:extLst>
  </p:cSld>
  <p:clrMapOvr>
    <a:masterClrMapping/>
  </p:clrMapOvr>
  <mc:AlternateContent xmlns:mc="http://schemas.openxmlformats.org/markup-compatibility/2006" xmlns:p14="http://schemas.microsoft.com/office/powerpoint/2010/main">
    <mc:Choice Requires="p14">
      <p:transition spd="slow" p14:dur="2250">
        <p14:fla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rtl="1"/>
            <a:r>
              <a:rPr lang="fa-IR" sz="3200" dirty="0">
                <a:solidFill>
                  <a:srgbClr val="FF0000"/>
                </a:solidFill>
                <a:cs typeface="B Titr" pitchFamily="2" charset="-78"/>
              </a:rPr>
              <a:t>شرایط نا ایمن</a:t>
            </a:r>
            <a:endParaRPr lang="en-US" sz="3200" dirty="0"/>
          </a:p>
        </p:txBody>
      </p:sp>
      <p:sp>
        <p:nvSpPr>
          <p:cNvPr id="3" name="Content Placeholder 2"/>
          <p:cNvSpPr>
            <a:spLocks noGrp="1"/>
          </p:cNvSpPr>
          <p:nvPr>
            <p:ph sz="quarter" idx="1"/>
          </p:nvPr>
        </p:nvSpPr>
        <p:spPr/>
        <p:txBody>
          <a:bodyPr>
            <a:normAutofit/>
          </a:bodyPr>
          <a:lstStyle/>
          <a:p>
            <a:pPr algn="just" rtl="1"/>
            <a:r>
              <a:rPr lang="ar-SA" sz="2800" b="1" dirty="0">
                <a:cs typeface="B Nazanin" pitchFamily="2" charset="-78"/>
              </a:rPr>
              <a:t>- داربست بدون </a:t>
            </a:r>
            <a:r>
              <a:rPr lang="ar-SA" sz="2800" b="1" dirty="0" smtClean="0">
                <a:cs typeface="B Nazanin" pitchFamily="2" charset="-78"/>
              </a:rPr>
              <a:t>حفاظ</a:t>
            </a:r>
            <a:endParaRPr lang="en-US" sz="2800" b="1" dirty="0">
              <a:cs typeface="B Nazanin" pitchFamily="2" charset="-78"/>
            </a:endParaRPr>
          </a:p>
          <a:p>
            <a:pPr algn="just" rtl="1"/>
            <a:r>
              <a:rPr lang="ar-SA" sz="2800" b="1" dirty="0">
                <a:cs typeface="B Nazanin" pitchFamily="2" charset="-78"/>
              </a:rPr>
              <a:t>- لغزنده بودن محيط </a:t>
            </a:r>
            <a:r>
              <a:rPr lang="ar-SA" sz="2800" b="1" dirty="0" smtClean="0">
                <a:cs typeface="B Nazanin" pitchFamily="2" charset="-78"/>
              </a:rPr>
              <a:t>كار</a:t>
            </a:r>
            <a:endParaRPr lang="en-US" sz="2800" b="1" dirty="0">
              <a:cs typeface="B Nazanin" pitchFamily="2" charset="-78"/>
            </a:endParaRPr>
          </a:p>
          <a:p>
            <a:pPr algn="just" rtl="1"/>
            <a:r>
              <a:rPr lang="ar-SA" sz="2800" b="1" dirty="0">
                <a:cs typeface="B Nazanin" pitchFamily="2" charset="-78"/>
              </a:rPr>
              <a:t>- تهويه </a:t>
            </a:r>
            <a:r>
              <a:rPr lang="ar-SA" sz="2800" b="1" dirty="0" smtClean="0">
                <a:cs typeface="B Nazanin" pitchFamily="2" charset="-78"/>
              </a:rPr>
              <a:t>نامناسب</a:t>
            </a:r>
            <a:endParaRPr lang="en-US" sz="2800" b="1" dirty="0">
              <a:cs typeface="B Nazanin" pitchFamily="2" charset="-78"/>
            </a:endParaRPr>
          </a:p>
          <a:p>
            <a:pPr algn="just" rtl="1"/>
            <a:r>
              <a:rPr lang="ar-SA" sz="2800" b="1" dirty="0">
                <a:cs typeface="B Nazanin" pitchFamily="2" charset="-78"/>
              </a:rPr>
              <a:t>- ناقص بودن دستگاه ها و ماشين آلات(مانند عدم  وجود حفاظ مناسب اطراف دستگاه هاي گردشي مثل پمپ ها</a:t>
            </a:r>
            <a:r>
              <a:rPr lang="ar-SA" sz="2800" b="1" dirty="0" smtClean="0">
                <a:cs typeface="B Nazanin" pitchFamily="2" charset="-78"/>
              </a:rPr>
              <a:t>)</a:t>
            </a:r>
            <a:endParaRPr lang="en-US" sz="2800" b="1" dirty="0">
              <a:cs typeface="B Nazanin" pitchFamily="2" charset="-78"/>
            </a:endParaRPr>
          </a:p>
          <a:p>
            <a:pPr algn="just" rtl="1"/>
            <a:r>
              <a:rPr lang="ar-SA" sz="2800" b="1" dirty="0">
                <a:cs typeface="B Nazanin" pitchFamily="2" charset="-78"/>
              </a:rPr>
              <a:t>- عدم وجود نرده ايمني در </a:t>
            </a:r>
            <a:r>
              <a:rPr lang="ar-SA" sz="2800" b="1" dirty="0" smtClean="0">
                <a:cs typeface="B Nazanin" pitchFamily="2" charset="-78"/>
              </a:rPr>
              <a:t>مكان </a:t>
            </a:r>
            <a:r>
              <a:rPr lang="ar-SA" sz="2800" b="1" dirty="0">
                <a:cs typeface="B Nazanin" pitchFamily="2" charset="-78"/>
              </a:rPr>
              <a:t>هايي كه احتمال سقوط افراد يا اشياء وجود </a:t>
            </a:r>
            <a:r>
              <a:rPr lang="ar-SA" sz="2800" b="1" dirty="0" smtClean="0">
                <a:cs typeface="B Nazanin" pitchFamily="2" charset="-78"/>
              </a:rPr>
              <a:t>دارد</a:t>
            </a:r>
            <a:endParaRPr lang="en-US" sz="2800" b="1" dirty="0">
              <a:cs typeface="B Nazanin" pitchFamily="2" charset="-78"/>
            </a:endParaRPr>
          </a:p>
          <a:p>
            <a:pPr algn="just" rtl="1"/>
            <a:r>
              <a:rPr lang="ar-SA" sz="2800" b="1" dirty="0">
                <a:cs typeface="B Nazanin" pitchFamily="2" charset="-78"/>
              </a:rPr>
              <a:t>-  ابزار ناقص و </a:t>
            </a:r>
            <a:r>
              <a:rPr lang="ar-SA" sz="2800" b="1" dirty="0" smtClean="0">
                <a:cs typeface="B Nazanin" pitchFamily="2" charset="-78"/>
              </a:rPr>
              <a:t>معيوب</a:t>
            </a:r>
            <a:endParaRPr lang="en-US" sz="2800" b="1" dirty="0">
              <a:cs typeface="B Nazanin" pitchFamily="2" charset="-78"/>
            </a:endParaRPr>
          </a:p>
          <a:p>
            <a:pPr algn="just" rtl="1"/>
            <a:r>
              <a:rPr lang="ar-SA" sz="2800" b="1" dirty="0">
                <a:cs typeface="B Nazanin" pitchFamily="2" charset="-78"/>
              </a:rPr>
              <a:t>-  عدم تناسب جرثقيل با </a:t>
            </a:r>
            <a:r>
              <a:rPr lang="ar-SA" sz="2800" b="1" dirty="0" smtClean="0">
                <a:cs typeface="B Nazanin" pitchFamily="2" charset="-78"/>
              </a:rPr>
              <a:t>بار</a:t>
            </a:r>
            <a:endParaRPr lang="en-US" sz="2800" b="1" dirty="0">
              <a:cs typeface="B Nazanin" pitchFamily="2" charset="-78"/>
            </a:endParaRPr>
          </a:p>
        </p:txBody>
      </p:sp>
    </p:spTree>
    <p:extLst>
      <p:ext uri="{BB962C8B-B14F-4D97-AF65-F5344CB8AC3E}">
        <p14:creationId xmlns:p14="http://schemas.microsoft.com/office/powerpoint/2010/main" val="2381698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dirty="0">
                <a:solidFill>
                  <a:srgbClr val="C00000"/>
                </a:solidFill>
                <a:cs typeface="B Titr" pitchFamily="2" charset="-78"/>
              </a:rPr>
              <a:t>بهداشت کار در سطح جهان</a:t>
            </a:r>
            <a:endParaRPr lang="en-US" sz="3200" dirty="0">
              <a:cs typeface="B Titr" pitchFamily="2" charset="-78"/>
            </a:endParaRPr>
          </a:p>
        </p:txBody>
      </p:sp>
      <p:sp>
        <p:nvSpPr>
          <p:cNvPr id="3" name="Content Placeholder 2"/>
          <p:cNvSpPr>
            <a:spLocks noGrp="1"/>
          </p:cNvSpPr>
          <p:nvPr>
            <p:ph sz="quarter" idx="1"/>
          </p:nvPr>
        </p:nvSpPr>
        <p:spPr/>
        <p:txBody>
          <a:bodyPr>
            <a:normAutofit/>
          </a:bodyPr>
          <a:lstStyle/>
          <a:p>
            <a:pPr algn="just" rtl="1">
              <a:lnSpc>
                <a:spcPct val="90000"/>
              </a:lnSpc>
            </a:pPr>
            <a:r>
              <a:rPr lang="fa-IR" sz="2800" dirty="0">
                <a:solidFill>
                  <a:srgbClr val="0070C0"/>
                </a:solidFill>
                <a:cs typeface="B Nazanin" pitchFamily="2" charset="-78"/>
              </a:rPr>
              <a:t>در زمینه بهداشت کار در سطح جهان سه سازمان بین المللی فعالیت دارند </a:t>
            </a:r>
            <a:r>
              <a:rPr lang="fa-IR" sz="2800" dirty="0" smtClean="0">
                <a:solidFill>
                  <a:srgbClr val="0070C0"/>
                </a:solidFill>
                <a:cs typeface="B Nazanin" pitchFamily="2" charset="-78"/>
              </a:rPr>
              <a:t>.</a:t>
            </a:r>
          </a:p>
          <a:p>
            <a:pPr algn="just" rtl="1">
              <a:lnSpc>
                <a:spcPct val="90000"/>
              </a:lnSpc>
            </a:pPr>
            <a:r>
              <a:rPr lang="fa-IR" sz="2800" b="1" dirty="0" smtClean="0">
                <a:solidFill>
                  <a:srgbClr val="0070C0"/>
                </a:solidFill>
                <a:cs typeface="B Nazanin" pitchFamily="2" charset="-78"/>
              </a:rPr>
              <a:t>1) سازمان </a:t>
            </a:r>
            <a:r>
              <a:rPr lang="fa-IR" sz="2800" b="1" dirty="0">
                <a:solidFill>
                  <a:srgbClr val="0070C0"/>
                </a:solidFill>
                <a:cs typeface="B Nazanin" pitchFamily="2" charset="-78"/>
              </a:rPr>
              <a:t>بین المللی کار (</a:t>
            </a:r>
            <a:r>
              <a:rPr lang="en-US" sz="2800" b="1" dirty="0">
                <a:solidFill>
                  <a:srgbClr val="0070C0"/>
                </a:solidFill>
                <a:cs typeface="B Nazanin" pitchFamily="2" charset="-78"/>
              </a:rPr>
              <a:t>I.L.O</a:t>
            </a:r>
            <a:r>
              <a:rPr lang="fa-IR" sz="2800" b="1" dirty="0">
                <a:solidFill>
                  <a:srgbClr val="0070C0"/>
                </a:solidFill>
                <a:cs typeface="B Nazanin" pitchFamily="2" charset="-78"/>
              </a:rPr>
              <a:t> </a:t>
            </a:r>
            <a:r>
              <a:rPr lang="fa-IR" sz="2800" b="1" dirty="0" smtClean="0">
                <a:solidFill>
                  <a:srgbClr val="0070C0"/>
                </a:solidFill>
                <a:cs typeface="B Nazanin" pitchFamily="2" charset="-78"/>
              </a:rPr>
              <a:t>)</a:t>
            </a:r>
          </a:p>
          <a:p>
            <a:pPr algn="just" rtl="1">
              <a:lnSpc>
                <a:spcPct val="90000"/>
              </a:lnSpc>
            </a:pPr>
            <a:r>
              <a:rPr lang="fa-IR" sz="2800" b="1" dirty="0" smtClean="0">
                <a:solidFill>
                  <a:srgbClr val="0070C0"/>
                </a:solidFill>
                <a:cs typeface="B Nazanin" pitchFamily="2" charset="-78"/>
              </a:rPr>
              <a:t>2) سازمان </a:t>
            </a:r>
            <a:r>
              <a:rPr lang="fa-IR" sz="2800" b="1" dirty="0">
                <a:solidFill>
                  <a:srgbClr val="0070C0"/>
                </a:solidFill>
                <a:cs typeface="B Nazanin" pitchFamily="2" charset="-78"/>
              </a:rPr>
              <a:t>بهداشت جهانی ( </a:t>
            </a:r>
            <a:r>
              <a:rPr lang="en-US" sz="2800" b="1" dirty="0">
                <a:solidFill>
                  <a:srgbClr val="0070C0"/>
                </a:solidFill>
                <a:cs typeface="B Nazanin" pitchFamily="2" charset="-78"/>
              </a:rPr>
              <a:t>W.H.O</a:t>
            </a:r>
            <a:r>
              <a:rPr lang="fa-IR" sz="2800" b="1" dirty="0">
                <a:solidFill>
                  <a:srgbClr val="0070C0"/>
                </a:solidFill>
                <a:cs typeface="B Nazanin" pitchFamily="2" charset="-78"/>
              </a:rPr>
              <a:t> </a:t>
            </a:r>
            <a:r>
              <a:rPr lang="fa-IR" sz="2800" b="1" dirty="0" smtClean="0">
                <a:solidFill>
                  <a:srgbClr val="0070C0"/>
                </a:solidFill>
                <a:cs typeface="B Nazanin" pitchFamily="2" charset="-78"/>
              </a:rPr>
              <a:t>)</a:t>
            </a:r>
          </a:p>
          <a:p>
            <a:pPr algn="just" rtl="1">
              <a:lnSpc>
                <a:spcPct val="90000"/>
              </a:lnSpc>
            </a:pPr>
            <a:r>
              <a:rPr lang="fa-IR" sz="2800" b="1" dirty="0" smtClean="0">
                <a:solidFill>
                  <a:srgbClr val="0070C0"/>
                </a:solidFill>
                <a:cs typeface="B Nazanin" pitchFamily="2" charset="-78"/>
              </a:rPr>
              <a:t>3) سازمان </a:t>
            </a:r>
            <a:r>
              <a:rPr lang="fa-IR" sz="2800" b="1" dirty="0">
                <a:solidFill>
                  <a:srgbClr val="0070C0"/>
                </a:solidFill>
                <a:cs typeface="B Nazanin" pitchFamily="2" charset="-78"/>
              </a:rPr>
              <a:t>بین المللی استاندارد </a:t>
            </a:r>
            <a:r>
              <a:rPr lang="fa-IR" sz="2800" b="1" dirty="0" smtClean="0">
                <a:solidFill>
                  <a:srgbClr val="0070C0"/>
                </a:solidFill>
                <a:cs typeface="B Nazanin" pitchFamily="2" charset="-78"/>
              </a:rPr>
              <a:t>(</a:t>
            </a:r>
            <a:r>
              <a:rPr lang="en-US" sz="2800" b="1" dirty="0" smtClean="0">
                <a:solidFill>
                  <a:srgbClr val="0070C0"/>
                </a:solidFill>
                <a:cs typeface="B Nazanin" pitchFamily="2" charset="-78"/>
              </a:rPr>
              <a:t>( I.S.O</a:t>
            </a:r>
            <a:endParaRPr lang="en-US" sz="2800" b="1" dirty="0">
              <a:solidFill>
                <a:srgbClr val="0070C0"/>
              </a:solidFill>
              <a:cs typeface="B Nazanin" pitchFamily="2" charset="-78"/>
            </a:endParaRPr>
          </a:p>
        </p:txBody>
      </p:sp>
    </p:spTree>
    <p:extLst>
      <p:ext uri="{BB962C8B-B14F-4D97-AF65-F5344CB8AC3E}">
        <p14:creationId xmlns:p14="http://schemas.microsoft.com/office/powerpoint/2010/main" val="1695024557"/>
      </p:ext>
    </p:extLst>
  </p:cSld>
  <p:clrMapOvr>
    <a:masterClrMapping/>
  </p:clrMapOvr>
  <mc:AlternateContent xmlns:mc="http://schemas.openxmlformats.org/markup-compatibility/2006" xmlns:p14="http://schemas.microsoft.com/office/powerpoint/2010/main">
    <mc:Choice Requires="p14">
      <p:transition spd="slow" p14:dur="3250">
        <p:wheel spokes="1"/>
      </p:transition>
    </mc:Choice>
    <mc:Fallback xmlns="">
      <p:transition spd="slow">
        <p:wheel spokes="1"/>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rtl="1"/>
            <a:r>
              <a:rPr lang="fa-IR" sz="3600" dirty="0">
                <a:solidFill>
                  <a:srgbClr val="C00000"/>
                </a:solidFill>
                <a:cs typeface="B Titr" pitchFamily="2" charset="-78"/>
              </a:rPr>
              <a:t>بهداشت کار در سطح جهان</a:t>
            </a:r>
            <a:endParaRPr lang="en-US" sz="3600" dirty="0">
              <a:cs typeface="B Titr" pitchFamily="2" charset="-78"/>
            </a:endParaRPr>
          </a:p>
        </p:txBody>
      </p:sp>
      <p:sp>
        <p:nvSpPr>
          <p:cNvPr id="3" name="Content Placeholder 2"/>
          <p:cNvSpPr>
            <a:spLocks noGrp="1"/>
          </p:cNvSpPr>
          <p:nvPr>
            <p:ph sz="quarter" idx="1"/>
          </p:nvPr>
        </p:nvSpPr>
        <p:spPr/>
        <p:txBody>
          <a:bodyPr>
            <a:noAutofit/>
          </a:bodyPr>
          <a:lstStyle/>
          <a:p>
            <a:pPr algn="just" rtl="1">
              <a:lnSpc>
                <a:spcPct val="90000"/>
              </a:lnSpc>
            </a:pPr>
            <a:r>
              <a:rPr lang="fa-IR" sz="2800" b="1" u="sng" dirty="0" smtClean="0">
                <a:solidFill>
                  <a:schemeClr val="accent2">
                    <a:lumMod val="75000"/>
                  </a:schemeClr>
                </a:solidFill>
                <a:cs typeface="B Nazanin" pitchFamily="2" charset="-78"/>
              </a:rPr>
              <a:t>سازمان </a:t>
            </a:r>
            <a:r>
              <a:rPr lang="fa-IR" sz="2800" b="1" u="sng" dirty="0">
                <a:solidFill>
                  <a:schemeClr val="accent2">
                    <a:lumMod val="75000"/>
                  </a:schemeClr>
                </a:solidFill>
                <a:cs typeface="B Nazanin" pitchFamily="2" charset="-78"/>
              </a:rPr>
              <a:t>بین المللی کار (</a:t>
            </a:r>
            <a:r>
              <a:rPr lang="en-US" sz="2800" b="1" u="sng" dirty="0" smtClean="0">
                <a:solidFill>
                  <a:schemeClr val="accent2">
                    <a:lumMod val="75000"/>
                  </a:schemeClr>
                </a:solidFill>
                <a:cs typeface="B Nazanin" pitchFamily="2" charset="-78"/>
              </a:rPr>
              <a:t>I.L.O</a:t>
            </a:r>
            <a:r>
              <a:rPr lang="fa-IR" sz="2800" b="1" u="sng" dirty="0" smtClean="0">
                <a:solidFill>
                  <a:schemeClr val="accent2">
                    <a:lumMod val="75000"/>
                  </a:schemeClr>
                </a:solidFill>
                <a:cs typeface="B Nazanin" pitchFamily="2" charset="-78"/>
              </a:rPr>
              <a:t>):</a:t>
            </a:r>
            <a:r>
              <a:rPr lang="fa-IR" sz="2800" b="1" dirty="0">
                <a:solidFill>
                  <a:schemeClr val="tx1">
                    <a:lumMod val="95000"/>
                    <a:lumOff val="5000"/>
                  </a:schemeClr>
                </a:solidFill>
                <a:cs typeface="B Nazanin" pitchFamily="2" charset="-78"/>
              </a:rPr>
              <a:t> </a:t>
            </a:r>
            <a:r>
              <a:rPr lang="fa-IR" sz="2800" b="1" dirty="0" smtClean="0">
                <a:solidFill>
                  <a:schemeClr val="tx1">
                    <a:lumMod val="95000"/>
                    <a:lumOff val="5000"/>
                  </a:schemeClr>
                </a:solidFill>
                <a:latin typeface="Tahoma" pitchFamily="34" charset="0"/>
                <a:ea typeface="Arial Unicode MS" pitchFamily="34" charset="-128"/>
                <a:cs typeface="B Nazanin" pitchFamily="2" charset="-78"/>
              </a:rPr>
              <a:t>وظایف سازمان بین‌المللی </a:t>
            </a:r>
            <a:r>
              <a:rPr lang="fa-IR" sz="2800" b="1" dirty="0">
                <a:solidFill>
                  <a:schemeClr val="tx1">
                    <a:lumMod val="95000"/>
                    <a:lumOff val="5000"/>
                  </a:schemeClr>
                </a:solidFill>
                <a:latin typeface="Tahoma" pitchFamily="34" charset="0"/>
                <a:ea typeface="Arial Unicode MS" pitchFamily="34" charset="-128"/>
                <a:cs typeface="B Nazanin" pitchFamily="2" charset="-78"/>
              </a:rPr>
              <a:t>كار در زمینه محیط و شرایط كار و حفاظت در كارفعالیت می </a:t>
            </a:r>
            <a:r>
              <a:rPr lang="fa-IR" sz="2800" b="1" dirty="0" smtClean="0">
                <a:solidFill>
                  <a:schemeClr val="tx1">
                    <a:lumMod val="95000"/>
                    <a:lumOff val="5000"/>
                  </a:schemeClr>
                </a:solidFill>
                <a:latin typeface="Tahoma" pitchFamily="34" charset="0"/>
                <a:ea typeface="Arial Unicode MS" pitchFamily="34" charset="-128"/>
                <a:cs typeface="B Nazanin" pitchFamily="2" charset="-78"/>
              </a:rPr>
              <a:t>کند:</a:t>
            </a:r>
            <a:endParaRPr lang="fa-IR" sz="2800" b="1" dirty="0">
              <a:solidFill>
                <a:schemeClr val="tx1">
                  <a:lumMod val="95000"/>
                  <a:lumOff val="5000"/>
                </a:schemeClr>
              </a:solidFill>
              <a:latin typeface="Tahoma" pitchFamily="34" charset="0"/>
              <a:ea typeface="Arial Unicode MS" pitchFamily="34" charset="-128"/>
              <a:cs typeface="B Nazanin" pitchFamily="2" charset="-78"/>
            </a:endParaRPr>
          </a:p>
          <a:p>
            <a:pPr algn="just" rtl="1">
              <a:lnSpc>
                <a:spcPct val="90000"/>
              </a:lnSpc>
            </a:pPr>
            <a:r>
              <a:rPr lang="fa-IR" sz="2800" dirty="0">
                <a:solidFill>
                  <a:schemeClr val="tx1">
                    <a:lumMod val="95000"/>
                    <a:lumOff val="5000"/>
                  </a:schemeClr>
                </a:solidFill>
                <a:latin typeface="Tahoma" pitchFamily="34" charset="0"/>
                <a:ea typeface="Arial Unicode MS" pitchFamily="34" charset="-128"/>
                <a:cs typeface="B Nazanin" pitchFamily="2" charset="-78"/>
              </a:rPr>
              <a:t> 1- بهبود امور حفاظت و بهداشت در محیط كار، جلوگیری از امراض و حوادث ناشی از كار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و </a:t>
            </a:r>
            <a:r>
              <a:rPr lang="fa-IR" sz="2800" dirty="0">
                <a:solidFill>
                  <a:schemeClr val="tx1">
                    <a:lumMod val="95000"/>
                    <a:lumOff val="5000"/>
                  </a:schemeClr>
                </a:solidFill>
                <a:latin typeface="Tahoma" pitchFamily="34" charset="0"/>
                <a:ea typeface="Arial Unicode MS" pitchFamily="34" charset="-128"/>
                <a:cs typeface="B Nazanin" pitchFamily="2" charset="-78"/>
              </a:rPr>
              <a:t>كنترل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خطرات </a:t>
            </a:r>
            <a:r>
              <a:rPr lang="fa-IR" sz="2800" dirty="0">
                <a:solidFill>
                  <a:schemeClr val="tx1">
                    <a:lumMod val="95000"/>
                    <a:lumOff val="5000"/>
                  </a:schemeClr>
                </a:solidFill>
                <a:latin typeface="Tahoma" pitchFamily="34" charset="0"/>
                <a:ea typeface="Arial Unicode MS" pitchFamily="34" charset="-128"/>
                <a:cs typeface="B Nazanin" pitchFamily="2" charset="-78"/>
              </a:rPr>
              <a:t>محیط كار</a:t>
            </a:r>
          </a:p>
          <a:p>
            <a:pPr algn="just" rtl="1">
              <a:lnSpc>
                <a:spcPct val="90000"/>
              </a:lnSpc>
            </a:pPr>
            <a:r>
              <a:rPr lang="fa-IR" sz="2800" dirty="0">
                <a:solidFill>
                  <a:schemeClr val="tx1">
                    <a:lumMod val="95000"/>
                    <a:lumOff val="5000"/>
                  </a:schemeClr>
                </a:solidFill>
                <a:latin typeface="Tahoma" pitchFamily="34" charset="0"/>
                <a:ea typeface="Arial Unicode MS" pitchFamily="34" charset="-128"/>
                <a:cs typeface="B Nazanin" pitchFamily="2" charset="-78"/>
              </a:rPr>
              <a:t>  2- ایجاد و تقویت موسسات تخصصی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مانند: </a:t>
            </a:r>
            <a:r>
              <a:rPr lang="fa-IR" sz="2800" dirty="0">
                <a:solidFill>
                  <a:schemeClr val="tx1">
                    <a:lumMod val="95000"/>
                    <a:lumOff val="5000"/>
                  </a:schemeClr>
                </a:solidFill>
                <a:latin typeface="Tahoma" pitchFamily="34" charset="0"/>
                <a:ea typeface="Arial Unicode MS" pitchFamily="34" charset="-128"/>
                <a:cs typeface="B Nazanin" pitchFamily="2" charset="-78"/>
              </a:rPr>
              <a:t>موسسه‌های ملی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كار، </a:t>
            </a:r>
            <a:r>
              <a:rPr lang="fa-IR" sz="2800" dirty="0">
                <a:solidFill>
                  <a:schemeClr val="tx1">
                    <a:lumMod val="95000"/>
                    <a:lumOff val="5000"/>
                  </a:schemeClr>
                </a:solidFill>
                <a:latin typeface="Tahoma" pitchFamily="34" charset="0"/>
                <a:ea typeface="Arial Unicode MS" pitchFamily="34" charset="-128"/>
                <a:cs typeface="B Nazanin" pitchFamily="2" charset="-78"/>
              </a:rPr>
              <a:t>آزمایشگاه‌های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بهداشت صنعتی، </a:t>
            </a:r>
            <a:r>
              <a:rPr lang="fa-IR" sz="2800" dirty="0">
                <a:solidFill>
                  <a:schemeClr val="tx1">
                    <a:lumMod val="95000"/>
                    <a:lumOff val="5000"/>
                  </a:schemeClr>
                </a:solidFill>
                <a:latin typeface="Tahoma" pitchFamily="34" charset="0"/>
                <a:ea typeface="Arial Unicode MS" pitchFamily="34" charset="-128"/>
                <a:cs typeface="B Nazanin" pitchFamily="2" charset="-78"/>
              </a:rPr>
              <a:t>مراكز بهداشت و حفاظت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كار، </a:t>
            </a:r>
            <a:r>
              <a:rPr lang="fa-IR" sz="2800" dirty="0">
                <a:solidFill>
                  <a:schemeClr val="tx1">
                    <a:lumMod val="95000"/>
                    <a:lumOff val="5000"/>
                  </a:schemeClr>
                </a:solidFill>
                <a:latin typeface="Tahoma" pitchFamily="34" charset="0"/>
                <a:ea typeface="Arial Unicode MS" pitchFamily="34" charset="-128"/>
                <a:cs typeface="B Nazanin" pitchFamily="2" charset="-78"/>
              </a:rPr>
              <a:t>بخش های آموزش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حفاظت</a:t>
            </a:r>
            <a:endParaRPr lang="fa-IR" sz="2800" dirty="0">
              <a:solidFill>
                <a:schemeClr val="tx1">
                  <a:lumMod val="95000"/>
                  <a:lumOff val="5000"/>
                </a:schemeClr>
              </a:solidFill>
              <a:latin typeface="Tahoma" pitchFamily="34" charset="0"/>
              <a:ea typeface="Arial Unicode MS" pitchFamily="34" charset="-128"/>
              <a:cs typeface="B Nazanin" pitchFamily="2" charset="-78"/>
            </a:endParaRPr>
          </a:p>
          <a:p>
            <a:pPr algn="just" rtl="1">
              <a:lnSpc>
                <a:spcPct val="90000"/>
              </a:lnSpc>
            </a:pPr>
            <a:r>
              <a:rPr lang="fa-IR" sz="2800" dirty="0">
                <a:solidFill>
                  <a:schemeClr val="tx1">
                    <a:lumMod val="95000"/>
                    <a:lumOff val="5000"/>
                  </a:schemeClr>
                </a:solidFill>
                <a:latin typeface="Tahoma" pitchFamily="34" charset="0"/>
                <a:ea typeface="Arial Unicode MS" pitchFamily="34" charset="-128"/>
                <a:cs typeface="B Nazanin" pitchFamily="2" charset="-78"/>
              </a:rPr>
              <a:t> 3- مسائل مربوط به كار(حداكثر قانونی، اضافه‌كاری ، كار نوبتی و شب كاری) و نتایج پزشكی ،اقتصادی و اجتماعی آنها </a:t>
            </a:r>
          </a:p>
          <a:p>
            <a:pPr algn="just" rtl="1">
              <a:lnSpc>
                <a:spcPct val="90000"/>
              </a:lnSpc>
            </a:pPr>
            <a:r>
              <a:rPr lang="fa-IR" sz="2800" dirty="0">
                <a:solidFill>
                  <a:schemeClr val="tx1">
                    <a:lumMod val="95000"/>
                    <a:lumOff val="5000"/>
                  </a:schemeClr>
                </a:solidFill>
                <a:latin typeface="Tahoma" pitchFamily="34" charset="0"/>
                <a:ea typeface="Arial Unicode MS" pitchFamily="34" charset="-128"/>
                <a:cs typeface="B Nazanin" pitchFamily="2" charset="-78"/>
              </a:rPr>
              <a:t> 4- تعیین محتوای </a:t>
            </a:r>
            <a:r>
              <a:rPr lang="fa-IR" sz="2800" dirty="0" smtClean="0">
                <a:solidFill>
                  <a:schemeClr val="tx1">
                    <a:lumMod val="95000"/>
                    <a:lumOff val="5000"/>
                  </a:schemeClr>
                </a:solidFill>
                <a:latin typeface="Tahoma" pitchFamily="34" charset="0"/>
                <a:ea typeface="Arial Unicode MS" pitchFamily="34" charset="-128"/>
                <a:cs typeface="B Nazanin" pitchFamily="2" charset="-78"/>
              </a:rPr>
              <a:t>شغلی</a:t>
            </a:r>
            <a:endParaRPr lang="fa-IR" sz="2800" dirty="0">
              <a:solidFill>
                <a:schemeClr val="tx1">
                  <a:lumMod val="95000"/>
                  <a:lumOff val="5000"/>
                </a:schemeClr>
              </a:solidFill>
              <a:latin typeface="Tahoma" pitchFamily="34" charset="0"/>
              <a:ea typeface="Arial Unicode MS" pitchFamily="34" charset="-128"/>
              <a:cs typeface="B Nazanin" pitchFamily="2" charset="-78"/>
            </a:endParaRPr>
          </a:p>
        </p:txBody>
      </p:sp>
      <p:sp>
        <p:nvSpPr>
          <p:cNvPr id="4" name="Left Arrow 3"/>
          <p:cNvSpPr/>
          <p:nvPr/>
        </p:nvSpPr>
        <p:spPr>
          <a:xfrm>
            <a:off x="609600" y="5837274"/>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7008492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a:solidFill>
                  <a:srgbClr val="C00000"/>
                </a:solidFill>
                <a:cs typeface="B Titr" pitchFamily="2" charset="-78"/>
              </a:rPr>
              <a:t>بهداشت کار در سطح جهان</a:t>
            </a:r>
            <a:endParaRPr lang="en-US" sz="3600" dirty="0">
              <a:cs typeface="B Titr" pitchFamily="2" charset="-78"/>
            </a:endParaRPr>
          </a:p>
        </p:txBody>
      </p:sp>
      <p:sp>
        <p:nvSpPr>
          <p:cNvPr id="3" name="Content Placeholder 2"/>
          <p:cNvSpPr>
            <a:spLocks noGrp="1"/>
          </p:cNvSpPr>
          <p:nvPr>
            <p:ph sz="quarter" idx="1"/>
          </p:nvPr>
        </p:nvSpPr>
        <p:spPr/>
        <p:txBody>
          <a:bodyPr>
            <a:noAutofit/>
          </a:bodyPr>
          <a:lstStyle/>
          <a:p>
            <a:pPr algn="just" rtl="1"/>
            <a:r>
              <a:rPr lang="fa-IR" sz="2800" b="1" dirty="0" smtClean="0">
                <a:solidFill>
                  <a:srgbClr val="000000"/>
                </a:solidFill>
                <a:latin typeface="Tahoma" pitchFamily="34" charset="0"/>
                <a:ea typeface="Arial Unicode MS" pitchFamily="34" charset="-128"/>
                <a:cs typeface="B Nazanin" pitchFamily="2" charset="-78"/>
              </a:rPr>
              <a:t>5- </a:t>
            </a:r>
            <a:r>
              <a:rPr lang="fa-IR" sz="2800" b="1" dirty="0">
                <a:solidFill>
                  <a:srgbClr val="000000"/>
                </a:solidFill>
                <a:latin typeface="Tahoma" pitchFamily="34" charset="0"/>
                <a:ea typeface="Arial Unicode MS" pitchFamily="34" charset="-128"/>
                <a:cs typeface="B Nazanin" pitchFamily="2" charset="-78"/>
              </a:rPr>
              <a:t>خدمات رفاهی كارگران</a:t>
            </a:r>
          </a:p>
          <a:p>
            <a:pPr algn="just" rtl="1"/>
            <a:r>
              <a:rPr lang="fa-IR" sz="2800" b="1" dirty="0">
                <a:solidFill>
                  <a:srgbClr val="000000"/>
                </a:solidFill>
                <a:latin typeface="Tahoma" pitchFamily="34" charset="0"/>
                <a:ea typeface="Arial Unicode MS" pitchFamily="34" charset="-128"/>
                <a:cs typeface="B Nazanin" pitchFamily="2" charset="-78"/>
              </a:rPr>
              <a:t> </a:t>
            </a:r>
            <a:r>
              <a:rPr lang="fa-IR" sz="2800" b="1" dirty="0" smtClean="0">
                <a:solidFill>
                  <a:srgbClr val="000000"/>
                </a:solidFill>
                <a:latin typeface="Tahoma" pitchFamily="34" charset="0"/>
                <a:ea typeface="Arial Unicode MS" pitchFamily="34" charset="-128"/>
                <a:cs typeface="B Nazanin" pitchFamily="2" charset="-78"/>
              </a:rPr>
              <a:t>6- </a:t>
            </a:r>
            <a:r>
              <a:rPr lang="fa-IR" sz="2800" b="1" dirty="0">
                <a:solidFill>
                  <a:srgbClr val="000000"/>
                </a:solidFill>
                <a:latin typeface="Tahoma" pitchFamily="34" charset="0"/>
                <a:ea typeface="Arial Unicode MS" pitchFamily="34" charset="-128"/>
                <a:cs typeface="B Nazanin" pitchFamily="2" charset="-78"/>
              </a:rPr>
              <a:t>تهیه متون مربوط به مطالعات فنی</a:t>
            </a:r>
          </a:p>
          <a:p>
            <a:pPr algn="just" rtl="1"/>
            <a:r>
              <a:rPr lang="fa-IR" sz="2800" b="1" dirty="0">
                <a:solidFill>
                  <a:srgbClr val="000000"/>
                </a:solidFill>
                <a:latin typeface="Tahoma" pitchFamily="34" charset="0"/>
                <a:ea typeface="Arial Unicode MS" pitchFamily="34" charset="-128"/>
                <a:cs typeface="B Nazanin" pitchFamily="2" charset="-78"/>
              </a:rPr>
              <a:t>  </a:t>
            </a:r>
            <a:r>
              <a:rPr lang="fa-IR" sz="2800" b="1" dirty="0" smtClean="0">
                <a:solidFill>
                  <a:srgbClr val="000000"/>
                </a:solidFill>
                <a:latin typeface="Tahoma" pitchFamily="34" charset="0"/>
                <a:ea typeface="Arial Unicode MS" pitchFamily="34" charset="-128"/>
                <a:cs typeface="B Nazanin" pitchFamily="2" charset="-78"/>
              </a:rPr>
              <a:t>7- </a:t>
            </a:r>
            <a:r>
              <a:rPr lang="fa-IR" sz="2800" b="1" dirty="0">
                <a:solidFill>
                  <a:srgbClr val="000000"/>
                </a:solidFill>
                <a:latin typeface="Tahoma" pitchFamily="34" charset="0"/>
                <a:ea typeface="Arial Unicode MS" pitchFamily="34" charset="-128"/>
                <a:cs typeface="B Nazanin" pitchFamily="2" charset="-78"/>
              </a:rPr>
              <a:t>كمك مستقیم به دولت‌ها از طریق اعزام كارشناسان ، اعطای بورس ، تهیه تجهیزات ، تنظیم و  طرح آیین نامه ها و ارسال اطلاعات و ....</a:t>
            </a:r>
          </a:p>
          <a:p>
            <a:pPr algn="just" rtl="1"/>
            <a:r>
              <a:rPr lang="fa-IR" sz="2800" b="1" dirty="0">
                <a:solidFill>
                  <a:srgbClr val="000000"/>
                </a:solidFill>
                <a:latin typeface="Tahoma" pitchFamily="34" charset="0"/>
                <a:ea typeface="Arial Unicode MS" pitchFamily="34" charset="-128"/>
                <a:cs typeface="B Nazanin" pitchFamily="2" charset="-78"/>
              </a:rPr>
              <a:t>  </a:t>
            </a:r>
            <a:r>
              <a:rPr lang="fa-IR" sz="2800" b="1" dirty="0" smtClean="0">
                <a:solidFill>
                  <a:srgbClr val="000000"/>
                </a:solidFill>
                <a:latin typeface="Tahoma" pitchFamily="34" charset="0"/>
                <a:ea typeface="Arial Unicode MS" pitchFamily="34" charset="-128"/>
                <a:cs typeface="B Nazanin" pitchFamily="2" charset="-78"/>
              </a:rPr>
              <a:t>8- </a:t>
            </a:r>
            <a:r>
              <a:rPr lang="fa-IR" sz="2800" b="1" dirty="0">
                <a:solidFill>
                  <a:srgbClr val="000000"/>
                </a:solidFill>
                <a:latin typeface="Tahoma" pitchFamily="34" charset="0"/>
                <a:ea typeface="Arial Unicode MS" pitchFamily="34" charset="-128"/>
                <a:cs typeface="B Nazanin" pitchFamily="2" charset="-78"/>
              </a:rPr>
              <a:t>كمك به سازمانهای ملی حفاظتی و بهداشت‌كار و مراكز تحقیقات و انجمن‌های كارفرمایی و  سندیكاهای كشورهای </a:t>
            </a:r>
            <a:r>
              <a:rPr lang="fa-IR" sz="2800" b="1" dirty="0" smtClean="0">
                <a:solidFill>
                  <a:srgbClr val="000000"/>
                </a:solidFill>
                <a:latin typeface="Tahoma" pitchFamily="34" charset="0"/>
                <a:ea typeface="Arial Unicode MS" pitchFamily="34" charset="-128"/>
                <a:cs typeface="B Nazanin" pitchFamily="2" charset="-78"/>
              </a:rPr>
              <a:t>مختلف</a:t>
            </a:r>
            <a:endParaRPr lang="fa-IR" sz="2800" dirty="0">
              <a:solidFill>
                <a:srgbClr val="0070C0"/>
              </a:solidFill>
              <a:cs typeface="B Nazanin" pitchFamily="2" charset="-78"/>
            </a:endParaRPr>
          </a:p>
        </p:txBody>
      </p:sp>
      <p:sp>
        <p:nvSpPr>
          <p:cNvPr id="4" name="Left Arrow 3"/>
          <p:cNvSpPr/>
          <p:nvPr/>
        </p:nvSpPr>
        <p:spPr>
          <a:xfrm>
            <a:off x="609600" y="57150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4187790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a:solidFill>
                  <a:srgbClr val="C00000"/>
                </a:solidFill>
                <a:cs typeface="B Titr" pitchFamily="2" charset="-78"/>
              </a:rPr>
              <a:t>بهداشت کار در سطح جهان</a:t>
            </a:r>
            <a:endParaRPr lang="en-US" sz="3600" dirty="0">
              <a:cs typeface="B Titr" pitchFamily="2" charset="-78"/>
            </a:endParaRPr>
          </a:p>
        </p:txBody>
      </p:sp>
      <p:sp>
        <p:nvSpPr>
          <p:cNvPr id="3" name="Content Placeholder 2"/>
          <p:cNvSpPr>
            <a:spLocks noGrp="1"/>
          </p:cNvSpPr>
          <p:nvPr>
            <p:ph sz="quarter" idx="1"/>
          </p:nvPr>
        </p:nvSpPr>
        <p:spPr/>
        <p:txBody>
          <a:bodyPr>
            <a:normAutofit/>
          </a:bodyPr>
          <a:lstStyle/>
          <a:p>
            <a:pPr algn="just" rtl="1">
              <a:lnSpc>
                <a:spcPct val="90000"/>
              </a:lnSpc>
            </a:pPr>
            <a:r>
              <a:rPr lang="fa-IR" sz="2800" u="sng" dirty="0">
                <a:solidFill>
                  <a:srgbClr val="0070C0"/>
                </a:solidFill>
                <a:cs typeface="B Nazanin" pitchFamily="2" charset="-78"/>
              </a:rPr>
              <a:t>سازمان بهداشت جهانی ( </a:t>
            </a:r>
            <a:r>
              <a:rPr lang="en-US" sz="2800" u="sng" dirty="0">
                <a:solidFill>
                  <a:srgbClr val="0070C0"/>
                </a:solidFill>
                <a:cs typeface="B Nazanin" pitchFamily="2" charset="-78"/>
              </a:rPr>
              <a:t>W.H.O</a:t>
            </a:r>
            <a:r>
              <a:rPr lang="fa-IR" sz="2800" u="sng" dirty="0">
                <a:solidFill>
                  <a:srgbClr val="0070C0"/>
                </a:solidFill>
                <a:cs typeface="B Nazanin" pitchFamily="2" charset="-78"/>
              </a:rPr>
              <a:t> ) : </a:t>
            </a:r>
          </a:p>
          <a:p>
            <a:pPr algn="just" rtl="1">
              <a:lnSpc>
                <a:spcPct val="90000"/>
              </a:lnSpc>
              <a:buNone/>
            </a:pPr>
            <a:r>
              <a:rPr lang="fa-IR" sz="2800" dirty="0">
                <a:solidFill>
                  <a:srgbClr val="0070C0"/>
                </a:solidFill>
                <a:cs typeface="B Nazanin" pitchFamily="2" charset="-78"/>
              </a:rPr>
              <a:t> </a:t>
            </a:r>
            <a:r>
              <a:rPr lang="fa-IR" sz="2800" b="1" dirty="0">
                <a:solidFill>
                  <a:srgbClr val="000000"/>
                </a:solidFill>
                <a:latin typeface="Tahoma" pitchFamily="34" charset="0"/>
                <a:ea typeface="Arial Unicode MS" pitchFamily="34" charset="-128"/>
                <a:cs typeface="B Nazanin" pitchFamily="2" charset="-78"/>
              </a:rPr>
              <a:t>ضوابط و معیارهایی برای تامین بهداشت و سلامت  كارگران و تعیین عالیترین درجه سلامتی انسان تعیین كرده است.</a:t>
            </a:r>
            <a:endParaRPr lang="fa-IR" sz="2800" b="1" dirty="0">
              <a:solidFill>
                <a:srgbClr val="0E67DE"/>
              </a:solidFill>
              <a:latin typeface="Tahoma" pitchFamily="34" charset="0"/>
              <a:ea typeface="Arial Unicode MS" pitchFamily="34" charset="-128"/>
              <a:cs typeface="B Nazanin" pitchFamily="2" charset="-78"/>
            </a:endParaRPr>
          </a:p>
          <a:p>
            <a:pPr algn="just" rtl="1">
              <a:lnSpc>
                <a:spcPct val="90000"/>
              </a:lnSpc>
            </a:pPr>
            <a:r>
              <a:rPr lang="fa-IR" sz="2800" u="sng" dirty="0">
                <a:solidFill>
                  <a:srgbClr val="0070C0"/>
                </a:solidFill>
                <a:cs typeface="B Nazanin" pitchFamily="2" charset="-78"/>
              </a:rPr>
              <a:t>سازمان بین المللی استاندارد (  </a:t>
            </a:r>
            <a:r>
              <a:rPr lang="en-US" sz="2800" u="sng" dirty="0">
                <a:solidFill>
                  <a:srgbClr val="0070C0"/>
                </a:solidFill>
                <a:cs typeface="B Nazanin" pitchFamily="2" charset="-78"/>
              </a:rPr>
              <a:t>  (   I.S.O</a:t>
            </a:r>
          </a:p>
          <a:p>
            <a:pPr algn="just" rtl="1">
              <a:lnSpc>
                <a:spcPct val="90000"/>
              </a:lnSpc>
              <a:buClr>
                <a:srgbClr val="220FAD"/>
              </a:buClr>
              <a:buNone/>
            </a:pPr>
            <a:r>
              <a:rPr lang="ar-SA" sz="2800" b="1" dirty="0">
                <a:cs typeface="B Nazanin" pitchFamily="2" charset="-78"/>
              </a:rPr>
              <a:t>تلاش زیادی در جهت ایجاد</a:t>
            </a:r>
            <a:r>
              <a:rPr lang="fa-IR" sz="2800" b="1" dirty="0">
                <a:cs typeface="B Nazanin" pitchFamily="2" charset="-78"/>
              </a:rPr>
              <a:t> </a:t>
            </a:r>
            <a:r>
              <a:rPr lang="ar-SA" sz="2800" b="1" dirty="0">
                <a:cs typeface="B Nazanin" pitchFamily="2" charset="-78"/>
              </a:rPr>
              <a:t>استانداردی برای سیستم مدیریت کیفیت انجام داد که نتیجه آن سری</a:t>
            </a:r>
            <a:r>
              <a:rPr lang="fa-IR" sz="2800" b="1" dirty="0">
                <a:cs typeface="B Nazanin" pitchFamily="2" charset="-78"/>
              </a:rPr>
              <a:t> </a:t>
            </a:r>
            <a:r>
              <a:rPr lang="ar-SA" sz="2800" b="1" dirty="0">
                <a:cs typeface="B Nazanin" pitchFamily="2" charset="-78"/>
              </a:rPr>
              <a:t>9000</a:t>
            </a:r>
            <a:r>
              <a:rPr lang="fa-IR" sz="2800" b="1" dirty="0">
                <a:cs typeface="B Nazanin" pitchFamily="2" charset="-78"/>
              </a:rPr>
              <a:t>  </a:t>
            </a:r>
            <a:r>
              <a:rPr lang="en-US" sz="2800" b="1" dirty="0">
                <a:latin typeface="Times New Roman" pitchFamily="18" charset="0"/>
                <a:cs typeface="B Nazanin" pitchFamily="2" charset="-78"/>
              </a:rPr>
              <a:t>ISO</a:t>
            </a:r>
            <a:r>
              <a:rPr lang="fa-IR" sz="2800" b="1" dirty="0">
                <a:cs typeface="B Nazanin" pitchFamily="2" charset="-78"/>
              </a:rPr>
              <a:t>   </a:t>
            </a:r>
            <a:r>
              <a:rPr lang="ar-SA" sz="2800" b="1" dirty="0">
                <a:cs typeface="B Nazanin" pitchFamily="2" charset="-78"/>
              </a:rPr>
              <a:t>و پس از آن 14000</a:t>
            </a:r>
            <a:r>
              <a:rPr lang="fa-IR" sz="2800" b="1" dirty="0">
                <a:cs typeface="B Nazanin" pitchFamily="2" charset="-78"/>
              </a:rPr>
              <a:t>  </a:t>
            </a:r>
            <a:r>
              <a:rPr lang="en-US" sz="2800" b="1" dirty="0">
                <a:latin typeface="Times New Roman" pitchFamily="18" charset="0"/>
                <a:cs typeface="B Nazanin" pitchFamily="2" charset="-78"/>
              </a:rPr>
              <a:t>ISO</a:t>
            </a:r>
            <a:r>
              <a:rPr lang="ar-SA" sz="2800" b="1" dirty="0">
                <a:cs typeface="B Nazanin" pitchFamily="2" charset="-78"/>
              </a:rPr>
              <a:t> بود. به طور کلی سیستم مدیریت کیفیت ایمنی و بهداشت شغلی و زیست محیطی جزء سیستم واحدی هستند که یک پارچه با یکدیگر در ارتباط هستند. (</a:t>
            </a:r>
            <a:r>
              <a:rPr lang="en-US" sz="2800" b="1" dirty="0">
                <a:latin typeface="Times New Roman" pitchFamily="18" charset="0"/>
                <a:cs typeface="B Nazanin" pitchFamily="2" charset="-78"/>
              </a:rPr>
              <a:t>IMS</a:t>
            </a:r>
            <a:r>
              <a:rPr lang="fa-IR" sz="2800" b="1" dirty="0" smtClean="0">
                <a:cs typeface="B Nazanin" pitchFamily="2" charset="-78"/>
              </a:rPr>
              <a:t>)</a:t>
            </a:r>
            <a:endParaRPr lang="fa-IR" sz="2800" dirty="0">
              <a:solidFill>
                <a:srgbClr val="0070C0"/>
              </a:solidFill>
              <a:cs typeface="B Nazanin" pitchFamily="2" charset="-78"/>
            </a:endParaRPr>
          </a:p>
        </p:txBody>
      </p:sp>
    </p:spTree>
    <p:extLst>
      <p:ext uri="{BB962C8B-B14F-4D97-AF65-F5344CB8AC3E}">
        <p14:creationId xmlns:p14="http://schemas.microsoft.com/office/powerpoint/2010/main" val="3447457192"/>
      </p:ext>
    </p:extLst>
  </p:cSld>
  <p:clrMapOvr>
    <a:masterClrMapping/>
  </p:clrMapOvr>
  <mc:AlternateContent xmlns:mc="http://schemas.openxmlformats.org/markup-compatibility/2006" xmlns:p14="http://schemas.microsoft.com/office/powerpoint/2010/main">
    <mc:Choice Requires="p14">
      <p:transition spd="slow" p14:dur="3000">
        <p:pull/>
      </p:transition>
    </mc:Choice>
    <mc:Fallback xmlns="">
      <p:transition spd="slow">
        <p:pull/>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chemeClr val="accent1">
                    <a:lumMod val="75000"/>
                  </a:schemeClr>
                </a:solidFill>
                <a:cs typeface="B Titr" pitchFamily="2" charset="-78"/>
              </a:rPr>
              <a:t>برنامه های بهداشت کار در ایران</a:t>
            </a:r>
            <a:endParaRPr lang="en-US" sz="3600" dirty="0">
              <a:solidFill>
                <a:schemeClr val="accent1">
                  <a:lumMod val="75000"/>
                </a:schemeClr>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smtClean="0">
                <a:cs typeface="B Nazanin" pitchFamily="2" charset="-78"/>
              </a:rPr>
              <a:t>قانون کار جمهوری اسلامی کلیه کارفرما ها را موظف به رعایت اصول ایمنی و بهداشت کار نموده است. آیین نامه ها و شیوه نامه های مربوط به درمان سوانح و بیماریهای شغلی و سایر بیماری‌ها کارفرماها را موظف به بیمه نمودن کارکنان در سازمان تامین اجتماعی می نماید. برای رسیدن به هدف های بهداشت کار، آیین نامه تاسیس مرکز بهداشت کار در کارگاه ها تدوین گردیده است؛ این مرکز در هر واحد صنعتی با توجه به تعداد کارکنان می‌تواند به صورت متمرکز اختصاصی یک کارخانه یا مرکز مشترک خدمات ارائه نمایند.</a:t>
            </a:r>
            <a:endParaRPr lang="en-US" sz="2800" dirty="0">
              <a:cs typeface="B Nazanin" pitchFamily="2" charset="-78"/>
            </a:endParaRPr>
          </a:p>
        </p:txBody>
      </p:sp>
    </p:spTree>
    <p:extLst>
      <p:ext uri="{BB962C8B-B14F-4D97-AF65-F5344CB8AC3E}">
        <p14:creationId xmlns:p14="http://schemas.microsoft.com/office/powerpoint/2010/main" val="877043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57200" y="836613"/>
            <a:ext cx="7543800" cy="5487987"/>
          </a:xfrm>
        </p:spPr>
      </p:pic>
    </p:spTree>
    <p:extLst>
      <p:ext uri="{BB962C8B-B14F-4D97-AF65-F5344CB8AC3E}">
        <p14:creationId xmlns:p14="http://schemas.microsoft.com/office/powerpoint/2010/main" val="2843112290"/>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noAutofit/>
          </a:bodyPr>
          <a:lstStyle/>
          <a:p>
            <a:pPr algn="ctr" rtl="1"/>
            <a:r>
              <a:rPr lang="fa-IR" dirty="0">
                <a:solidFill>
                  <a:srgbClr val="FF0000"/>
                </a:solidFill>
                <a:cs typeface="B Titr" pitchFamily="2" charset="-78"/>
              </a:rPr>
              <a:t>آیین نامه های </a:t>
            </a:r>
            <a:r>
              <a:rPr lang="fa-IR" dirty="0" smtClean="0">
                <a:solidFill>
                  <a:srgbClr val="FF0000"/>
                </a:solidFill>
                <a:cs typeface="B Titr" pitchFamily="2" charset="-78"/>
              </a:rPr>
              <a:t>حفاظت </a:t>
            </a:r>
            <a:r>
              <a:rPr lang="fa-IR" dirty="0">
                <a:solidFill>
                  <a:srgbClr val="FF0000"/>
                </a:solidFill>
                <a:cs typeface="B Titr" pitchFamily="2" charset="-78"/>
              </a:rPr>
              <a:t>و بهداشت عمومی در کارگاهها </a:t>
            </a:r>
            <a:endParaRPr lang="en-US" dirty="0">
              <a:solidFill>
                <a:srgbClr val="FF0000"/>
              </a:solidFill>
              <a:cs typeface="B Titr" pitchFamily="2" charset="-78"/>
            </a:endParaRPr>
          </a:p>
        </p:txBody>
      </p:sp>
      <p:sp>
        <p:nvSpPr>
          <p:cNvPr id="3" name="Content Placeholder 2"/>
          <p:cNvSpPr>
            <a:spLocks noGrp="1"/>
          </p:cNvSpPr>
          <p:nvPr>
            <p:ph sz="quarter" idx="1"/>
          </p:nvPr>
        </p:nvSpPr>
        <p:spPr/>
        <p:txBody>
          <a:bodyPr>
            <a:normAutofit/>
          </a:bodyPr>
          <a:lstStyle/>
          <a:p>
            <a:pPr marL="274320" indent="-274320" algn="just" rtl="1">
              <a:buFont typeface="Wingdings 2"/>
              <a:buChar char=""/>
              <a:defRPr/>
            </a:pPr>
            <a:r>
              <a:rPr lang="fa-IR" sz="2800" dirty="0" smtClean="0">
                <a:cs typeface="B Nazanin" pitchFamily="2" charset="-78"/>
              </a:rPr>
              <a:t>آیین </a:t>
            </a:r>
            <a:r>
              <a:rPr lang="fa-IR" sz="2800" dirty="0">
                <a:cs typeface="B Nazanin" pitchFamily="2" charset="-78"/>
              </a:rPr>
              <a:t>نامه های </a:t>
            </a:r>
            <a:r>
              <a:rPr lang="fa-IR" sz="2800" dirty="0" smtClean="0">
                <a:cs typeface="B Nazanin" pitchFamily="2" charset="-78"/>
              </a:rPr>
              <a:t>حفاظت </a:t>
            </a:r>
            <a:r>
              <a:rPr lang="fa-IR" sz="2800" dirty="0">
                <a:cs typeface="B Nazanin" pitchFamily="2" charset="-78"/>
              </a:rPr>
              <a:t>و بهداشت عمومی در </a:t>
            </a:r>
            <a:r>
              <a:rPr lang="fa-IR" sz="2800" dirty="0" smtClean="0">
                <a:cs typeface="B Nazanin" pitchFamily="2" charset="-78"/>
              </a:rPr>
              <a:t>کارگاهها مشتمل بر 80 ماده و 2 تبصره دریازدهمین جلسه شورای عالی حفاظت فنی مورخ 1338/6/14به تصویب رسید.</a:t>
            </a:r>
            <a:endParaRPr lang="fa-IR" sz="2800" dirty="0">
              <a:cs typeface="B Nazanin" pitchFamily="2" charset="-78"/>
            </a:endParaRPr>
          </a:p>
          <a:p>
            <a:pPr marL="274320" indent="-274320" algn="just" rtl="1">
              <a:buFont typeface="Wingdings 2"/>
              <a:buChar char=""/>
              <a:defRPr/>
            </a:pPr>
            <a:r>
              <a:rPr lang="fa-IR" sz="2800" dirty="0" smtClean="0">
                <a:solidFill>
                  <a:srgbClr val="0070C0"/>
                </a:solidFill>
                <a:cs typeface="B Nazanin" pitchFamily="2" charset="-78"/>
              </a:rPr>
              <a:t>فصل اول) </a:t>
            </a:r>
            <a:r>
              <a:rPr lang="fa-IR" sz="2800" dirty="0">
                <a:solidFill>
                  <a:srgbClr val="0070C0"/>
                </a:solidFill>
                <a:cs typeface="B Nazanin" pitchFamily="2" charset="-78"/>
              </a:rPr>
              <a:t>ساختمان </a:t>
            </a:r>
          </a:p>
          <a:p>
            <a:pPr marL="274320" indent="-274320" algn="just" rtl="1">
              <a:buFont typeface="Wingdings 2"/>
              <a:buChar char=""/>
              <a:defRPr/>
            </a:pPr>
            <a:r>
              <a:rPr lang="fa-IR" sz="2800" dirty="0" smtClean="0">
                <a:solidFill>
                  <a:srgbClr val="0070C0"/>
                </a:solidFill>
                <a:cs typeface="B Nazanin" pitchFamily="2" charset="-78"/>
              </a:rPr>
              <a:t>فصل دوم) </a:t>
            </a:r>
            <a:r>
              <a:rPr lang="fa-IR" sz="2800" dirty="0">
                <a:solidFill>
                  <a:srgbClr val="0070C0"/>
                </a:solidFill>
                <a:cs typeface="B Nazanin" pitchFamily="2" charset="-78"/>
              </a:rPr>
              <a:t>روشنایی </a:t>
            </a:r>
          </a:p>
          <a:p>
            <a:pPr marL="274320" indent="-274320" algn="just" rtl="1">
              <a:buFont typeface="Wingdings 2"/>
              <a:buChar char=""/>
              <a:defRPr/>
            </a:pPr>
            <a:r>
              <a:rPr lang="fa-IR" sz="2800" dirty="0" smtClean="0">
                <a:solidFill>
                  <a:srgbClr val="0070C0"/>
                </a:solidFill>
                <a:cs typeface="B Nazanin" pitchFamily="2" charset="-78"/>
              </a:rPr>
              <a:t>فصل سوم) </a:t>
            </a:r>
            <a:r>
              <a:rPr lang="fa-IR" sz="2800" dirty="0">
                <a:solidFill>
                  <a:srgbClr val="0070C0"/>
                </a:solidFill>
                <a:cs typeface="B Nazanin" pitchFamily="2" charset="-78"/>
              </a:rPr>
              <a:t>تهویه و </a:t>
            </a:r>
            <a:r>
              <a:rPr lang="fa-IR" sz="2800" dirty="0" smtClean="0">
                <a:solidFill>
                  <a:srgbClr val="0070C0"/>
                </a:solidFill>
                <a:cs typeface="B Nazanin" pitchFamily="2" charset="-78"/>
              </a:rPr>
              <a:t>حرارت</a:t>
            </a:r>
          </a:p>
          <a:p>
            <a:pPr marL="274320" indent="-274320" algn="just" rtl="1">
              <a:buFont typeface="Wingdings 2"/>
              <a:buChar char=""/>
              <a:defRPr/>
            </a:pPr>
            <a:r>
              <a:rPr lang="fa-IR" sz="2800" dirty="0" smtClean="0">
                <a:solidFill>
                  <a:srgbClr val="0070C0"/>
                </a:solidFill>
                <a:cs typeface="B Nazanin" pitchFamily="2" charset="-78"/>
              </a:rPr>
              <a:t>فصل چهارم) جلوگیری از آتش سوزی و مبارزه با حریق</a:t>
            </a:r>
          </a:p>
          <a:p>
            <a:pPr marL="274320" indent="-274320" algn="just" rtl="1">
              <a:buFont typeface="Wingdings 2"/>
              <a:buChar char=""/>
              <a:defRPr/>
            </a:pPr>
            <a:r>
              <a:rPr lang="fa-IR" sz="2800" dirty="0" smtClean="0">
                <a:solidFill>
                  <a:srgbClr val="0070C0"/>
                </a:solidFill>
                <a:cs typeface="B Nazanin" pitchFamily="2" charset="-78"/>
              </a:rPr>
              <a:t>فصل پنجم) ماشین آلات، پوشش و حفاظ ماشین آلات</a:t>
            </a:r>
          </a:p>
          <a:p>
            <a:pPr marL="274320" indent="-274320" algn="just" rtl="1">
              <a:buFont typeface="Wingdings 2"/>
              <a:buChar char=""/>
              <a:defRPr/>
            </a:pPr>
            <a:r>
              <a:rPr lang="fa-IR" sz="2800" dirty="0" smtClean="0">
                <a:solidFill>
                  <a:srgbClr val="0070C0"/>
                </a:solidFill>
                <a:cs typeface="B Nazanin" pitchFamily="2" charset="-78"/>
              </a:rPr>
              <a:t>فصل ششم) وسایل الکتریکی</a:t>
            </a:r>
          </a:p>
        </p:txBody>
      </p:sp>
      <p:sp>
        <p:nvSpPr>
          <p:cNvPr id="4" name="Left Arrow 3"/>
          <p:cNvSpPr/>
          <p:nvPr/>
        </p:nvSpPr>
        <p:spPr>
          <a:xfrm>
            <a:off x="609600" y="57150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29148319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a:solidFill>
                  <a:srgbClr val="FF0000"/>
                </a:solidFill>
                <a:cs typeface="B Titr" pitchFamily="2" charset="-78"/>
              </a:rPr>
              <a:t>آیین نامه های حفاظت و بهداشت عمومی در کارگاهها </a:t>
            </a:r>
            <a:endParaRPr lang="en-US" dirty="0"/>
          </a:p>
        </p:txBody>
      </p:sp>
      <p:sp>
        <p:nvSpPr>
          <p:cNvPr id="3" name="Content Placeholder 2"/>
          <p:cNvSpPr>
            <a:spLocks noGrp="1"/>
          </p:cNvSpPr>
          <p:nvPr>
            <p:ph sz="quarter" idx="1"/>
          </p:nvPr>
        </p:nvSpPr>
        <p:spPr/>
        <p:txBody>
          <a:bodyPr>
            <a:normAutofit/>
          </a:bodyPr>
          <a:lstStyle/>
          <a:p>
            <a:pPr algn="just" rtl="1"/>
            <a:r>
              <a:rPr lang="fa-IR" sz="2800" dirty="0" smtClean="0">
                <a:solidFill>
                  <a:srgbClr val="0070C0"/>
                </a:solidFill>
                <a:cs typeface="B Nazanin" pitchFamily="2" charset="-78"/>
              </a:rPr>
              <a:t>فصل هفتم) آب آشامیدنی</a:t>
            </a:r>
          </a:p>
          <a:p>
            <a:pPr algn="just" rtl="1"/>
            <a:r>
              <a:rPr lang="fa-IR" sz="2800" dirty="0" smtClean="0">
                <a:solidFill>
                  <a:srgbClr val="0070C0"/>
                </a:solidFill>
                <a:cs typeface="B Nazanin" pitchFamily="2" charset="-78"/>
              </a:rPr>
              <a:t>فصل هشتم) نظم و نظافت در کارگاه</a:t>
            </a:r>
          </a:p>
          <a:p>
            <a:pPr algn="just" rtl="1"/>
            <a:r>
              <a:rPr lang="fa-IR" sz="2800" dirty="0" smtClean="0">
                <a:solidFill>
                  <a:srgbClr val="0070C0"/>
                </a:solidFill>
                <a:cs typeface="B Nazanin" pitchFamily="2" charset="-78"/>
              </a:rPr>
              <a:t>فصل نهم) ناهارخوری</a:t>
            </a:r>
          </a:p>
          <a:p>
            <a:pPr algn="just" rtl="1"/>
            <a:r>
              <a:rPr lang="fa-IR" sz="2800" dirty="0" smtClean="0">
                <a:solidFill>
                  <a:srgbClr val="0070C0"/>
                </a:solidFill>
                <a:cs typeface="B Nazanin" pitchFamily="2" charset="-78"/>
              </a:rPr>
              <a:t>فصل دهم) وسایل استحفاظی فردی</a:t>
            </a:r>
          </a:p>
          <a:p>
            <a:pPr algn="just" rtl="1"/>
            <a:r>
              <a:rPr lang="fa-IR" sz="2800" dirty="0" smtClean="0">
                <a:solidFill>
                  <a:srgbClr val="0070C0"/>
                </a:solidFill>
                <a:cs typeface="B Nazanin" pitchFamily="2" charset="-78"/>
              </a:rPr>
              <a:t>فصل یازدهم) کمکهای اولیه</a:t>
            </a:r>
          </a:p>
          <a:p>
            <a:pPr algn="just" rtl="1"/>
            <a:r>
              <a:rPr lang="fa-IR" sz="2800" dirty="0" smtClean="0">
                <a:solidFill>
                  <a:srgbClr val="0070C0"/>
                </a:solidFill>
                <a:cs typeface="B Nazanin" pitchFamily="2" charset="-78"/>
              </a:rPr>
              <a:t>فصل دوازدهم) </a:t>
            </a:r>
            <a:endParaRPr lang="en-US" sz="2800" dirty="0">
              <a:solidFill>
                <a:srgbClr val="0070C0"/>
              </a:solidFill>
              <a:cs typeface="B Nazanin" pitchFamily="2" charset="-78"/>
            </a:endParaRPr>
          </a:p>
        </p:txBody>
      </p:sp>
    </p:spTree>
    <p:extLst>
      <p:ext uri="{BB962C8B-B14F-4D97-AF65-F5344CB8AC3E}">
        <p14:creationId xmlns:p14="http://schemas.microsoft.com/office/powerpoint/2010/main" val="3161036797"/>
      </p:ext>
    </p:extLst>
  </p:cSld>
  <p:clrMapOvr>
    <a:masterClrMapping/>
  </p:clrMapOvr>
  <mc:AlternateContent xmlns:mc="http://schemas.openxmlformats.org/markup-compatibility/2006" xmlns:p14="http://schemas.microsoft.com/office/powerpoint/2010/main">
    <mc:Choice Requires="p14">
      <p:transition spd="slow" p14:dur="2750">
        <p14:ferris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a:solidFill>
                  <a:srgbClr val="FF0000"/>
                </a:solidFill>
                <a:cs typeface="B Titr" pitchFamily="2" charset="-78"/>
              </a:rPr>
              <a:t>آیین نامه حفاظتی در مورد دستگاه ها</a:t>
            </a:r>
            <a:r>
              <a:rPr lang="ar-SA" b="1" dirty="0" smtClean="0">
                <a:solidFill>
                  <a:srgbClr val="FF0000"/>
                </a:solidFill>
                <a:cs typeface="B Titr" pitchFamily="2" charset="-78"/>
              </a:rPr>
              <a:t>,</a:t>
            </a:r>
            <a:r>
              <a:rPr lang="fa-IR" b="1" dirty="0" smtClean="0">
                <a:solidFill>
                  <a:srgbClr val="FF0000"/>
                </a:solidFill>
                <a:cs typeface="B Titr" pitchFamily="2" charset="-78"/>
              </a:rPr>
              <a:t> </a:t>
            </a:r>
            <a:r>
              <a:rPr lang="ar-SA" b="1" dirty="0" smtClean="0">
                <a:solidFill>
                  <a:srgbClr val="FF0000"/>
                </a:solidFill>
                <a:cs typeface="B Titr" pitchFamily="2" charset="-78"/>
              </a:rPr>
              <a:t>ماشین </a:t>
            </a:r>
            <a:r>
              <a:rPr lang="ar-SA" b="1" dirty="0">
                <a:solidFill>
                  <a:srgbClr val="FF0000"/>
                </a:solidFill>
                <a:cs typeface="B Titr" pitchFamily="2" charset="-78"/>
              </a:rPr>
              <a:t>آلات</a:t>
            </a:r>
            <a:endParaRPr lang="en-US" dirty="0">
              <a:solidFill>
                <a:srgbClr val="FF0000"/>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ar-SA" sz="2800" b="1" dirty="0">
                <a:cs typeface="B Nazanin" pitchFamily="2" charset="-78"/>
              </a:rPr>
              <a:t>آیین نامه های حفاظتی در مورد بالا برنده ها یا دستگاه های </a:t>
            </a:r>
            <a:r>
              <a:rPr lang="ar-SA" sz="2800" b="1" dirty="0" smtClean="0">
                <a:cs typeface="B Nazanin" pitchFamily="2" charset="-78"/>
              </a:rPr>
              <a:t>بالابر</a:t>
            </a:r>
            <a:r>
              <a:rPr lang="fa-IR" sz="2800" b="1" dirty="0" smtClean="0">
                <a:cs typeface="B Nazanin" pitchFamily="2" charset="-78"/>
              </a:rPr>
              <a:t>:</a:t>
            </a:r>
            <a:endParaRPr lang="en-US" sz="2800" dirty="0">
              <a:cs typeface="B Nazanin" pitchFamily="2" charset="-78"/>
            </a:endParaRPr>
          </a:p>
          <a:p>
            <a:pPr algn="just" rtl="1"/>
            <a:r>
              <a:rPr lang="ar-SA" sz="2800" dirty="0">
                <a:cs typeface="B Nazanin" pitchFamily="2" charset="-78"/>
              </a:rPr>
              <a:t>برخی از مواد آیین نامه های حفاظتی در مورد وسایل حمل و نقل و جابجا کردن مواد و اشیا در بالابر ها به شرح زیر می باشد</a:t>
            </a:r>
            <a:r>
              <a:rPr lang="en-US" sz="2800" dirty="0">
                <a:cs typeface="B Nazanin" pitchFamily="2" charset="-78"/>
              </a:rPr>
              <a:t>:</a:t>
            </a:r>
          </a:p>
          <a:p>
            <a:pPr algn="just" rtl="1"/>
            <a:r>
              <a:rPr lang="ar-SA" sz="2800" dirty="0" smtClean="0">
                <a:cs typeface="B Nazanin" pitchFamily="2" charset="-78"/>
              </a:rPr>
              <a:t>حداکثر </a:t>
            </a:r>
            <a:r>
              <a:rPr lang="ar-SA" sz="2800" dirty="0">
                <a:cs typeface="B Nazanin" pitchFamily="2" charset="-78"/>
              </a:rPr>
              <a:t>ظرفیت مجاز بالابر از طرف کارخانه سازنده به طور مشخص و خوانا بر روی دستگاه نوشته است</a:t>
            </a:r>
            <a:endParaRPr lang="en-US" sz="2800" dirty="0">
              <a:cs typeface="B Nazanin" pitchFamily="2" charset="-78"/>
            </a:endParaRPr>
          </a:p>
          <a:p>
            <a:pPr algn="just" rtl="1"/>
            <a:r>
              <a:rPr lang="ar-SA" sz="2800" dirty="0" smtClean="0">
                <a:cs typeface="B Nazanin" pitchFamily="2" charset="-78"/>
              </a:rPr>
              <a:t>کلیه </a:t>
            </a:r>
            <a:r>
              <a:rPr lang="ar-SA" sz="2800" dirty="0">
                <a:cs typeface="B Nazanin" pitchFamily="2" charset="-78"/>
              </a:rPr>
              <a:t>تجهیزات الکتریکی دستگاه های بالابر باید با آیین نامه های حفاظتی وسایل و تاسیسات الکتریکی مطابقت نماید</a:t>
            </a:r>
            <a:endParaRPr lang="en-US" sz="2800" dirty="0">
              <a:cs typeface="B Nazanin" pitchFamily="2" charset="-78"/>
            </a:endParaRPr>
          </a:p>
          <a:p>
            <a:pPr algn="just" rtl="1"/>
            <a:r>
              <a:rPr lang="ar-SA" sz="2800" dirty="0" smtClean="0">
                <a:cs typeface="B Nazanin" pitchFamily="2" charset="-78"/>
              </a:rPr>
              <a:t>بالابر </a:t>
            </a:r>
            <a:r>
              <a:rPr lang="ar-SA" sz="2800" dirty="0">
                <a:cs typeface="B Nazanin" pitchFamily="2" charset="-78"/>
              </a:rPr>
              <a:t>ها باید دارای ترمز های حفاظتی باشند و بتوانند باری معادل یک برابر و نیم ظرفیت مجاز بالابر را نگه داری </a:t>
            </a:r>
            <a:r>
              <a:rPr lang="ar-SA" sz="2800" dirty="0" smtClean="0">
                <a:cs typeface="B Nazanin" pitchFamily="2" charset="-78"/>
              </a:rPr>
              <a:t>نمایند</a:t>
            </a:r>
            <a:endParaRPr lang="en-US" sz="2800" dirty="0">
              <a:cs typeface="B Nazanin" pitchFamily="2" charset="-78"/>
            </a:endParaRPr>
          </a:p>
        </p:txBody>
      </p:sp>
    </p:spTree>
    <p:extLst>
      <p:ext uri="{BB962C8B-B14F-4D97-AF65-F5344CB8AC3E}">
        <p14:creationId xmlns:p14="http://schemas.microsoft.com/office/powerpoint/2010/main" val="35273033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normAutofit/>
          </a:bodyPr>
          <a:lstStyle/>
          <a:p>
            <a:pPr algn="ctr" rtl="1"/>
            <a:r>
              <a:rPr lang="ar-SA" b="1" dirty="0">
                <a:solidFill>
                  <a:srgbClr val="FF0000"/>
                </a:solidFill>
                <a:cs typeface="B Titr" pitchFamily="2" charset="-78"/>
              </a:rPr>
              <a:t>آیین نامه حفاظتی در مورد دستگاه ها,</a:t>
            </a:r>
            <a:r>
              <a:rPr lang="fa-IR" b="1" dirty="0">
                <a:solidFill>
                  <a:srgbClr val="FF0000"/>
                </a:solidFill>
                <a:cs typeface="B Titr" pitchFamily="2" charset="-78"/>
              </a:rPr>
              <a:t> </a:t>
            </a:r>
            <a:r>
              <a:rPr lang="ar-SA" b="1" dirty="0">
                <a:solidFill>
                  <a:srgbClr val="FF0000"/>
                </a:solidFill>
                <a:cs typeface="B Titr" pitchFamily="2" charset="-78"/>
              </a:rPr>
              <a:t>ماشین آلات</a:t>
            </a:r>
            <a:endParaRPr lang="en-US" dirty="0">
              <a:solidFill>
                <a:srgbClr val="FF0000"/>
              </a:solidFill>
            </a:endParaRPr>
          </a:p>
        </p:txBody>
      </p:sp>
      <p:sp>
        <p:nvSpPr>
          <p:cNvPr id="3" name="Content Placeholder 2"/>
          <p:cNvSpPr>
            <a:spLocks noGrp="1"/>
          </p:cNvSpPr>
          <p:nvPr>
            <p:ph sz="quarter" idx="1"/>
          </p:nvPr>
        </p:nvSpPr>
        <p:spPr>
          <a:xfrm>
            <a:off x="457200" y="1600200"/>
            <a:ext cx="7467600" cy="5029200"/>
          </a:xfrm>
        </p:spPr>
        <p:txBody>
          <a:bodyPr>
            <a:noAutofit/>
          </a:bodyPr>
          <a:lstStyle/>
          <a:p>
            <a:pPr algn="just" rtl="1"/>
            <a:r>
              <a:rPr lang="ar-SA" sz="2800" b="1" dirty="0" smtClean="0">
                <a:cs typeface="B Nazanin" pitchFamily="2" charset="-78"/>
              </a:rPr>
              <a:t>آیین </a:t>
            </a:r>
            <a:r>
              <a:rPr lang="ar-SA" sz="2800" b="1" dirty="0">
                <a:cs typeface="B Nazanin" pitchFamily="2" charset="-78"/>
              </a:rPr>
              <a:t>نامه های حفاظتی در مورد پرس ها</a:t>
            </a:r>
            <a:endParaRPr lang="en-US" sz="2800" dirty="0">
              <a:cs typeface="B Nazanin" pitchFamily="2" charset="-78"/>
            </a:endParaRPr>
          </a:p>
          <a:p>
            <a:pPr algn="just" rtl="1"/>
            <a:r>
              <a:rPr lang="ar-SA" sz="2800" dirty="0">
                <a:cs typeface="B Nazanin" pitchFamily="2" charset="-78"/>
              </a:rPr>
              <a:t>برخی از مواد مقررات کلی در مورد پرس ها بر اساس آیین نامه و مقررات حفاظتی پرس ها به شرح ذیل می باشد</a:t>
            </a:r>
            <a:r>
              <a:rPr lang="en-US" sz="2800" dirty="0">
                <a:cs typeface="B Nazanin" pitchFamily="2" charset="-78"/>
              </a:rPr>
              <a:t>:</a:t>
            </a:r>
          </a:p>
          <a:p>
            <a:pPr algn="just" rtl="1"/>
            <a:r>
              <a:rPr lang="ar-SA" sz="2800" dirty="0" smtClean="0">
                <a:cs typeface="B Nazanin" pitchFamily="2" charset="-78"/>
              </a:rPr>
              <a:t>مواد </a:t>
            </a:r>
            <a:r>
              <a:rPr lang="ar-SA" sz="2800" dirty="0">
                <a:cs typeface="B Nazanin" pitchFamily="2" charset="-78"/>
              </a:rPr>
              <a:t>مورد استفاده در ساخت قسمت های مختلف پرس ها باید به نحوی انتخاب و به کار برده شود که علاوه بر تحمل بارهای وارده و تنش های حاصل,از کیفیت و مرغوبیت مناسبی برخوردار بوده,به نحوی که نتیجه آزمون های ضروری در حد قابل </a:t>
            </a:r>
            <a:r>
              <a:rPr lang="ar-SA" sz="2800" dirty="0" smtClean="0">
                <a:cs typeface="B Nazanin" pitchFamily="2" charset="-78"/>
              </a:rPr>
              <a:t>قبول</a:t>
            </a:r>
            <a:r>
              <a:rPr lang="fa-IR" sz="2800" dirty="0" smtClean="0">
                <a:cs typeface="B Nazanin" pitchFamily="2" charset="-78"/>
              </a:rPr>
              <a:t> </a:t>
            </a:r>
            <a:r>
              <a:rPr lang="ar-SA" sz="2800" dirty="0" smtClean="0">
                <a:cs typeface="B Nazanin" pitchFamily="2" charset="-78"/>
              </a:rPr>
              <a:t>(استاندارد</a:t>
            </a:r>
            <a:r>
              <a:rPr lang="fa-IR" sz="2800" dirty="0" smtClean="0">
                <a:cs typeface="B Nazanin" pitchFamily="2" charset="-78"/>
              </a:rPr>
              <a:t>) </a:t>
            </a:r>
            <a:r>
              <a:rPr lang="ar-SA" sz="2800" dirty="0" smtClean="0">
                <a:cs typeface="B Nazanin" pitchFamily="2" charset="-78"/>
              </a:rPr>
              <a:t>باشد</a:t>
            </a:r>
            <a:r>
              <a:rPr lang="en-US" sz="2800" dirty="0">
                <a:cs typeface="B Nazanin" pitchFamily="2" charset="-78"/>
              </a:rPr>
              <a:t>.</a:t>
            </a:r>
          </a:p>
          <a:p>
            <a:pPr algn="just" rtl="1"/>
            <a:r>
              <a:rPr lang="ar-SA" sz="2800" dirty="0" smtClean="0">
                <a:cs typeface="B Nazanin" pitchFamily="2" charset="-78"/>
              </a:rPr>
              <a:t>هر </a:t>
            </a:r>
            <a:r>
              <a:rPr lang="ar-SA" sz="2800" dirty="0">
                <a:cs typeface="B Nazanin" pitchFamily="2" charset="-78"/>
              </a:rPr>
              <a:t>دستگاه باید دارای یک لوحه شناسایی و اطلاعات مختلف نظیر نام و علامت کارخانه سازنده,تاریخ ساخت,شماره تولید و.... بوده و بر روی پرس نصب </a:t>
            </a:r>
            <a:r>
              <a:rPr lang="ar-SA" sz="2800" dirty="0" smtClean="0">
                <a:cs typeface="B Nazanin" pitchFamily="2" charset="-78"/>
              </a:rPr>
              <a:t>شود</a:t>
            </a:r>
            <a:r>
              <a:rPr lang="fa-IR" sz="2800" dirty="0" smtClean="0">
                <a:cs typeface="B Nazanin" pitchFamily="2" charset="-78"/>
              </a:rPr>
              <a:t>.</a:t>
            </a:r>
            <a:endParaRPr lang="en-US" sz="2800" dirty="0">
              <a:cs typeface="B Nazanin" pitchFamily="2" charset="-78"/>
            </a:endParaRPr>
          </a:p>
        </p:txBody>
      </p:sp>
    </p:spTree>
    <p:extLst>
      <p:ext uri="{BB962C8B-B14F-4D97-AF65-F5344CB8AC3E}">
        <p14:creationId xmlns:p14="http://schemas.microsoft.com/office/powerpoint/2010/main" val="893153353"/>
      </p:ext>
    </p:extLst>
  </p:cSld>
  <p:clrMapOvr>
    <a:masterClrMapping/>
  </p:clrMapOvr>
  <mc:AlternateContent xmlns:mc="http://schemas.openxmlformats.org/markup-compatibility/2006" xmlns:p14="http://schemas.microsoft.com/office/powerpoint/2010/main">
    <mc:Choice Requires="p14">
      <p:transition spd="slow" p14:dur="2500">
        <p14:prism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rtl="1"/>
            <a:r>
              <a:rPr lang="fa-IR" sz="4000" b="1" dirty="0">
                <a:solidFill>
                  <a:srgbClr val="C00000"/>
                </a:solidFill>
                <a:cs typeface="Arshia" pitchFamily="2" charset="-78"/>
              </a:rPr>
              <a:t>لطفا توصیه های بهداشتی را جدی بگیریم</a:t>
            </a:r>
            <a:endParaRPr lang="en-US" sz="4000" b="1" dirty="0">
              <a:solidFill>
                <a:srgbClr val="C00000"/>
              </a:solidFill>
              <a:cs typeface="Arshia" pitchFamily="2" charset="-78"/>
            </a:endParaRP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04800" y="1371600"/>
            <a:ext cx="8001000" cy="5181600"/>
          </a:xfrm>
        </p:spPr>
      </p:pic>
    </p:spTree>
    <p:extLst>
      <p:ext uri="{BB962C8B-B14F-4D97-AF65-F5344CB8AC3E}">
        <p14:creationId xmlns:p14="http://schemas.microsoft.com/office/powerpoint/2010/main" val="3523531809"/>
      </p:ext>
    </p:extLst>
  </p:cSld>
  <p:clrMapOvr>
    <a:masterClrMapping/>
  </p:clrMapOvr>
  <mc:AlternateContent xmlns:mc="http://schemas.openxmlformats.org/markup-compatibility/2006" xmlns:p14="http://schemas.microsoft.com/office/powerpoint/2010/main">
    <mc:Choice Requires="p14">
      <p:transition spd="slow" p14:dur="25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ctr" rtl="1"/>
            <a:r>
              <a:rPr lang="fa-IR" sz="3600" dirty="0" smtClean="0">
                <a:solidFill>
                  <a:schemeClr val="accent4"/>
                </a:solidFill>
                <a:cs typeface="B Titr" pitchFamily="2" charset="-78"/>
              </a:rPr>
              <a:t>سخنی با دانشجویان</a:t>
            </a:r>
            <a:endParaRPr lang="en-US" sz="3600" dirty="0">
              <a:solidFill>
                <a:schemeClr val="accent4"/>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a:solidFill>
                  <a:srgbClr val="C00000"/>
                </a:solidFill>
                <a:cs typeface="B Nazanin" pitchFamily="2" charset="-78"/>
              </a:rPr>
              <a:t>با توجه به شیوع ویروس کرونا و تعطیلی مراکز آموزشی و دانشگاهها جهت جلوگیری از گسترش این بیماری، مقرر گردید مباحث درسی در قالب پاورپوینت برای دانشجویان ارایه شود. لذا از دانشجویان عزیز انتظار می رود به دقت مباحث ارایه شده را مطالعه و در صورت ابهام از طریق واتساپ سوالات خود را مطرح نمایند تا در اسرع وقت پاسخ دهم. </a:t>
            </a:r>
          </a:p>
          <a:p>
            <a:pPr algn="just" rtl="1"/>
            <a:r>
              <a:rPr lang="fa-IR" sz="2800" dirty="0">
                <a:solidFill>
                  <a:srgbClr val="C00000"/>
                </a:solidFill>
                <a:cs typeface="B Nazanin" pitchFamily="2" charset="-78"/>
              </a:rPr>
              <a:t>در پایان ضمن تاکید بر لزوم رعایت مسایل بهداشتی، برای همه شما آرزوی سلامتی دارم.</a:t>
            </a:r>
          </a:p>
          <a:p>
            <a:pPr algn="just" rtl="1"/>
            <a:r>
              <a:rPr lang="fa-IR" sz="2800" dirty="0">
                <a:solidFill>
                  <a:srgbClr val="C00000"/>
                </a:solidFill>
                <a:cs typeface="B Nazanin" pitchFamily="2" charset="-78"/>
              </a:rPr>
              <a:t>ناطقی </a:t>
            </a:r>
            <a:r>
              <a:rPr lang="fa-IR" sz="2800" dirty="0" smtClean="0">
                <a:solidFill>
                  <a:srgbClr val="C00000"/>
                </a:solidFill>
                <a:cs typeface="B Nazanin" pitchFamily="2" charset="-78"/>
              </a:rPr>
              <a:t>09125265130</a:t>
            </a:r>
            <a:endParaRPr lang="en-US" sz="2800" dirty="0">
              <a:solidFill>
                <a:srgbClr val="C00000"/>
              </a:solidFill>
              <a:cs typeface="B Nazanin" pitchFamily="2" charset="-78"/>
            </a:endParaRPr>
          </a:p>
        </p:txBody>
      </p:sp>
    </p:spTree>
    <p:extLst>
      <p:ext uri="{BB962C8B-B14F-4D97-AF65-F5344CB8AC3E}">
        <p14:creationId xmlns:p14="http://schemas.microsoft.com/office/powerpoint/2010/main" val="3978476"/>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fa-IR" sz="3600" dirty="0" smtClean="0">
                <a:solidFill>
                  <a:srgbClr val="FF0000"/>
                </a:solidFill>
                <a:cs typeface="B Titr" pitchFamily="2" charset="-78"/>
              </a:rPr>
              <a:t>عناوین مطالب این بخش:</a:t>
            </a:r>
            <a:endParaRPr lang="en-US" sz="3600" dirty="0">
              <a:solidFill>
                <a:srgbClr val="FF0000"/>
              </a:solidFill>
              <a:cs typeface="B Titr" pitchFamily="2" charset="-78"/>
            </a:endParaRPr>
          </a:p>
        </p:txBody>
      </p:sp>
      <p:sp>
        <p:nvSpPr>
          <p:cNvPr id="3" name="Content Placeholder 2"/>
          <p:cNvSpPr>
            <a:spLocks noGrp="1"/>
          </p:cNvSpPr>
          <p:nvPr>
            <p:ph sz="quarter" idx="1"/>
          </p:nvPr>
        </p:nvSpPr>
        <p:spPr>
          <a:xfrm>
            <a:off x="457200" y="1371600"/>
            <a:ext cx="8229600" cy="5105400"/>
          </a:xfrm>
        </p:spPr>
        <p:txBody>
          <a:bodyPr>
            <a:noAutofit/>
          </a:bodyPr>
          <a:lstStyle/>
          <a:p>
            <a:pPr algn="just" rtl="1"/>
            <a:r>
              <a:rPr lang="fa-IR" sz="2400" dirty="0">
                <a:solidFill>
                  <a:srgbClr val="0070C0"/>
                </a:solidFill>
                <a:cs typeface="B Nazanin" pitchFamily="2" charset="-78"/>
              </a:rPr>
              <a:t>بیماریهای </a:t>
            </a:r>
            <a:r>
              <a:rPr lang="fa-IR" sz="2400" dirty="0" smtClean="0">
                <a:solidFill>
                  <a:srgbClr val="0070C0"/>
                </a:solidFill>
                <a:cs typeface="B Nazanin" pitchFamily="2" charset="-78"/>
              </a:rPr>
              <a:t>شغلی</a:t>
            </a:r>
          </a:p>
          <a:p>
            <a:pPr algn="just" rtl="1"/>
            <a:r>
              <a:rPr lang="fa-IR" sz="2400" dirty="0">
                <a:solidFill>
                  <a:srgbClr val="0070C0"/>
                </a:solidFill>
                <a:cs typeface="B Nazanin" pitchFamily="2" charset="-78"/>
              </a:rPr>
              <a:t>طبقه بندی بیماری های </a:t>
            </a:r>
            <a:r>
              <a:rPr lang="fa-IR" sz="2400" dirty="0" smtClean="0">
                <a:solidFill>
                  <a:srgbClr val="0070C0"/>
                </a:solidFill>
                <a:cs typeface="B Nazanin" pitchFamily="2" charset="-78"/>
              </a:rPr>
              <a:t>شغلی</a:t>
            </a:r>
          </a:p>
          <a:p>
            <a:pPr algn="just" rtl="1"/>
            <a:r>
              <a:rPr lang="fa-IR" sz="2400" dirty="0">
                <a:solidFill>
                  <a:srgbClr val="0070C0"/>
                </a:solidFill>
                <a:cs typeface="B Nazanin" pitchFamily="2" charset="-78"/>
              </a:rPr>
              <a:t>بیماری های ناشی از عوامل </a:t>
            </a:r>
            <a:r>
              <a:rPr lang="fa-IR" sz="2400" dirty="0" smtClean="0">
                <a:solidFill>
                  <a:srgbClr val="0070C0"/>
                </a:solidFill>
                <a:cs typeface="B Nazanin" pitchFamily="2" charset="-78"/>
              </a:rPr>
              <a:t>فیزیکی</a:t>
            </a:r>
          </a:p>
          <a:p>
            <a:pPr algn="just" rtl="1"/>
            <a:r>
              <a:rPr lang="fa-IR" sz="2400" dirty="0">
                <a:solidFill>
                  <a:srgbClr val="0070C0"/>
                </a:solidFill>
                <a:cs typeface="B Nazanin" pitchFamily="2" charset="-78"/>
              </a:rPr>
              <a:t>بیماری های ناشی از عوامل شیمیایی</a:t>
            </a:r>
          </a:p>
          <a:p>
            <a:pPr algn="just" rtl="1"/>
            <a:r>
              <a:rPr lang="fa-IR" sz="2400" dirty="0">
                <a:solidFill>
                  <a:srgbClr val="0070C0"/>
                </a:solidFill>
                <a:cs typeface="B Nazanin" pitchFamily="2" charset="-78"/>
              </a:rPr>
              <a:t>بیماری های ناشی از عوامل </a:t>
            </a:r>
            <a:r>
              <a:rPr lang="fa-IR" sz="2400" dirty="0" smtClean="0">
                <a:solidFill>
                  <a:srgbClr val="0070C0"/>
                </a:solidFill>
                <a:cs typeface="B Nazanin" pitchFamily="2" charset="-78"/>
              </a:rPr>
              <a:t>زیستی</a:t>
            </a:r>
          </a:p>
          <a:p>
            <a:pPr algn="just" rtl="1"/>
            <a:r>
              <a:rPr lang="fa-IR" sz="2400" dirty="0">
                <a:solidFill>
                  <a:srgbClr val="0070C0"/>
                </a:solidFill>
                <a:cs typeface="B Nazanin" pitchFamily="2" charset="-78"/>
              </a:rPr>
              <a:t>بیماری های ناشی از عوامل </a:t>
            </a:r>
            <a:r>
              <a:rPr lang="fa-IR" sz="2400" dirty="0" smtClean="0">
                <a:solidFill>
                  <a:srgbClr val="0070C0"/>
                </a:solidFill>
                <a:cs typeface="B Nazanin" pitchFamily="2" charset="-78"/>
              </a:rPr>
              <a:t>روانی</a:t>
            </a:r>
          </a:p>
          <a:p>
            <a:pPr algn="just" rtl="1"/>
            <a:r>
              <a:rPr lang="fa-IR" sz="2400" dirty="0">
                <a:solidFill>
                  <a:srgbClr val="0070C0"/>
                </a:solidFill>
                <a:cs typeface="B Nazanin" pitchFamily="2" charset="-78"/>
              </a:rPr>
              <a:t>شرایط نا </a:t>
            </a:r>
            <a:r>
              <a:rPr lang="fa-IR" sz="2400" dirty="0" smtClean="0">
                <a:solidFill>
                  <a:srgbClr val="0070C0"/>
                </a:solidFill>
                <a:cs typeface="B Nazanin" pitchFamily="2" charset="-78"/>
              </a:rPr>
              <a:t>ایمن</a:t>
            </a:r>
          </a:p>
          <a:p>
            <a:pPr algn="just" rtl="1"/>
            <a:r>
              <a:rPr lang="fa-IR" sz="2400" dirty="0">
                <a:solidFill>
                  <a:srgbClr val="0070C0"/>
                </a:solidFill>
                <a:cs typeface="B Nazanin" pitchFamily="2" charset="-78"/>
              </a:rPr>
              <a:t>بهداشت کار در سطح </a:t>
            </a:r>
            <a:r>
              <a:rPr lang="fa-IR" sz="2400" dirty="0" smtClean="0">
                <a:solidFill>
                  <a:srgbClr val="0070C0"/>
                </a:solidFill>
                <a:cs typeface="B Nazanin" pitchFamily="2" charset="-78"/>
              </a:rPr>
              <a:t>جهان</a:t>
            </a:r>
          </a:p>
          <a:p>
            <a:pPr algn="just" rtl="1"/>
            <a:r>
              <a:rPr lang="fa-IR" sz="2400" dirty="0">
                <a:solidFill>
                  <a:srgbClr val="0070C0"/>
                </a:solidFill>
                <a:cs typeface="B Nazanin" pitchFamily="2" charset="-78"/>
              </a:rPr>
              <a:t>برنامه های بهداشت کار در </a:t>
            </a:r>
            <a:r>
              <a:rPr lang="fa-IR" sz="2400" dirty="0" smtClean="0">
                <a:solidFill>
                  <a:srgbClr val="0070C0"/>
                </a:solidFill>
                <a:cs typeface="B Nazanin" pitchFamily="2" charset="-78"/>
              </a:rPr>
              <a:t>ایران</a:t>
            </a:r>
          </a:p>
          <a:p>
            <a:pPr algn="just" rtl="1"/>
            <a:r>
              <a:rPr lang="fa-IR" sz="2400" dirty="0">
                <a:solidFill>
                  <a:srgbClr val="0070C0"/>
                </a:solidFill>
                <a:cs typeface="B Nazanin" pitchFamily="2" charset="-78"/>
              </a:rPr>
              <a:t>آیین نامه های حفاظت و بهداشت عمومی در </a:t>
            </a:r>
            <a:r>
              <a:rPr lang="fa-IR" sz="2400" dirty="0" smtClean="0">
                <a:solidFill>
                  <a:srgbClr val="0070C0"/>
                </a:solidFill>
                <a:cs typeface="B Nazanin" pitchFamily="2" charset="-78"/>
              </a:rPr>
              <a:t>کارگاهها</a:t>
            </a:r>
          </a:p>
          <a:p>
            <a:pPr algn="just" rtl="1"/>
            <a:r>
              <a:rPr lang="ar-SA" sz="2400" dirty="0">
                <a:solidFill>
                  <a:srgbClr val="0070C0"/>
                </a:solidFill>
                <a:cs typeface="B Nazanin" pitchFamily="2" charset="-78"/>
              </a:rPr>
              <a:t>آیین نامه حفاظتی در مورد دستگاه ها,</a:t>
            </a:r>
            <a:r>
              <a:rPr lang="fa-IR" sz="2400" dirty="0">
                <a:solidFill>
                  <a:srgbClr val="0070C0"/>
                </a:solidFill>
                <a:cs typeface="B Nazanin" pitchFamily="2" charset="-78"/>
              </a:rPr>
              <a:t> </a:t>
            </a:r>
            <a:r>
              <a:rPr lang="ar-SA" sz="2400" dirty="0">
                <a:solidFill>
                  <a:srgbClr val="0070C0"/>
                </a:solidFill>
                <a:cs typeface="B Nazanin" pitchFamily="2" charset="-78"/>
              </a:rPr>
              <a:t>ماشین آلات</a:t>
            </a:r>
            <a:r>
              <a:rPr lang="fa-IR" sz="2400" dirty="0" smtClean="0">
                <a:solidFill>
                  <a:srgbClr val="0070C0"/>
                </a:solidFill>
                <a:cs typeface="B Nazanin" pitchFamily="2" charset="-78"/>
              </a:rPr>
              <a:t> </a:t>
            </a:r>
          </a:p>
        </p:txBody>
      </p:sp>
    </p:spTree>
    <p:extLst>
      <p:ext uri="{BB962C8B-B14F-4D97-AF65-F5344CB8AC3E}">
        <p14:creationId xmlns:p14="http://schemas.microsoft.com/office/powerpoint/2010/main" val="139973491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chemeClr val="accent3"/>
                </a:solidFill>
                <a:cs typeface="B Titr" pitchFamily="2" charset="-78"/>
              </a:rPr>
              <a:t>بیماریهای شغلی </a:t>
            </a:r>
            <a:endParaRPr lang="en-US" sz="3600" dirty="0">
              <a:solidFill>
                <a:schemeClr val="accent3"/>
              </a:solidFill>
              <a:cs typeface="B Titr" pitchFamily="2" charset="-78"/>
            </a:endParaRPr>
          </a:p>
        </p:txBody>
      </p:sp>
      <p:sp>
        <p:nvSpPr>
          <p:cNvPr id="3" name="Content Placeholder 2"/>
          <p:cNvSpPr>
            <a:spLocks noGrp="1"/>
          </p:cNvSpPr>
          <p:nvPr>
            <p:ph sz="quarter" idx="1"/>
          </p:nvPr>
        </p:nvSpPr>
        <p:spPr/>
        <p:txBody>
          <a:bodyPr>
            <a:noAutofit/>
          </a:bodyPr>
          <a:lstStyle/>
          <a:p>
            <a:pPr algn="just" rtl="1"/>
            <a:r>
              <a:rPr lang="fa-IR" sz="3000" b="1" dirty="0" smtClean="0">
                <a:solidFill>
                  <a:srgbClr val="FF0000"/>
                </a:solidFill>
                <a:cs typeface="B Nazanin" pitchFamily="2" charset="-78"/>
              </a:rPr>
              <a:t>بیماریهای شغلی: </a:t>
            </a:r>
            <a:r>
              <a:rPr lang="fa-IR" sz="3000" dirty="0" smtClean="0">
                <a:cs typeface="B Nazanin" pitchFamily="2" charset="-78"/>
              </a:rPr>
              <a:t>بیماریهایی که به علت کار به وجود آمده و عامل آن شغل یا حرفه فرد است بیماری های شغلی نامیده می شوند.</a:t>
            </a:r>
          </a:p>
          <a:p>
            <a:pPr algn="just" rtl="1"/>
            <a:r>
              <a:rPr lang="fa-IR" sz="2800" b="1" dirty="0" smtClean="0">
                <a:cs typeface="B Nazanin" pitchFamily="2" charset="-78"/>
              </a:rPr>
              <a:t>مهمترین بیماریهای شغلی شناخته شده عبارتند از: </a:t>
            </a:r>
            <a:r>
              <a:rPr lang="fa-IR" sz="2800" dirty="0" smtClean="0">
                <a:cs typeface="B Nazanin" pitchFamily="2" charset="-78"/>
              </a:rPr>
              <a:t>مسمومیت با سرب و جیوه، عوارض پوستی ناشی از کربن، سیاه زخم ناشی از کار، بیماری های ناشی از اشعه ایکس و اجسام رادیواکتیو، تب مالت ناشی از کار، کزاز ناشی از کار، بیماری های ناشی از سر و صدا، هپاتیت ویروسی ناشی از کار، بیماری های ناشی از گرد و غبار چوب، التهاب مفاصل و استخوان، آرتروز زانو درد های ستون فقرات، عوارض کار کردن در حرارت های بالا، عوارض ناشی از سیمان</a:t>
            </a:r>
          </a:p>
        </p:txBody>
      </p:sp>
    </p:spTree>
    <p:extLst>
      <p:ext uri="{BB962C8B-B14F-4D97-AF65-F5344CB8AC3E}">
        <p14:creationId xmlns:p14="http://schemas.microsoft.com/office/powerpoint/2010/main" val="599545612"/>
      </p:ext>
    </p:extLst>
  </p:cSld>
  <p:clrMapOvr>
    <a:masterClrMapping/>
  </p:clrMapOvr>
  <mc:AlternateContent xmlns:mc="http://schemas.openxmlformats.org/markup-compatibility/2006" xmlns:p14="http://schemas.microsoft.com/office/powerpoint/2010/main">
    <mc:Choice Requires="p14">
      <p:transition spd="slow" p14:dur="175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fa-IR" sz="3200" dirty="0" smtClean="0">
                <a:cs typeface="B Titr" pitchFamily="2" charset="-78"/>
              </a:rPr>
              <a:t>طبقه بندی بیماری های شغلی</a:t>
            </a:r>
            <a:endParaRPr lang="en-US" sz="3200" dirty="0">
              <a:cs typeface="B Titr" pitchFamily="2" charset="-78"/>
            </a:endParaRPr>
          </a:p>
        </p:txBody>
      </p:sp>
      <p:sp>
        <p:nvSpPr>
          <p:cNvPr id="3" name="Content Placeholder 2"/>
          <p:cNvSpPr>
            <a:spLocks noGrp="1"/>
          </p:cNvSpPr>
          <p:nvPr>
            <p:ph sz="quarter" idx="1"/>
          </p:nvPr>
        </p:nvSpPr>
        <p:spPr/>
        <p:txBody>
          <a:bodyPr>
            <a:normAutofit/>
          </a:bodyPr>
          <a:lstStyle/>
          <a:p>
            <a:pPr algn="just" rtl="1"/>
            <a:endParaRPr lang="fa-IR" sz="2800" dirty="0" smtClean="0">
              <a:solidFill>
                <a:schemeClr val="tx1">
                  <a:lumMod val="95000"/>
                  <a:lumOff val="5000"/>
                </a:schemeClr>
              </a:solidFill>
              <a:cs typeface="B Nazanin" pitchFamily="2" charset="-78"/>
            </a:endParaRPr>
          </a:p>
          <a:p>
            <a:pPr algn="just" rtl="1"/>
            <a:r>
              <a:rPr lang="fa-IR" sz="2800" dirty="0" smtClean="0">
                <a:solidFill>
                  <a:schemeClr val="tx1">
                    <a:lumMod val="95000"/>
                    <a:lumOff val="5000"/>
                  </a:schemeClr>
                </a:solidFill>
                <a:cs typeface="B Nazanin" pitchFamily="2" charset="-78"/>
              </a:rPr>
              <a:t>بیماریهای شغلی طبقه‌بندی گوناگونی دارد ولی بهترین روش طبقه بندی در این بیماری ها توجه به عوامل ایجاد این بیماری می باشد که به ترتیب ذیل می باشد:</a:t>
            </a:r>
          </a:p>
          <a:p>
            <a:pPr algn="just" rtl="1"/>
            <a:r>
              <a:rPr lang="fa-IR" sz="2800" b="1" dirty="0" smtClean="0">
                <a:solidFill>
                  <a:schemeClr val="tx1">
                    <a:lumMod val="95000"/>
                    <a:lumOff val="5000"/>
                  </a:schemeClr>
                </a:solidFill>
                <a:cs typeface="B Nazanin" pitchFamily="2" charset="-78"/>
              </a:rPr>
              <a:t>بیماری های ناشی از عوامل فیزیکی</a:t>
            </a:r>
          </a:p>
          <a:p>
            <a:pPr algn="just" rtl="1"/>
            <a:r>
              <a:rPr lang="fa-IR" sz="2800" b="1" dirty="0" smtClean="0">
                <a:solidFill>
                  <a:schemeClr val="tx1">
                    <a:lumMod val="95000"/>
                    <a:lumOff val="5000"/>
                  </a:schemeClr>
                </a:solidFill>
                <a:cs typeface="B Nazanin" pitchFamily="2" charset="-78"/>
              </a:rPr>
              <a:t>بیماریهای ناشی از عوامل مکانیکی </a:t>
            </a:r>
          </a:p>
          <a:p>
            <a:pPr algn="just" rtl="1"/>
            <a:r>
              <a:rPr lang="fa-IR" sz="2800" b="1" dirty="0" smtClean="0">
                <a:solidFill>
                  <a:schemeClr val="tx1">
                    <a:lumMod val="95000"/>
                    <a:lumOff val="5000"/>
                  </a:schemeClr>
                </a:solidFill>
                <a:cs typeface="B Nazanin" pitchFamily="2" charset="-78"/>
              </a:rPr>
              <a:t>بیماریهای ناشی از عوامل شیمیایی </a:t>
            </a:r>
          </a:p>
          <a:p>
            <a:pPr algn="just" rtl="1"/>
            <a:r>
              <a:rPr lang="fa-IR" sz="2800" b="1" dirty="0" smtClean="0">
                <a:solidFill>
                  <a:schemeClr val="tx1">
                    <a:lumMod val="95000"/>
                    <a:lumOff val="5000"/>
                  </a:schemeClr>
                </a:solidFill>
                <a:cs typeface="B Nazanin" pitchFamily="2" charset="-78"/>
              </a:rPr>
              <a:t>بیماریهای ناشی از عوامل زیستی </a:t>
            </a:r>
          </a:p>
          <a:p>
            <a:pPr algn="just" rtl="1"/>
            <a:r>
              <a:rPr lang="fa-IR" sz="2800" b="1" dirty="0" smtClean="0">
                <a:solidFill>
                  <a:schemeClr val="tx1">
                    <a:lumMod val="95000"/>
                    <a:lumOff val="5000"/>
                  </a:schemeClr>
                </a:solidFill>
                <a:cs typeface="B Nazanin" pitchFamily="2" charset="-78"/>
              </a:rPr>
              <a:t>بیماری های ناشی از عوامل روانی</a:t>
            </a:r>
            <a:endParaRPr lang="en-US" sz="2800" b="1" dirty="0">
              <a:solidFill>
                <a:schemeClr val="tx1">
                  <a:lumMod val="95000"/>
                  <a:lumOff val="5000"/>
                </a:schemeClr>
              </a:solidFill>
              <a:cs typeface="B Nazanin" pitchFamily="2" charset="-78"/>
            </a:endParaRPr>
          </a:p>
        </p:txBody>
      </p:sp>
    </p:spTree>
    <p:extLst>
      <p:ext uri="{BB962C8B-B14F-4D97-AF65-F5344CB8AC3E}">
        <p14:creationId xmlns:p14="http://schemas.microsoft.com/office/powerpoint/2010/main" val="441729332"/>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normAutofit/>
          </a:bodyPr>
          <a:lstStyle/>
          <a:p>
            <a:pPr algn="ctr"/>
            <a:r>
              <a:rPr lang="fa-IR" sz="3200" dirty="0">
                <a:solidFill>
                  <a:srgbClr val="C00000"/>
                </a:solidFill>
                <a:cs typeface="B Titr" pitchFamily="2" charset="-78"/>
              </a:rPr>
              <a:t>بیماری های ناشی از عوامل فیزیکی</a:t>
            </a:r>
            <a:endParaRPr lang="en-US" sz="3200" dirty="0">
              <a:solidFill>
                <a:srgbClr val="C00000"/>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a:cs typeface="B Nazanin" pitchFamily="2" charset="-78"/>
              </a:rPr>
              <a:t>این گروه از بیماری ها در نتیجه تاثیر عوامل فیزیکی موجود در محیط کار به وجود می آیند این عوامل عبارتند </a:t>
            </a:r>
            <a:r>
              <a:rPr lang="fa-IR" sz="2800" dirty="0" smtClean="0">
                <a:cs typeface="B Nazanin" pitchFamily="2" charset="-78"/>
              </a:rPr>
              <a:t>از:</a:t>
            </a:r>
          </a:p>
          <a:p>
            <a:pPr algn="just" rtl="1"/>
            <a:r>
              <a:rPr lang="fa-IR" sz="2800" dirty="0">
                <a:cs typeface="B Nazanin" pitchFamily="2" charset="-78"/>
              </a:rPr>
              <a:t>بیماری های ناشی از </a:t>
            </a:r>
            <a:r>
              <a:rPr lang="fa-IR" sz="2800" dirty="0" smtClean="0">
                <a:cs typeface="B Nazanin" pitchFamily="2" charset="-78"/>
              </a:rPr>
              <a:t>گرما، </a:t>
            </a:r>
            <a:r>
              <a:rPr lang="fa-IR" sz="2800" dirty="0">
                <a:cs typeface="B Nazanin" pitchFamily="2" charset="-78"/>
              </a:rPr>
              <a:t>بیماری های ناشی از </a:t>
            </a:r>
            <a:r>
              <a:rPr lang="fa-IR" sz="2800" dirty="0" smtClean="0">
                <a:cs typeface="B Nazanin" pitchFamily="2" charset="-78"/>
              </a:rPr>
              <a:t>سرما، </a:t>
            </a:r>
            <a:r>
              <a:rPr lang="fa-IR" sz="2800" dirty="0">
                <a:cs typeface="B Nazanin" pitchFamily="2" charset="-78"/>
              </a:rPr>
              <a:t>بیماری های ناشی از سر و </a:t>
            </a:r>
            <a:r>
              <a:rPr lang="fa-IR" sz="2800" dirty="0" smtClean="0">
                <a:cs typeface="B Nazanin" pitchFamily="2" charset="-78"/>
              </a:rPr>
              <a:t>صدا، </a:t>
            </a:r>
            <a:r>
              <a:rPr lang="fa-IR" sz="2800" dirty="0">
                <a:cs typeface="B Nazanin" pitchFamily="2" charset="-78"/>
              </a:rPr>
              <a:t>بیماریهای ناشی از تغییرات فشار </a:t>
            </a:r>
            <a:r>
              <a:rPr lang="fa-IR" sz="2800" dirty="0" smtClean="0">
                <a:cs typeface="B Nazanin" pitchFamily="2" charset="-78"/>
              </a:rPr>
              <a:t>هوا، </a:t>
            </a:r>
            <a:r>
              <a:rPr lang="fa-IR" sz="2800" dirty="0">
                <a:cs typeface="B Nazanin" pitchFamily="2" charset="-78"/>
              </a:rPr>
              <a:t>بیماری های ناشی از </a:t>
            </a:r>
            <a:r>
              <a:rPr lang="fa-IR" sz="2800" dirty="0" smtClean="0">
                <a:cs typeface="B Nazanin" pitchFamily="2" charset="-78"/>
              </a:rPr>
              <a:t>نور، </a:t>
            </a:r>
            <a:r>
              <a:rPr lang="fa-IR" sz="2800" dirty="0">
                <a:cs typeface="B Nazanin" pitchFamily="2" charset="-78"/>
              </a:rPr>
              <a:t>بیماری های ناشی از </a:t>
            </a:r>
            <a:r>
              <a:rPr lang="fa-IR" sz="2800" dirty="0" smtClean="0">
                <a:cs typeface="B Nazanin" pitchFamily="2" charset="-78"/>
              </a:rPr>
              <a:t>ارتعاش، بیماریهای </a:t>
            </a:r>
            <a:r>
              <a:rPr lang="fa-IR" sz="2800" dirty="0">
                <a:cs typeface="B Nazanin" pitchFamily="2" charset="-78"/>
              </a:rPr>
              <a:t>ناشی از مواد </a:t>
            </a:r>
            <a:r>
              <a:rPr lang="fa-IR" sz="2800" dirty="0" smtClean="0">
                <a:cs typeface="B Nazanin" pitchFamily="2" charset="-78"/>
              </a:rPr>
              <a:t>رادیواکتیو، </a:t>
            </a:r>
            <a:r>
              <a:rPr lang="fa-IR" sz="2800" dirty="0">
                <a:cs typeface="B Nazanin" pitchFamily="2" charset="-78"/>
              </a:rPr>
              <a:t>بیماری‌های ناشی از رطوبت</a:t>
            </a:r>
            <a:endParaRPr lang="en-US" sz="2800" dirty="0">
              <a:cs typeface="B Nazanin" pitchFamily="2" charset="-78"/>
            </a:endParaRPr>
          </a:p>
        </p:txBody>
      </p:sp>
    </p:spTree>
    <p:extLst>
      <p:ext uri="{BB962C8B-B14F-4D97-AF65-F5344CB8AC3E}">
        <p14:creationId xmlns:p14="http://schemas.microsoft.com/office/powerpoint/2010/main" val="3525414081"/>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dirty="0">
                <a:solidFill>
                  <a:schemeClr val="accent1">
                    <a:lumMod val="50000"/>
                  </a:schemeClr>
                </a:solidFill>
                <a:cs typeface="B Titr" pitchFamily="2" charset="-78"/>
              </a:rPr>
              <a:t>بیماری های ناشی از عوامل مکانیکی</a:t>
            </a:r>
            <a:endParaRPr lang="en-US" sz="3200" dirty="0">
              <a:solidFill>
                <a:schemeClr val="accent1">
                  <a:lumMod val="50000"/>
                </a:schemeClr>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sz="2800" dirty="0">
                <a:cs typeface="B Nazanin" pitchFamily="2" charset="-78"/>
              </a:rPr>
              <a:t>کاربرد ابزار و وسایل در برخی از افراد موجب فشار بر روی </a:t>
            </a:r>
            <a:r>
              <a:rPr lang="fa-IR" sz="2800" dirty="0" smtClean="0">
                <a:cs typeface="B Nazanin" pitchFamily="2" charset="-78"/>
              </a:rPr>
              <a:t>مفصل ها </a:t>
            </a:r>
            <a:r>
              <a:rPr lang="fa-IR" sz="2800" dirty="0">
                <a:cs typeface="B Nazanin" pitchFamily="2" charset="-78"/>
              </a:rPr>
              <a:t>گردید و عوارضی مانند </a:t>
            </a:r>
            <a:r>
              <a:rPr lang="fa-IR" sz="2800" dirty="0" smtClean="0">
                <a:cs typeface="B Nazanin" pitchFamily="2" charset="-78"/>
              </a:rPr>
              <a:t>بستن </a:t>
            </a:r>
            <a:r>
              <a:rPr lang="fa-IR" sz="2800" dirty="0">
                <a:cs typeface="B Nazanin" pitchFamily="2" charset="-78"/>
              </a:rPr>
              <a:t>و کرامپ‌های عضلانی را به دنبال </a:t>
            </a:r>
            <a:r>
              <a:rPr lang="fa-IR" sz="2800" dirty="0" smtClean="0">
                <a:cs typeface="B Nazanin" pitchFamily="2" charset="-78"/>
              </a:rPr>
              <a:t>دارد. عامل </a:t>
            </a:r>
            <a:r>
              <a:rPr lang="fa-IR" sz="2800" dirty="0">
                <a:cs typeface="B Nazanin" pitchFamily="2" charset="-78"/>
              </a:rPr>
              <a:t>مکانیکی شامل انواع ماشین هایی است که در کار مورد استفاده قرار می </a:t>
            </a:r>
            <a:r>
              <a:rPr lang="fa-IR" sz="2800" dirty="0" smtClean="0">
                <a:cs typeface="B Nazanin" pitchFamily="2" charset="-78"/>
              </a:rPr>
              <a:t>گیرند. </a:t>
            </a:r>
            <a:r>
              <a:rPr lang="fa-IR" sz="2800" dirty="0">
                <a:cs typeface="B Nazanin" pitchFamily="2" charset="-78"/>
              </a:rPr>
              <a:t>در بهداشت صنعتی در مورد چگونگی کاربرد ماشین آلات به صورتی که سلامت افراد تامین </a:t>
            </a:r>
            <a:r>
              <a:rPr lang="fa-IR" sz="2800" dirty="0" smtClean="0">
                <a:cs typeface="B Nazanin" pitchFamily="2" charset="-78"/>
              </a:rPr>
              <a:t>گردد، </a:t>
            </a:r>
            <a:r>
              <a:rPr lang="fa-IR" sz="2800" dirty="0">
                <a:cs typeface="B Nazanin" pitchFamily="2" charset="-78"/>
              </a:rPr>
              <a:t>بحث‌های بسیار مطرح گردیده </a:t>
            </a:r>
            <a:r>
              <a:rPr lang="fa-IR" sz="2800" dirty="0" smtClean="0">
                <a:cs typeface="B Nazanin" pitchFamily="2" charset="-78"/>
              </a:rPr>
              <a:t>است.</a:t>
            </a:r>
          </a:p>
          <a:p>
            <a:pPr algn="just" rtl="1"/>
            <a:r>
              <a:rPr lang="fa-IR" sz="2800" dirty="0" smtClean="0">
                <a:cs typeface="B Nazanin" pitchFamily="2" charset="-78"/>
              </a:rPr>
              <a:t> </a:t>
            </a:r>
            <a:r>
              <a:rPr lang="fa-IR" sz="2800" dirty="0">
                <a:cs typeface="B Nazanin" pitchFamily="2" charset="-78"/>
              </a:rPr>
              <a:t>آموزش کارکنان برای استفاده صحیح از ماشین آلات و وسایل از نظر پیشگیری خطر های مربوط به عوامل مکانیکی موثرترین راه می </a:t>
            </a:r>
            <a:r>
              <a:rPr lang="fa-IR" sz="2800" dirty="0" smtClean="0">
                <a:cs typeface="B Nazanin" pitchFamily="2" charset="-78"/>
              </a:rPr>
              <a:t>باشد.</a:t>
            </a:r>
            <a:endParaRPr lang="en-US" sz="2800" dirty="0">
              <a:cs typeface="B Nazanin" pitchFamily="2" charset="-78"/>
            </a:endParaRPr>
          </a:p>
        </p:txBody>
      </p:sp>
    </p:spTree>
    <p:extLst>
      <p:ext uri="{BB962C8B-B14F-4D97-AF65-F5344CB8AC3E}">
        <p14:creationId xmlns:p14="http://schemas.microsoft.com/office/powerpoint/2010/main" val="3440222520"/>
      </p:ext>
    </p:extLst>
  </p:cSld>
  <p:clrMapOvr>
    <a:masterClrMapping/>
  </p:clrMapOvr>
  <mc:AlternateContent xmlns:mc="http://schemas.openxmlformats.org/markup-compatibility/2006" xmlns:p14="http://schemas.microsoft.com/office/powerpoint/2010/main">
    <mc:Choice Requires="p14">
      <p:transition spd="slow" p14:dur="3250">
        <p14:shre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a:cs typeface="B Titr" pitchFamily="2" charset="-78"/>
              </a:rPr>
              <a:t>بیماری های ناشی از عوامل شیمیایی</a:t>
            </a:r>
            <a:endParaRPr lang="en-US" sz="3200" dirty="0">
              <a:cs typeface="B Titr" pitchFamily="2" charset="-78"/>
            </a:endParaRPr>
          </a:p>
        </p:txBody>
      </p:sp>
      <p:sp>
        <p:nvSpPr>
          <p:cNvPr id="3" name="Content Placeholder 2"/>
          <p:cNvSpPr>
            <a:spLocks noGrp="1"/>
          </p:cNvSpPr>
          <p:nvPr>
            <p:ph sz="quarter" idx="1"/>
          </p:nvPr>
        </p:nvSpPr>
        <p:spPr/>
        <p:txBody>
          <a:bodyPr>
            <a:normAutofit lnSpcReduction="10000"/>
          </a:bodyPr>
          <a:lstStyle/>
          <a:p>
            <a:pPr algn="just" rtl="1"/>
            <a:r>
              <a:rPr lang="fa-IR" sz="2800" dirty="0">
                <a:cs typeface="B Nazanin" pitchFamily="2" charset="-78"/>
              </a:rPr>
              <a:t>کلیه مواد </a:t>
            </a:r>
            <a:r>
              <a:rPr lang="fa-IR" sz="2800" dirty="0" smtClean="0">
                <a:cs typeface="B Nazanin" pitchFamily="2" charset="-78"/>
              </a:rPr>
              <a:t>اولیه، مواد </a:t>
            </a:r>
            <a:r>
              <a:rPr lang="fa-IR" sz="2800" dirty="0">
                <a:cs typeface="B Nazanin" pitchFamily="2" charset="-78"/>
              </a:rPr>
              <a:t>خام و مواد مصنوعی به صورت </a:t>
            </a:r>
            <a:r>
              <a:rPr lang="fa-IR" sz="2800" dirty="0" smtClean="0">
                <a:cs typeface="B Nazanin" pitchFamily="2" charset="-78"/>
              </a:rPr>
              <a:t>جامد، </a:t>
            </a:r>
            <a:r>
              <a:rPr lang="fa-IR" sz="2800" dirty="0">
                <a:cs typeface="B Nazanin" pitchFamily="2" charset="-78"/>
              </a:rPr>
              <a:t>مایع و گاز که در صنعت تولید به کار گرفته می شوند به عنوان عوامل شیمیایی محیط کار مورد مطالعه قرار می </a:t>
            </a:r>
            <a:r>
              <a:rPr lang="fa-IR" sz="2800" dirty="0" smtClean="0">
                <a:cs typeface="B Nazanin" pitchFamily="2" charset="-78"/>
              </a:rPr>
              <a:t>گیرند. </a:t>
            </a:r>
            <a:r>
              <a:rPr lang="fa-IR" sz="2800" dirty="0">
                <a:cs typeface="B Nazanin" pitchFamily="2" charset="-78"/>
              </a:rPr>
              <a:t>این مواد مصنوعی و یا طبیعی دارای منشاء گیاهی معدنی و یا آ</a:t>
            </a:r>
            <a:r>
              <a:rPr lang="fa-IR" sz="2800" dirty="0" smtClean="0">
                <a:cs typeface="B Nazanin" pitchFamily="2" charset="-78"/>
              </a:rPr>
              <a:t>لی </a:t>
            </a:r>
            <a:r>
              <a:rPr lang="fa-IR" sz="2800" dirty="0">
                <a:cs typeface="B Nazanin" pitchFamily="2" charset="-78"/>
              </a:rPr>
              <a:t>می </a:t>
            </a:r>
            <a:r>
              <a:rPr lang="fa-IR" sz="2800" dirty="0" smtClean="0">
                <a:cs typeface="B Nazanin" pitchFamily="2" charset="-78"/>
              </a:rPr>
              <a:t>باشند.</a:t>
            </a:r>
          </a:p>
          <a:p>
            <a:pPr algn="just" rtl="1"/>
            <a:r>
              <a:rPr lang="fa-IR" sz="2800" dirty="0" smtClean="0">
                <a:cs typeface="B Nazanin" pitchFamily="2" charset="-78"/>
              </a:rPr>
              <a:t> </a:t>
            </a:r>
            <a:r>
              <a:rPr lang="fa-IR" sz="2800" dirty="0">
                <a:cs typeface="B Nazanin" pitchFamily="2" charset="-78"/>
              </a:rPr>
              <a:t>تاثیرات فیزیولوژیک مواد شیمیایی متفاوت است مهمترین مواد شیمیایی زیان آور به این شرح طبقه بندی می </a:t>
            </a:r>
            <a:r>
              <a:rPr lang="fa-IR" sz="2800" dirty="0" smtClean="0">
                <a:cs typeface="B Nazanin" pitchFamily="2" charset="-78"/>
              </a:rPr>
              <a:t>شوند:</a:t>
            </a:r>
          </a:p>
          <a:p>
            <a:pPr algn="just" rtl="1"/>
            <a:r>
              <a:rPr lang="fa-IR" sz="2800" dirty="0" smtClean="0">
                <a:cs typeface="B Nazanin" pitchFamily="2" charset="-78"/>
              </a:rPr>
              <a:t>الف) </a:t>
            </a:r>
            <a:r>
              <a:rPr lang="fa-IR" sz="2800" dirty="0">
                <a:cs typeface="B Nazanin" pitchFamily="2" charset="-78"/>
              </a:rPr>
              <a:t>مواد التهاب آور محرک: این مواد تحریک کننده بوده و ایجاد التهاب در پوست و برونشهای </a:t>
            </a:r>
            <a:r>
              <a:rPr lang="fa-IR" sz="2800" dirty="0" smtClean="0">
                <a:cs typeface="B Nazanin" pitchFamily="2" charset="-78"/>
              </a:rPr>
              <a:t>می‌نماید.</a:t>
            </a:r>
          </a:p>
          <a:p>
            <a:pPr algn="just" rtl="1"/>
            <a:r>
              <a:rPr lang="fa-IR" sz="2800" dirty="0">
                <a:cs typeface="B Nazanin" pitchFamily="2" charset="-78"/>
              </a:rPr>
              <a:t>ب) </a:t>
            </a:r>
            <a:r>
              <a:rPr lang="fa-IR" sz="2800" dirty="0" smtClean="0">
                <a:cs typeface="B Nazanin" pitchFamily="2" charset="-78"/>
              </a:rPr>
              <a:t> </a:t>
            </a:r>
            <a:r>
              <a:rPr lang="fa-IR" sz="2800" dirty="0">
                <a:cs typeface="B Nazanin" pitchFamily="2" charset="-78"/>
              </a:rPr>
              <a:t>مواد خفگی </a:t>
            </a:r>
            <a:r>
              <a:rPr lang="fa-IR" sz="2800" dirty="0" smtClean="0">
                <a:cs typeface="B Nazanin" pitchFamily="2" charset="-78"/>
              </a:rPr>
              <a:t>آور: </a:t>
            </a:r>
            <a:r>
              <a:rPr lang="fa-IR" sz="2800" dirty="0">
                <a:cs typeface="B Nazanin" pitchFamily="2" charset="-78"/>
              </a:rPr>
              <a:t>موادی مانند </a:t>
            </a:r>
            <a:r>
              <a:rPr lang="fa-IR" sz="2800" dirty="0" smtClean="0">
                <a:cs typeface="B Nazanin" pitchFamily="2" charset="-78"/>
              </a:rPr>
              <a:t>مونواکسیدکربن و گاز </a:t>
            </a:r>
            <a:r>
              <a:rPr lang="fa-IR" sz="2800" dirty="0">
                <a:cs typeface="B Nazanin" pitchFamily="2" charset="-78"/>
              </a:rPr>
              <a:t>هایی مانند اتان و متان</a:t>
            </a:r>
            <a:endParaRPr lang="en-US" sz="2800" dirty="0">
              <a:cs typeface="B Nazanin" pitchFamily="2" charset="-78"/>
            </a:endParaRPr>
          </a:p>
        </p:txBody>
      </p:sp>
      <p:sp>
        <p:nvSpPr>
          <p:cNvPr id="4" name="Left Arrow 3"/>
          <p:cNvSpPr/>
          <p:nvPr/>
        </p:nvSpPr>
        <p:spPr>
          <a:xfrm>
            <a:off x="609600" y="5943600"/>
            <a:ext cx="13716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rgbClr val="0070C0"/>
                </a:solidFill>
                <a:cs typeface="B Titr" pitchFamily="2" charset="-78"/>
              </a:rPr>
              <a:t>ادامه</a:t>
            </a:r>
            <a:endParaRPr lang="en-US" sz="2000" dirty="0">
              <a:solidFill>
                <a:srgbClr val="0070C0"/>
              </a:solidFill>
              <a:cs typeface="B Titr" pitchFamily="2" charset="-78"/>
            </a:endParaRPr>
          </a:p>
        </p:txBody>
      </p:sp>
    </p:spTree>
    <p:extLst>
      <p:ext uri="{BB962C8B-B14F-4D97-AF65-F5344CB8AC3E}">
        <p14:creationId xmlns:p14="http://schemas.microsoft.com/office/powerpoint/2010/main" val="4146957628"/>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381</TotalTime>
  <Words>1745</Words>
  <Application>Microsoft Office PowerPoint</Application>
  <PresentationFormat>On-screen Show (4:3)</PresentationFormat>
  <Paragraphs>119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اصول سرپرستی جلسه هفتم ناطقی</vt:lpstr>
      <vt:lpstr>PowerPoint Presentation</vt:lpstr>
      <vt:lpstr>سخنی با دانشجویان</vt:lpstr>
      <vt:lpstr>عناوین مطالب این بخش:</vt:lpstr>
      <vt:lpstr>بیماریهای شغلی </vt:lpstr>
      <vt:lpstr>طبقه بندی بیماری های شغلی</vt:lpstr>
      <vt:lpstr>بیماری های ناشی از عوامل فیزیکی</vt:lpstr>
      <vt:lpstr>بیماری های ناشی از عوامل مکانیکی</vt:lpstr>
      <vt:lpstr>بیماری های ناشی از عوامل شیمیایی</vt:lpstr>
      <vt:lpstr>بیماری های ناشی از عوامل شیمیایی</vt:lpstr>
      <vt:lpstr>بیماری های ناشی از عوامل زیستی</vt:lpstr>
      <vt:lpstr>بیماری های ناشی از عوامل روانی</vt:lpstr>
      <vt:lpstr>شرایط نا ایمن</vt:lpstr>
      <vt:lpstr>شرایط نا ایمن</vt:lpstr>
      <vt:lpstr>بهداشت کار در سطح جهان</vt:lpstr>
      <vt:lpstr>بهداشت کار در سطح جهان</vt:lpstr>
      <vt:lpstr>بهداشت کار در سطح جهان</vt:lpstr>
      <vt:lpstr>بهداشت کار در سطح جهان</vt:lpstr>
      <vt:lpstr>برنامه های بهداشت کار در ایران</vt:lpstr>
      <vt:lpstr>آیین نامه های حفاظت و بهداشت عمومی در کارگاهها </vt:lpstr>
      <vt:lpstr>آیین نامه های حفاظت و بهداشت عمومی در کارگاهها </vt:lpstr>
      <vt:lpstr>آیین نامه حفاظتی در مورد دستگاه ها, ماشین آلات</vt:lpstr>
      <vt:lpstr>آیین نامه حفاظتی در مورد دستگاه ها, ماشین آلات</vt:lpstr>
      <vt:lpstr>لطفا توصیه های بهداشتی را جدی بگیریم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69</cp:revision>
  <dcterms:created xsi:type="dcterms:W3CDTF">2020-03-30T20:54:12Z</dcterms:created>
  <dcterms:modified xsi:type="dcterms:W3CDTF">2020-04-01T10:07:21Z</dcterms:modified>
</cp:coreProperties>
</file>