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83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4221A-D613-47BB-84FD-A59692C08C4B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E2F1-E58D-41C8-BC35-10469192D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E2F1-E58D-41C8-BC35-10469192DB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E2F1-E58D-41C8-BC35-10469192DB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E2F1-E58D-41C8-BC35-10469192DB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7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E2F1-E58D-41C8-BC35-10469192DB0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1BA-F122-42FB-AC61-515E6F70223D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305A-D4DA-4169-B55A-C4F88AC1DB36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4231-78B8-4A0F-97B1-E279D7E6864D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20BD-9A0D-41FF-A135-44E1E974881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54E8-A985-49D0-9BDA-6BAE07A9BEF1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BFD4-1C0D-44AA-B146-591A75A73EC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D42-3C86-428A-8D67-A312640685C0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1121-3F80-4F85-81F0-C0DF91FB8429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DA8E-9C9C-45D2-8D94-6A77BD909C6C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D5BF-82A5-4B94-95F9-77FC335C380A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3215-F758-4152-953F-34B0A5FD969A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7000"/>
                    </a14:imgEffect>
                    <a14:imgEffect>
                      <a14:brightnessContrast brigh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CAB4E6-2AAB-41D3-AED8-0F3009B22374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8C6B4-1EBE-4354-98AB-7DD00D456E8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1.png"/><Relationship Id="rId3" Type="http://schemas.openxmlformats.org/officeDocument/2006/relationships/image" Target="../media/image77.png"/><Relationship Id="rId7" Type="http://schemas.openxmlformats.org/officeDocument/2006/relationships/image" Target="../media/image64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59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5.pn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08.png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2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89.png"/><Relationship Id="rId10" Type="http://schemas.openxmlformats.org/officeDocument/2006/relationships/image" Target="../media/image123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8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3.png"/><Relationship Id="rId7" Type="http://schemas.openxmlformats.org/officeDocument/2006/relationships/image" Target="../media/image198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image" Target="../media/image211.png"/><Relationship Id="rId16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09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7200" b="1" dirty="0" smtClean="0">
                <a:latin typeface="Andalus" pitchFamily="18" charset="-78"/>
                <a:cs typeface="B Titr" panose="00000700000000000000" pitchFamily="2" charset="-78"/>
              </a:rPr>
              <a:t> </a:t>
            </a:r>
            <a:r>
              <a:rPr lang="fa-IR" sz="7200" b="1" dirty="0" smtClean="0">
                <a:latin typeface="Andalus" pitchFamily="18" charset="-78"/>
                <a:cs typeface="B Titr" panose="00000700000000000000" pitchFamily="2" charset="-78"/>
              </a:rPr>
              <a:t>ریاضی مهندسی</a:t>
            </a:r>
            <a:endParaRPr lang="en-US" sz="7200" b="1" dirty="0" smtClean="0">
              <a:latin typeface="Andalus" pitchFamily="18" charset="-78"/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7"/>
            <a:ext cx="167640" cy="376079"/>
          </a:xfrm>
        </p:spPr>
        <p:txBody>
          <a:bodyPr/>
          <a:lstStyle/>
          <a:p>
            <a:fld id="{E468C6B4-1EBE-4354-98AB-7DD00D456E8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قضیه دیریکله و بحث  همگرائی: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می توان نشان داد که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مقدارسری فوریه تابع به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برابر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 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پیوسته باشد آنگاه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  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در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اگر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(a</a:t>
            </a:r>
          </a:p>
          <a:p>
            <a:pPr algn="r">
              <a:buNone/>
            </a:pPr>
            <a:r>
              <a:rPr lang="en-US" dirty="0" smtClean="0"/>
              <a:t>x=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ازای         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                                 می باشد</a:t>
            </a:r>
            <a:r>
              <a:rPr lang="fa-IR" dirty="0" smtClean="0"/>
              <a:t>.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را بدست آورید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مثال – سری فوریه تابع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و با استفاده از آن حاصل سری عددی                                 را بدست آورید</a:t>
            </a:r>
            <a:r>
              <a:rPr lang="fa-IR" dirty="0" smtClean="0"/>
              <a:t>.</a:t>
            </a:r>
            <a:endParaRPr lang="fa-IR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حل – تابع زوج است. پس  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می باشد.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L=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  <a:sym typeface="Symbol"/>
              </a:rPr>
              <a:t>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پس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P=2L=2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  <a:sym typeface="Symbol"/>
              </a:rPr>
              <a:t>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دوره تناوب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653145"/>
            <a:ext cx="152400" cy="1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90800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3048000"/>
            <a:ext cx="228600" cy="2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1581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343400"/>
            <a:ext cx="120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76800"/>
            <a:ext cx="657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4876800"/>
            <a:ext cx="4419600" cy="182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819400" cy="10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657600"/>
            <a:ext cx="447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648200"/>
            <a:ext cx="1524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2550" y="5048250"/>
            <a:ext cx="400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1" y="2819400"/>
            <a:ext cx="15001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2514600"/>
            <a:ext cx="44742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10200" y="2514600"/>
            <a:ext cx="152400" cy="2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2971800"/>
            <a:ext cx="204787" cy="27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172200" y="3886200"/>
            <a:ext cx="552450" cy="3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6172200"/>
            <a:ext cx="476250" cy="3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90600" y="3581400"/>
            <a:ext cx="476250" cy="32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67000" y="4572000"/>
            <a:ext cx="209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که پیوستگی تابع است، طبق فرضیه دیریکله داریم:</a:t>
            </a:r>
            <a:r>
              <a:rPr lang="fa-IR" dirty="0" smtClean="0"/>
              <a:t>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X=0</a:t>
            </a:r>
          </a:p>
          <a:p>
            <a:pPr algn="r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مفروض است. در سری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F(x)=e-x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و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0&lt;x&lt;2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مثال – تابع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فوریه این تابع مقدار                را بدست آورید. 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تناوبی است با تناوب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حل-</a:t>
            </a:r>
          </a:p>
          <a:p>
            <a:pPr algn="r">
              <a:buNone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F(x),P=2L=4</a:t>
            </a:r>
          </a:p>
          <a:p>
            <a:pPr algn="r">
              <a:buNone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L=2</a:t>
            </a:r>
          </a:p>
          <a:p>
            <a:pPr algn="r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228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276601"/>
            <a:ext cx="676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3810000"/>
            <a:ext cx="4067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1987" y="5486400"/>
            <a:ext cx="200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886200"/>
            <a:ext cx="5632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5486400"/>
            <a:ext cx="209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1371600"/>
            <a:ext cx="219075" cy="34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990600"/>
            <a:ext cx="228600" cy="29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4343400"/>
            <a:ext cx="514350" cy="31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3886200"/>
            <a:ext cx="43276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2971800"/>
            <a:ext cx="393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2971800"/>
            <a:ext cx="42137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سری فوریه سینوسی و کسینوسی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b="1" dirty="0" smtClean="0"/>
              <a:t>.</a:t>
            </a:r>
            <a:r>
              <a:rPr lang="en-US" b="1" dirty="0" smtClean="0"/>
              <a:t>f(x)</a:t>
            </a:r>
            <a:r>
              <a:rPr lang="fa-IR" b="1" dirty="0" smtClean="0"/>
              <a:t> سری فوریه کسینوسی متناظر با</a:t>
            </a: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بطور زوج گسترش داده</a:t>
            </a:r>
            <a:r>
              <a:rPr lang="fa-IR" dirty="0" smtClean="0"/>
              <a:t>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(-L, 0)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تعریف شده باشد. اگر این تابع را در فاصله 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(0,L)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در بازه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فرض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و برای تابع حاصل شده سری فوریه بنویسیم به این سری فوریه ، سری فوریه کسینوسی متناظر با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گفته می شود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1" y="3429000"/>
            <a:ext cx="2971800" cy="152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4533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34194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2514600"/>
            <a:ext cx="414131" cy="25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429000"/>
            <a:ext cx="481012" cy="2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971800"/>
            <a:ext cx="536714" cy="33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572000"/>
            <a:ext cx="23079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5105400"/>
            <a:ext cx="628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5867399"/>
            <a:ext cx="552450" cy="3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914400"/>
            <a:ext cx="80676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4095750"/>
            <a:ext cx="8153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4340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196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9050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5357" y="4495800"/>
            <a:ext cx="569843" cy="3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5562600"/>
            <a:ext cx="295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1981200"/>
            <a:ext cx="696360" cy="4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114800"/>
            <a:ext cx="352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914400"/>
            <a:ext cx="352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46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867400"/>
            <a:ext cx="4219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381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590800"/>
            <a:ext cx="30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981199"/>
            <a:ext cx="552450" cy="3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362200"/>
            <a:ext cx="54552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019800"/>
            <a:ext cx="552450" cy="33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7763"/>
            <a:ext cx="82486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791200"/>
            <a:ext cx="5153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257425"/>
            <a:ext cx="228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228600" cy="23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002" y="4572000"/>
            <a:ext cx="2915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7832" y="5943600"/>
            <a:ext cx="294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209800"/>
            <a:ext cx="54552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1600200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3048000"/>
            <a:ext cx="133351" cy="2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72400" y="3048000"/>
            <a:ext cx="152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3048000"/>
            <a:ext cx="400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31242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3657600"/>
            <a:ext cx="238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3657600"/>
            <a:ext cx="238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3886200"/>
            <a:ext cx="390525" cy="2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4495800"/>
            <a:ext cx="27276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5410200"/>
            <a:ext cx="40914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5181600"/>
            <a:ext cx="471487" cy="2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200" y="5915297"/>
            <a:ext cx="454169" cy="28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838200"/>
            <a:ext cx="505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676400"/>
            <a:ext cx="8639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199" y="3886200"/>
            <a:ext cx="3644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066800"/>
            <a:ext cx="471487" cy="2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886200"/>
            <a:ext cx="623889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981200"/>
            <a:ext cx="408709" cy="2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505200"/>
            <a:ext cx="333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682769" cy="42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71550"/>
            <a:ext cx="7543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410200"/>
            <a:ext cx="6191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3528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752600"/>
            <a:ext cx="7273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667000"/>
            <a:ext cx="204354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2590800" y="3429000"/>
            <a:ext cx="174852" cy="1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5486400"/>
            <a:ext cx="467760" cy="2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baseline="30000" dirty="0" smtClean="0"/>
              <a:t>تساوی پارسوال: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76375"/>
            <a:ext cx="8305801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828800"/>
            <a:ext cx="481012" cy="2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124200"/>
            <a:ext cx="31908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3200400"/>
            <a:ext cx="400050" cy="25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838200"/>
            <a:ext cx="77057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5015838"/>
            <a:ext cx="5562599" cy="184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1054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سری فوریه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فرض تابع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تابعی متناوب با دوره تناوب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P=2L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باشد. آنگاه می توان تابع مذکور را به صورت مجموعی از جملات سینوسی و کسینوسی با آرگومان های  مختلف که به سری فرویه تابع موسوم است. به صورت زیر نوشت: 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just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که در آن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a</a:t>
            </a:r>
            <a:r>
              <a:rPr lang="en-US" sz="1600" dirty="0" smtClean="0">
                <a:latin typeface="Microsoft Uighur" pitchFamily="2" charset="-78"/>
                <a:cs typeface="Microsoft Uighur" pitchFamily="2" charset="-78"/>
              </a:rPr>
              <a:t>0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, </a:t>
            </a:r>
            <a:r>
              <a:rPr lang="en-US" sz="2800" dirty="0" err="1" smtClean="0">
                <a:latin typeface="Microsoft Uighur" pitchFamily="2" charset="-78"/>
                <a:cs typeface="Microsoft Uighur" pitchFamily="2" charset="-78"/>
              </a:rPr>
              <a:t>b</a:t>
            </a:r>
            <a:r>
              <a:rPr lang="en-US" sz="2000" dirty="0" err="1" smtClean="0">
                <a:latin typeface="Microsoft Uighur" pitchFamily="2" charset="-78"/>
                <a:cs typeface="Microsoft Uighur" pitchFamily="2" charset="-78"/>
              </a:rPr>
              <a:t>n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3200" dirty="0" smtClean="0">
                <a:latin typeface="Microsoft Uighur" pitchFamily="2" charset="-78"/>
                <a:cs typeface="Microsoft Uighur" pitchFamily="2" charset="-78"/>
              </a:rPr>
              <a:t>, a</a:t>
            </a:r>
            <a:r>
              <a:rPr lang="en-US" sz="2000" dirty="0" smtClean="0">
                <a:latin typeface="Microsoft Uighur" pitchFamily="2" charset="-78"/>
                <a:cs typeface="Microsoft Uighur" pitchFamily="2" charset="-78"/>
              </a:rPr>
              <a:t>n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ضرائب سری فوریه نامیده می شود و از روابط زیر محاسبه می شوند.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 rtl="1">
              <a:buNone/>
            </a:pPr>
            <a:endParaRPr lang="en-US" dirty="0" smtClean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648200"/>
            <a:ext cx="8001000" cy="2057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219450"/>
            <a:ext cx="5210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057400"/>
            <a:ext cx="444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352800"/>
            <a:ext cx="666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352800"/>
            <a:ext cx="6810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375" y="3386138"/>
            <a:ext cx="9525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1295400" y="35052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0099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077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323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514600"/>
            <a:ext cx="323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52801"/>
            <a:ext cx="35329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191000"/>
            <a:ext cx="585787" cy="29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4267200"/>
            <a:ext cx="476250" cy="29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267200"/>
            <a:ext cx="195262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886200"/>
            <a:ext cx="914400" cy="2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3886200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3886200"/>
            <a:ext cx="876300" cy="1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10088" y="3314700"/>
            <a:ext cx="12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343400"/>
            <a:ext cx="309562" cy="4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5105400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r"/>
            <a:r>
              <a:rPr lang="fa-IR" dirty="0" smtClean="0"/>
              <a:t>انتگرال فوریه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600200"/>
            <a:ext cx="807243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32766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38100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62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2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3362325"/>
            <a:ext cx="76295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17526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0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419600"/>
            <a:ext cx="342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800600"/>
            <a:ext cx="2238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838200"/>
            <a:ext cx="74866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124200"/>
            <a:ext cx="7696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38862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8768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37160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914400"/>
            <a:ext cx="342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676400"/>
            <a:ext cx="434008" cy="2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438401"/>
            <a:ext cx="571500" cy="3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514601"/>
            <a:ext cx="152400" cy="2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19757"/>
            <a:ext cx="7467600" cy="47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95925"/>
            <a:ext cx="2295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45720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45720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295400"/>
            <a:ext cx="291264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905000"/>
            <a:ext cx="3368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295400"/>
            <a:ext cx="54768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1752600"/>
            <a:ext cx="214312" cy="36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06944" y="5410200"/>
            <a:ext cx="217025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810000"/>
            <a:ext cx="547687" cy="3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5029200"/>
            <a:ext cx="609600" cy="4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990600"/>
            <a:ext cx="83343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429000"/>
            <a:ext cx="17160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143000"/>
            <a:ext cx="514556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0"/>
            <a:ext cx="471487" cy="3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6096000"/>
            <a:ext cx="547687" cy="3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743200"/>
            <a:ext cx="306531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6248400"/>
            <a:ext cx="4206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019800"/>
            <a:ext cx="2952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914400"/>
            <a:ext cx="7810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678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828800"/>
            <a:ext cx="63613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200400"/>
            <a:ext cx="2905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066800"/>
            <a:ext cx="68246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00600"/>
            <a:ext cx="1428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800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8006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495800"/>
            <a:ext cx="180473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4495800"/>
            <a:ext cx="52925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14400"/>
            <a:ext cx="7858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7" y="4029075"/>
            <a:ext cx="7439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7912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8674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3434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886200"/>
            <a:ext cx="581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334000"/>
            <a:ext cx="238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6002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/>
              <a:t>توابع مختلط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3656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743200"/>
            <a:ext cx="209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943600"/>
            <a:ext cx="22860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>ضرائب </a:t>
            </a:r>
            <a:r>
              <a:rPr lang="en-US" b="1" dirty="0" smtClean="0"/>
              <a:t>a</a:t>
            </a:r>
            <a:r>
              <a:rPr lang="en-US" b="1" baseline="-25000" dirty="0" smtClean="0"/>
              <a:t>0,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, a</a:t>
            </a:r>
            <a:r>
              <a:rPr lang="en-US" b="1" baseline="-25000" dirty="0" smtClean="0"/>
              <a:t>n</a:t>
            </a:r>
            <a:r>
              <a:rPr lang="fa-IR" b="1" dirty="0" smtClean="0"/>
              <a:t>  برای توابع زوج و فرد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dirty="0" smtClean="0"/>
              <a:t>اگر تابع </a:t>
            </a:r>
            <a:r>
              <a:rPr lang="en-US" dirty="0" smtClean="0"/>
              <a:t>f(x)</a:t>
            </a:r>
            <a:r>
              <a:rPr lang="fa-IR" dirty="0" smtClean="0"/>
              <a:t> در فاصله </a:t>
            </a:r>
            <a:r>
              <a:rPr lang="en-US" dirty="0" smtClean="0"/>
              <a:t>L </a:t>
            </a:r>
            <a:r>
              <a:rPr lang="fa-IR" dirty="0" smtClean="0"/>
              <a:t> و </a:t>
            </a:r>
            <a:r>
              <a:rPr lang="en-US" dirty="0" smtClean="0"/>
              <a:t>–L</a:t>
            </a:r>
            <a:r>
              <a:rPr lang="fa-IR" dirty="0" smtClean="0"/>
              <a:t> زوج باشد، گسترش فوریه آن بصورت زیر نوشته می شود.</a:t>
            </a: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just" rtl="1">
              <a:buNone/>
            </a:pPr>
            <a:r>
              <a:rPr lang="fa-IR" dirty="0" smtClean="0"/>
              <a:t>اگر تابع </a:t>
            </a:r>
            <a:r>
              <a:rPr lang="en-US" dirty="0" smtClean="0"/>
              <a:t>f(x)</a:t>
            </a:r>
            <a:r>
              <a:rPr lang="fa-IR" dirty="0" smtClean="0"/>
              <a:t> در فاصله </a:t>
            </a:r>
            <a:r>
              <a:rPr lang="en-US" dirty="0" smtClean="0"/>
              <a:t>–L</a:t>
            </a:r>
            <a:r>
              <a:rPr lang="fa-IR" dirty="0" smtClean="0"/>
              <a:t> و </a:t>
            </a:r>
            <a:r>
              <a:rPr lang="en-US" dirty="0" smtClean="0"/>
              <a:t>L </a:t>
            </a:r>
            <a:r>
              <a:rPr lang="fa-IR" dirty="0" smtClean="0"/>
              <a:t> فرد باشد، بسط فوریه آن بصورت زیر است.</a:t>
            </a: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just" rtl="1">
              <a:buNone/>
            </a:pPr>
            <a:endParaRPr lang="en-US" dirty="0" smtClean="0"/>
          </a:p>
          <a:p>
            <a:pPr algn="r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38700"/>
            <a:ext cx="3276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895600"/>
            <a:ext cx="488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81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895600"/>
            <a:ext cx="547255" cy="34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43400"/>
            <a:ext cx="5303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257800"/>
            <a:ext cx="530371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2" y="1285875"/>
            <a:ext cx="76485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2192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r"/>
            <a:r>
              <a:rPr lang="fa-IR" b="1" dirty="0" smtClean="0"/>
              <a:t>فرم قطبی اعداد مختلط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686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81600"/>
            <a:ext cx="8001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48000"/>
            <a:ext cx="1905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19400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962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3982358"/>
            <a:ext cx="952500" cy="3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3434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199" y="2362200"/>
            <a:ext cx="1219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 smtClean="0"/>
              <a:t>فرمول دموآور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" y="1371600"/>
            <a:ext cx="79009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562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33700"/>
            <a:ext cx="3657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304800" cy="24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295400"/>
            <a:ext cx="31432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/>
              <a:t>توابع مختلط: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a-IR" b="1" dirty="0" smtClean="0"/>
              <a:t>نواحی در صفحه مختلط: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133600"/>
            <a:ext cx="7758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576262" cy="2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072" y="4572000"/>
            <a:ext cx="83128" cy="9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267200"/>
            <a:ext cx="114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000250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2209800"/>
            <a:ext cx="17890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14400"/>
            <a:ext cx="7886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67200"/>
            <a:ext cx="8534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19400"/>
            <a:ext cx="411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25908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81940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81940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2362200"/>
            <a:ext cx="69705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838200"/>
            <a:ext cx="7781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84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14400"/>
            <a:ext cx="78867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333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954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1524000"/>
            <a:ext cx="25997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1447800"/>
            <a:ext cx="20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1" y="1752601"/>
            <a:ext cx="228600" cy="28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1752600"/>
            <a:ext cx="290512" cy="31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752600"/>
            <a:ext cx="19335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04800" cy="2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1447800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71800" y="1447800"/>
            <a:ext cx="180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1" y="1828800"/>
            <a:ext cx="228600" cy="2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990600"/>
            <a:ext cx="471487" cy="2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2895600"/>
            <a:ext cx="228600" cy="2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59950"/>
            <a:ext cx="7753350" cy="54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60081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276600"/>
            <a:ext cx="671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971800"/>
            <a:ext cx="67287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105400"/>
            <a:ext cx="514350" cy="2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5105400"/>
            <a:ext cx="831094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5105400"/>
            <a:ext cx="751114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6019800"/>
            <a:ext cx="342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933450"/>
            <a:ext cx="79438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58293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00400"/>
            <a:ext cx="41148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81400"/>
            <a:ext cx="250372" cy="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581400"/>
            <a:ext cx="152400" cy="23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814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36443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276600"/>
            <a:ext cx="377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44577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4191000"/>
            <a:ext cx="1285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4114800"/>
            <a:ext cx="609600" cy="47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5562600"/>
            <a:ext cx="57583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مثال-سری فوریه تابع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را بدست آورید</a:t>
            </a:r>
            <a:r>
              <a:rPr lang="fa-IR" dirty="0" smtClean="0"/>
              <a:t>.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حل= تابع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زوج است ، پس0</a:t>
            </a:r>
            <a:r>
              <a:rPr lang="en-US" dirty="0" err="1" smtClean="0">
                <a:latin typeface="Microsoft Uighur" pitchFamily="2" charset="-78"/>
                <a:cs typeface="Microsoft Uighur" pitchFamily="2" charset="-78"/>
              </a:rPr>
              <a:t>bn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=</a:t>
            </a:r>
            <a:endParaRPr lang="fa-IR" dirty="0" smtClean="0">
              <a:latin typeface="Microsoft Uighur" pitchFamily="2" charset="-78"/>
              <a:cs typeface="Microsoft Uighur" pitchFamily="2" charset="-78"/>
            </a:endParaRPr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قدم دوم: دوره تناوب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برابر                       می باشد.</a:t>
            </a:r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قدم سوم: محاسبه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a</a:t>
            </a:r>
            <a:r>
              <a:rPr lang="en-US" sz="1400" dirty="0" smtClean="0">
                <a:latin typeface="Microsoft Uighur" pitchFamily="2" charset="-78"/>
                <a:cs typeface="Microsoft Uighur" pitchFamily="2" charset="-78"/>
              </a:rPr>
              <a:t>n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. چون برای محاسبه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a</a:t>
            </a:r>
            <a:r>
              <a:rPr lang="en-US" sz="1400" dirty="0" smtClean="0">
                <a:latin typeface="Microsoft Uighur" pitchFamily="2" charset="-78"/>
                <a:cs typeface="Microsoft Uighur" pitchFamily="2" charset="-78"/>
              </a:rPr>
              <a:t>n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، ضابطه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 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باید معلوم باشدلذا ضابطه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را بدست می آوریم.</a:t>
            </a:r>
          </a:p>
          <a:p>
            <a:pPr algn="r" rtl="1">
              <a:buNone/>
            </a:pP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1"/>
            <a:ext cx="5181600" cy="2274648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399" y="4191000"/>
            <a:ext cx="1066801" cy="7334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133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990600"/>
            <a:ext cx="438150" cy="3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5240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810000"/>
            <a:ext cx="40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724400"/>
            <a:ext cx="438150" cy="3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00600"/>
            <a:ext cx="40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524000"/>
            <a:ext cx="333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800600"/>
            <a:ext cx="471488" cy="2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93260" y="4800601"/>
            <a:ext cx="4849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886200"/>
            <a:ext cx="485775" cy="3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343400"/>
            <a:ext cx="471487" cy="2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514600"/>
            <a:ext cx="209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4" y="1009650"/>
            <a:ext cx="81248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866" y="2590800"/>
            <a:ext cx="53660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1" y="1447800"/>
            <a:ext cx="2590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295400"/>
            <a:ext cx="28166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371600"/>
            <a:ext cx="319088" cy="48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667000"/>
            <a:ext cx="381000" cy="2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2895600"/>
            <a:ext cx="295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39745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05000"/>
            <a:ext cx="304797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828800"/>
            <a:ext cx="342279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07477"/>
            <a:ext cx="435429" cy="46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1752600"/>
            <a:ext cx="247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524000"/>
            <a:ext cx="476250" cy="3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2860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2514600"/>
            <a:ext cx="3619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2743200"/>
            <a:ext cx="71324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57600" y="2743200"/>
            <a:ext cx="23472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2971800"/>
            <a:ext cx="200025" cy="2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0" y="3857896"/>
            <a:ext cx="408709" cy="2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3733800"/>
            <a:ext cx="438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62200" y="3505200"/>
            <a:ext cx="614363" cy="3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76600" y="5105400"/>
            <a:ext cx="560676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86600" y="5943600"/>
            <a:ext cx="27214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22032" y="6019800"/>
            <a:ext cx="473744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36843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438400"/>
            <a:ext cx="31530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33800"/>
            <a:ext cx="323850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6" y="4495801"/>
            <a:ext cx="4000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724400"/>
            <a:ext cx="371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953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876300"/>
            <a:ext cx="75438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134" y="2057400"/>
            <a:ext cx="47296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58200" cy="56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324600"/>
            <a:ext cx="3333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229600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228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1343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28765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0668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81600"/>
            <a:ext cx="5303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819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60579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7244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876800"/>
            <a:ext cx="5303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4743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953000"/>
            <a:ext cx="3600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238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1828800"/>
            <a:ext cx="488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257800"/>
            <a:ext cx="488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828800"/>
            <a:ext cx="530369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5257800"/>
            <a:ext cx="561109" cy="3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2895600"/>
            <a:ext cx="209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43400"/>
          </a:xfrm>
        </p:spPr>
        <p:txBody>
          <a:bodyPr/>
          <a:lstStyle/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تابع فرد است</a:t>
            </a:r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تکلیف- سری فوریه تابع رابدست آورید؟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962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543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724400"/>
            <a:ext cx="4286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791200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286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4648200"/>
            <a:ext cx="400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4038600"/>
            <a:ext cx="6096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4114800"/>
            <a:ext cx="651598" cy="40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4724400"/>
            <a:ext cx="40914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715000"/>
            <a:ext cx="2095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51460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مثال- سری فوریه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را بدست آورید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حل-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تابع فرد است. 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دوره تناوب      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P=2L=2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  <a:sym typeface="Wingdings 3"/>
              </a:rPr>
              <a:t>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L=1</a:t>
            </a:r>
          </a:p>
          <a:p>
            <a:pPr algn="r" rtl="1">
              <a:buNone/>
            </a:pP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ضابطه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-1&lt;x&lt;1          ,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  و     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F(x)=x </a:t>
            </a:r>
          </a:p>
          <a:p>
            <a:pPr algn="r" rtl="1">
              <a:buNone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0</a:t>
            </a:r>
            <a:r>
              <a:rPr lang="fa-IR" dirty="0" smtClean="0">
                <a:latin typeface="Microsoft Uighur" pitchFamily="2" charset="-78"/>
                <a:cs typeface="Microsoft Uighur" pitchFamily="2" charset="-78"/>
              </a:rPr>
              <a:t>  =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a</a:t>
            </a:r>
            <a:r>
              <a:rPr lang="en-US" sz="1600" dirty="0" smtClean="0">
                <a:latin typeface="Microsoft Uighur" pitchFamily="2" charset="-78"/>
                <a:cs typeface="Microsoft Uighur" pitchFamily="2" charset="-78"/>
              </a:rPr>
              <a:t>0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=a</a:t>
            </a:r>
            <a:r>
              <a:rPr lang="en-US" sz="1600" dirty="0" smtClean="0">
                <a:latin typeface="Microsoft Uighur" pitchFamily="2" charset="-78"/>
                <a:cs typeface="Microsoft Uighur" pitchFamily="2" charset="-78"/>
              </a:rPr>
              <a:t>n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4676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191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276975"/>
            <a:ext cx="2733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8C6B4-1EBE-4354-98AB-7DD00D456E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219200"/>
            <a:ext cx="409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057400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1219200"/>
            <a:ext cx="40914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066800"/>
            <a:ext cx="40914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524000"/>
            <a:ext cx="457200" cy="28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438400"/>
            <a:ext cx="40914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324600"/>
            <a:ext cx="471487" cy="2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057400"/>
            <a:ext cx="218514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2543</TotalTime>
  <Words>457</Words>
  <Application>Microsoft Office PowerPoint</Application>
  <PresentationFormat>On-screen Show (4:3)</PresentationFormat>
  <Paragraphs>121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Andalus</vt:lpstr>
      <vt:lpstr>B Titr</vt:lpstr>
      <vt:lpstr>Calibri</vt:lpstr>
      <vt:lpstr>Constantia</vt:lpstr>
      <vt:lpstr>Majalla UI</vt:lpstr>
      <vt:lpstr>Microsoft Uighur</vt:lpstr>
      <vt:lpstr>Symbol</vt:lpstr>
      <vt:lpstr>Traditional Arabic</vt:lpstr>
      <vt:lpstr>Wingdings 2</vt:lpstr>
      <vt:lpstr>Wingdings 3</vt:lpstr>
      <vt:lpstr>Flow</vt:lpstr>
      <vt:lpstr>PowerPoint Presentation</vt:lpstr>
      <vt:lpstr>سری فوریه</vt:lpstr>
      <vt:lpstr>ضرائب a0, bn , an  برای توابع زوج و فرد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قضیه دیریکله و بحث  همگرائی: </vt:lpstr>
      <vt:lpstr>PowerPoint Presentation</vt:lpstr>
      <vt:lpstr>سری فوریه سینوسی و کسینوسی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تساوی پارسوال: </vt:lpstr>
      <vt:lpstr>PowerPoint Presentation</vt:lpstr>
      <vt:lpstr>PowerPoint Presentation</vt:lpstr>
      <vt:lpstr>انتگرال فوریه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توابع مختلط</vt:lpstr>
      <vt:lpstr>PowerPoint Presentation</vt:lpstr>
      <vt:lpstr>فرم قطبی اعداد مختلط</vt:lpstr>
      <vt:lpstr>فرمول دموآور    </vt:lpstr>
      <vt:lpstr>PowerPoint Presentation</vt:lpstr>
      <vt:lpstr>توابع مختلط: نواحی در صفحه مختلط: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DejaVu</dc:creator>
  <cp:lastModifiedBy>mojtaba</cp:lastModifiedBy>
  <cp:revision>266</cp:revision>
  <dcterms:created xsi:type="dcterms:W3CDTF">2011-04-13T21:00:13Z</dcterms:created>
  <dcterms:modified xsi:type="dcterms:W3CDTF">2020-03-12T06:54:21Z</dcterms:modified>
</cp:coreProperties>
</file>