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97968"/>
    <a:srgbClr val="E5C6A0"/>
    <a:srgbClr val="CFB592"/>
    <a:srgbClr val="000099"/>
    <a:srgbClr val="000000"/>
    <a:srgbClr val="00FE00"/>
    <a:srgbClr val="00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2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3/9/2020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3/9/2020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3/9/2020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45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50.png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53.png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8.wdp"/><Relationship Id="rId5" Type="http://schemas.openxmlformats.org/officeDocument/2006/relationships/image" Target="../media/image57.png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0.wdp"/><Relationship Id="rId5" Type="http://schemas.openxmlformats.org/officeDocument/2006/relationships/image" Target="../media/image60.png"/><Relationship Id="rId4" Type="http://schemas.microsoft.com/office/2007/relationships/hdphoto" Target="../media/hdphoto19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vhzsee.jpg"/>
          <p:cNvPicPr/>
          <p:nvPr/>
        </p:nvPicPr>
        <p:blipFill>
          <a:blip r:embed="rId2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  <a:duotone>
              <a:prstClr val="black"/>
              <a:srgbClr val="00FE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607574" y="155687"/>
            <a:ext cx="1222711" cy="171665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955388" y="1379803"/>
            <a:ext cx="3639312" cy="1568569"/>
            <a:chOff x="6269736" y="1270889"/>
            <a:chExt cx="3639312" cy="1568569"/>
          </a:xfrm>
        </p:grpSpPr>
        <p:pic>
          <p:nvPicPr>
            <p:cNvPr id="9" name="Picture 8" descr="150px-Enghelab_Islami_Tehran_Technical_Centerlogo.jpg"/>
            <p:cNvPicPr/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7659180" y="1270889"/>
              <a:ext cx="860425" cy="768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9736" y="2039239"/>
              <a:ext cx="363931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دانشگاه فنی و حرفه ای</a:t>
              </a:r>
            </a:p>
            <a:p>
              <a:pPr algn="ctr" rtl="1">
                <a:lnSpc>
                  <a:spcPct val="150000"/>
                </a:lnSpc>
              </a:pPr>
              <a:r>
                <a:rPr lang="fa-IR" sz="1600" dirty="0" smtClean="0">
                  <a:cs typeface="B Titr" panose="00000700000000000000" pitchFamily="2" charset="-78"/>
                </a:rPr>
                <a:t>دانشکده فنی انقلاب اسلامی</a:t>
              </a:r>
              <a:endParaRPr lang="en-US" sz="1600" dirty="0">
                <a:cs typeface="B Titr" panose="00000700000000000000" pitchFamily="2" charset="-78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41447" y="3436730"/>
            <a:ext cx="5529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مقاومت مصالح2</a:t>
            </a: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(</a:t>
            </a:r>
            <a:r>
              <a:rPr lang="fa-IR" sz="2000" b="1" smtClean="0">
                <a:solidFill>
                  <a:srgbClr val="000000"/>
                </a:solidFill>
                <a:cs typeface="B Nazanin" panose="00000400000000000000" pitchFamily="2" charset="-78"/>
              </a:rPr>
              <a:t>جلسه ششم)</a:t>
            </a:r>
            <a:endParaRPr lang="fa-IR" sz="2000" b="1" dirty="0" smtClean="0">
              <a:solidFill>
                <a:srgbClr val="000000"/>
              </a:solidFill>
              <a:cs typeface="B Nazanin" panose="00000400000000000000" pitchFamily="2" charset="-78"/>
            </a:endParaRPr>
          </a:p>
          <a:p>
            <a:pPr algn="ctr" rtl="1"/>
            <a:r>
              <a:rPr lang="fa-IR" sz="2000" b="1" dirty="0" smtClean="0">
                <a:solidFill>
                  <a:srgbClr val="000000"/>
                </a:solidFill>
                <a:cs typeface="B Nazanin" panose="00000400000000000000" pitchFamily="2" charset="-78"/>
              </a:rPr>
              <a:t>روش انرژی کرنشی- محاسبه جابجایی</a:t>
            </a:r>
          </a:p>
        </p:txBody>
      </p:sp>
      <p:pic>
        <p:nvPicPr>
          <p:cNvPr id="7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37519" y="1332428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0486" y="1426029"/>
            <a:ext cx="665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مثال1: برای تیر بارگذاری شده مطابق شکل جابجایی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29" y="1578486"/>
            <a:ext cx="2317685" cy="1240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814" y="2198943"/>
            <a:ext cx="2778945" cy="109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399" y="3113219"/>
            <a:ext cx="4173776" cy="1582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862" y="4842312"/>
            <a:ext cx="3828076" cy="11053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5286" y="4695388"/>
            <a:ext cx="3653218" cy="111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7572" y="1480458"/>
            <a:ext cx="6655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مثال2: برای تیر بارگذاری شده مطابق شکل جابجایی نقاط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9" y="1346457"/>
            <a:ext cx="2379945" cy="13759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9738" y="2102627"/>
            <a:ext cx="1712620" cy="633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507" y="2963921"/>
            <a:ext cx="7524322" cy="35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7572" y="1480458"/>
            <a:ext cx="665509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مثال3: برای تیر بارگذاری شده مطابق شکل جابجایی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43" y="1561514"/>
            <a:ext cx="2672443" cy="1240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5461" y="1374951"/>
            <a:ext cx="603396" cy="806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17572" y="2248293"/>
            <a:ext cx="6655096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تذکر1: 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ابتدا یک نیروی فرضی درجهت جابجایی به آن نقطه اعمال نموده و در نهایت پس از انتگرالگیری مقدار آن را مساوی صفر قرار می دهیم.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7429" y="6178037"/>
            <a:ext cx="99752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تذکر2: 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محاسبه شیب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بایستی یک گشتاور متمرکز مجازی به آن نقطه اعمال نماییم.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18857" y="3173294"/>
            <a:ext cx="6309435" cy="3004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659" y="3831771"/>
            <a:ext cx="3501671" cy="9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480458"/>
            <a:ext cx="70578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مثال4: برای تیر بارگذاری شده مطابق شکل شیب و جابجایی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80458"/>
            <a:ext cx="2550642" cy="137440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04900" y="2696659"/>
            <a:ext cx="8347957" cy="3970851"/>
            <a:chOff x="1104900" y="2696659"/>
            <a:chExt cx="8347957" cy="39708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4900" y="2696659"/>
              <a:ext cx="2144486" cy="104340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6497" y="3740064"/>
              <a:ext cx="8206360" cy="29274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7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1480458"/>
            <a:ext cx="705786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مثال4: برای خرپای نشان داده شده جابجایی افقی و قائم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را محاسبه نمایید.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995984"/>
            <a:ext cx="5273449" cy="17640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306315" y="3040400"/>
            <a:ext cx="7966982" cy="3817600"/>
            <a:chOff x="1306315" y="3040400"/>
            <a:chExt cx="7966982" cy="3817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98280" y="3040400"/>
              <a:ext cx="1175006" cy="91897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6315" y="4038410"/>
              <a:ext cx="7966982" cy="281959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5289806" y="2521564"/>
            <a:ext cx="66550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تذکر3: 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اگر تنها جابجایی قائم خواسته شده بود، نیازی به نیروی مجازی نبود اما چون جابجایی افقی نیز خواسته شده است بایستی نیروی مجازی در جهت افقی به نقطه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اعمال نمود.</a:t>
            </a:r>
          </a:p>
        </p:txBody>
      </p:sp>
    </p:spTree>
    <p:extLst>
      <p:ext uri="{BB962C8B-B14F-4D97-AF65-F5344CB8AC3E}">
        <p14:creationId xmlns:p14="http://schemas.microsoft.com/office/powerpoint/2010/main" val="172224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04900" y="1780760"/>
            <a:ext cx="99806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تمرین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مسائل فصل 11 شماره های:</a:t>
            </a:r>
          </a:p>
          <a:p>
            <a:pPr algn="ctr" rtl="1">
              <a:lnSpc>
                <a:spcPct val="150000"/>
              </a:lnSpc>
              <a:buClr>
                <a:srgbClr val="C00000"/>
              </a:buClr>
            </a:pPr>
            <a:r>
              <a:rPr lang="fa-IR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88-99-105-110</a:t>
            </a:r>
            <a:endParaRPr lang="fa-IR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یک نیرو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9072" y="2268053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اگر نیرو به آهستگی اعمال گردد خواهیم داشت: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26" y="1610988"/>
            <a:ext cx="7113599" cy="729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26" y="2778254"/>
            <a:ext cx="2072935" cy="779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010" y="2771665"/>
            <a:ext cx="2555197" cy="15728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79072" y="4313552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مطلوب است جابجایی انتهای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میله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. فرض بر این است که نیرو به آهستگی به میله اعمال گردیده است.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4950627"/>
            <a:ext cx="3633236" cy="94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135" y="5501897"/>
            <a:ext cx="5533563" cy="97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یک نیرو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16626"/>
            <a:ext cx="3496695" cy="1502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97518" y="1659533"/>
            <a:ext cx="5561625" cy="2319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7029" y="4183053"/>
            <a:ext cx="3266914" cy="17796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3386" y="4935053"/>
            <a:ext cx="998068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تغییر مکان با نیرو متناسب است.</a:t>
            </a:r>
          </a:p>
        </p:txBody>
      </p:sp>
    </p:spTree>
    <p:extLst>
      <p:ext uri="{BB962C8B-B14F-4D97-AF65-F5344CB8AC3E}">
        <p14:creationId xmlns:p14="http://schemas.microsoft.com/office/powerpoint/2010/main" val="4956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چند نیرو</a:t>
            </a:r>
            <a:endParaRPr lang="en-US" dirty="0">
              <a:cs typeface="B Titr" panose="000007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41371" y="1620557"/>
                <a:ext cx="664421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>
                  <a:lnSpc>
                    <a:spcPct val="150000"/>
                  </a:lnSpc>
                  <a:buClr>
                    <a:srgbClr val="C00000"/>
                  </a:buClr>
                </a:pP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تیر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AB</a:t>
                </a:r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 مطابق شکل در نظر می گیریم. کار انجام گرفته توسط نیروهای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B Nazanin" panose="00000400000000000000" pitchFamily="2" charset="-78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 به صورت زیر محاسبه می نماییم: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371" y="1620557"/>
                <a:ext cx="6644210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2018" r="-917" b="-6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65" y="1533469"/>
            <a:ext cx="3326782" cy="1220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724" y="2800587"/>
            <a:ext cx="6039857" cy="606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380" y="3751635"/>
            <a:ext cx="2698897" cy="1531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3482" y="3407121"/>
            <a:ext cx="1864483" cy="785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1739" y="3866309"/>
            <a:ext cx="4213842" cy="652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907" y="4518743"/>
            <a:ext cx="4503429" cy="1175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6943" y="5283550"/>
            <a:ext cx="1868298" cy="820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8467" y="5864846"/>
            <a:ext cx="4594869" cy="4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چند نیرو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83" y="1519101"/>
            <a:ext cx="6882051" cy="7777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114" y="1519101"/>
            <a:ext cx="1802344" cy="1022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83" y="2642824"/>
            <a:ext cx="2954081" cy="162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07" y="2789681"/>
            <a:ext cx="5637675" cy="7264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952" y="3575947"/>
            <a:ext cx="2171782" cy="1558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8001" y="5566713"/>
            <a:ext cx="6661733" cy="6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چند نیرو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27076"/>
            <a:ext cx="6822295" cy="882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7257" y="2209800"/>
            <a:ext cx="8613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حال اگر گام های اول و دوم را به صورت برعکس انجام دهیم، خواهیم داشت: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2815917"/>
            <a:ext cx="6982612" cy="852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4155185"/>
            <a:ext cx="4266404" cy="950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257" y="5312229"/>
            <a:ext cx="7867634" cy="84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بر اثر چند نیرو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426029"/>
            <a:ext cx="6284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buClr>
                <a:srgbClr val="C00000"/>
              </a:buClr>
            </a:pP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مثال: اگر جابجایی در وسط تیر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AB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زمانیکه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100N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به انتهای آزاد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B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وارد شده است، مساوی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1mm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باشد، مطلوبست جابجایی انتهای آزاد زمانیکه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150N</a:t>
            </a:r>
            <a:r>
              <a:rPr lang="fa-IR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به وسط تیر وارد می شود.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26029"/>
            <a:ext cx="2341523" cy="1039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9179" y="2718741"/>
            <a:ext cx="2443735" cy="220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554" y="3874682"/>
            <a:ext cx="5053359" cy="24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92745"/>
            <a:ext cx="5940122" cy="991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14" y="2383971"/>
            <a:ext cx="3288112" cy="1598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5022" y="2089688"/>
            <a:ext cx="3853542" cy="2186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961" y="2555798"/>
            <a:ext cx="1060161" cy="14068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214" y="3982103"/>
            <a:ext cx="2031835" cy="2044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5592" y="4153930"/>
            <a:ext cx="2865362" cy="22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7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anose="00000700000000000000" pitchFamily="2" charset="-78"/>
              </a:rPr>
              <a:t>محاسبه جابجایی با استفاده از قضیه کستیگ لیانو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06978"/>
            <a:ext cx="2215243" cy="1034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1" y="2324207"/>
            <a:ext cx="4953323" cy="1289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481" y="3897573"/>
            <a:ext cx="7930053" cy="1267424"/>
          </a:xfrm>
          <a:prstGeom prst="rect">
            <a:avLst/>
          </a:prstGeom>
        </p:spPr>
      </p:pic>
      <p:sp>
        <p:nvSpPr>
          <p:cNvPr id="12" name="Cloud 11"/>
          <p:cNvSpPr/>
          <p:nvPr/>
        </p:nvSpPr>
        <p:spPr>
          <a:xfrm>
            <a:off x="2819398" y="2272602"/>
            <a:ext cx="3113315" cy="166959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loud 13"/>
          <p:cNvSpPr/>
          <p:nvPr/>
        </p:nvSpPr>
        <p:spPr>
          <a:xfrm>
            <a:off x="6351972" y="3796602"/>
            <a:ext cx="3113315" cy="166959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390</Words>
  <Application>Microsoft Office PowerPoint</Application>
  <PresentationFormat>Widescreen</PresentationFormat>
  <Paragraphs>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 Nazanin</vt:lpstr>
      <vt:lpstr>B Titr</vt:lpstr>
      <vt:lpstr>Calibri</vt:lpstr>
      <vt:lpstr>Cambria Math</vt:lpstr>
      <vt:lpstr>Euphemia</vt:lpstr>
      <vt:lpstr>Plantagenet Cherokee</vt:lpstr>
      <vt:lpstr>Times New Roman</vt:lpstr>
      <vt:lpstr>Wingdings</vt:lpstr>
      <vt:lpstr>Academic Literature 16x9</vt:lpstr>
      <vt:lpstr>PowerPoint Presentation</vt:lpstr>
      <vt:lpstr>محاسبه جابجایی بر اثر یک نیرو</vt:lpstr>
      <vt:lpstr>محاسبه جابجایی بر اثر یک نیرو</vt:lpstr>
      <vt:lpstr>محاسبه جابجایی بر اثر چند نیرو</vt:lpstr>
      <vt:lpstr>محاسبه جابجایی بر اثر چند نیرو</vt:lpstr>
      <vt:lpstr>محاسبه جابجایی بر اثر چند نیرو</vt:lpstr>
      <vt:lpstr>محاسبه جابجایی بر اثر چند نیرو</vt:lpstr>
      <vt:lpstr>محاسبه جابجایی با استفاده از قضیه کستیگ لیانو</vt:lpstr>
      <vt:lpstr>محاسبه جابجایی با استفاده از قضیه کستیگ لیانو</vt:lpstr>
      <vt:lpstr>محاسبه جابجایی با استفاده از قضیه کستیگ لیانو</vt:lpstr>
      <vt:lpstr>محاسبه جابجایی با استفاده از قضیه کستیگ لیانو</vt:lpstr>
      <vt:lpstr>محاسبه جابجایی با استفاده از قضیه کستیگ لیانو</vt:lpstr>
      <vt:lpstr>محاسبه جابجایی با استفاده از قضیه کستیگ لیانو</vt:lpstr>
      <vt:lpstr>محاسبه جابجایی با استفاده از قضیه کستیگ لیانو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2014-08-08T08:49:12Z</dcterms:created>
  <dcterms:modified xsi:type="dcterms:W3CDTF">2020-03-09T07:50:59Z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