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60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838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130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66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094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206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585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174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78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945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43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780B8-7D99-4E1D-B9BD-678C5CF58FD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A72CA-FFCD-40D0-8EF3-C73EE8D07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414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otamem.org/%DA%A9%D8%A7%D8%B1%DA%AF%D8%A7%D9%87-%D8%A2%D9%85%D9%88%D8%B2%D8%B4%DB%8C-%D8%B9%D8%B2%D8%AA-%D9%86%D9%81%D8%B3-%DA%86%DB%8C%D8%B3%D8%AA-%D9%88-%D8%A8%D8%B1%D8%A7%DB%8C-%D8%A7%D9%81%D8%B2%D8%A7%DB%8C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>جلسه چهارم</a:t>
            </a:r>
            <a:b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</a:br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>اصول سرپرستی</a:t>
            </a:r>
            <a:b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</a:br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/>
            </a:r>
            <a:b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</a:br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>ناطقی</a:t>
            </a:r>
            <a:b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</a:br>
            <a:endParaRPr lang="en-US" sz="36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/>
            <a:endParaRPr lang="fa-IR" sz="4800" dirty="0" smtClean="0">
              <a:solidFill>
                <a:srgbClr val="FF0000"/>
              </a:solidFill>
              <a:cs typeface="B Titr" pitchFamily="2" charset="-78"/>
            </a:endParaRPr>
          </a:p>
          <a:p>
            <a:pPr rtl="1"/>
            <a:r>
              <a:rPr lang="fa-IR" sz="4800" dirty="0" smtClean="0">
                <a:solidFill>
                  <a:srgbClr val="FF0000"/>
                </a:solidFill>
                <a:cs typeface="B Titr" pitchFamily="2" charset="-78"/>
              </a:rPr>
              <a:t>روابط کار</a:t>
            </a:r>
          </a:p>
        </p:txBody>
      </p:sp>
    </p:spTree>
    <p:extLst>
      <p:ext uri="{BB962C8B-B14F-4D97-AF65-F5344CB8AC3E}">
        <p14:creationId xmlns:p14="http://schemas.microsoft.com/office/powerpoint/2010/main" xmlns="" val="288125512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8305799" cy="5821363"/>
          </a:xfrm>
        </p:spPr>
      </p:pic>
    </p:spTree>
    <p:extLst>
      <p:ext uri="{BB962C8B-B14F-4D97-AF65-F5344CB8AC3E}">
        <p14:creationId xmlns:p14="http://schemas.microsoft.com/office/powerpoint/2010/main" xmlns="" val="18540005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b="1" dirty="0" smtClean="0">
                <a:cs typeface="B Nazanin" pitchFamily="2" charset="-78"/>
              </a:rPr>
              <a:t>نیازهای فیزیولوژیک </a:t>
            </a:r>
            <a:r>
              <a:rPr lang="en-US" sz="2800" b="1" dirty="0" smtClean="0">
                <a:cs typeface="B Nazanin" pitchFamily="2" charset="-78"/>
              </a:rPr>
              <a:t>Physiological needs</a:t>
            </a:r>
            <a:endParaRPr lang="en-US" sz="2800" b="1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نیازهای فیزیولوژیک، برای همه‌ی ارگانیسم‌ها وجود دارند. نیازهایی که به حفظ وضعیت بیولوژیک ارگانیسم و بقاء آن کمک می‌کنند.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غذا، آشامیدنی‌ها، خواب، اکسیژن، سرپناه و </a:t>
            </a:r>
            <a:r>
              <a:rPr lang="fa-IR" sz="2800" dirty="0" smtClean="0">
                <a:cs typeface="B Nazanin" pitchFamily="2" charset="-78"/>
              </a:rPr>
              <a:t>نیازهای </a:t>
            </a:r>
            <a:r>
              <a:rPr lang="fa-IR" sz="2800" dirty="0" smtClean="0">
                <a:cs typeface="B Nazanin" pitchFamily="2" charset="-78"/>
              </a:rPr>
              <a:t>جنسی در این گروه قرار می‌گیرند.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اگر نیازهای فیزیولوژیک برای مدت نسبتاً طولانی تأمین نشوند، فرد برای تأمین نیازهای دیگر برانگیخته نخواهد شد.</a:t>
            </a:r>
          </a:p>
          <a:p>
            <a:pPr algn="just" rtl="1"/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نیازهای مربوط به امنیت </a:t>
            </a:r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Safety </a:t>
            </a:r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needs</a:t>
            </a:r>
            <a:endParaRPr lang="en-US" sz="28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این </a:t>
            </a:r>
            <a:r>
              <a:rPr lang="fa-IR" sz="2800" dirty="0" smtClean="0">
                <a:cs typeface="B Nazanin" pitchFamily="2" charset="-78"/>
              </a:rPr>
              <a:t>نیازها به ارگانیسم کمک می‌کنند تا بتواند دنیایی منظم، پایدار و قابل پیش‌بینی در اطراف خود ایجاد کند.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نبودن شرایط پایداری و ثبات، می‌تواند به اضطراب و حس ناامنی منتهی شود.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تأمین‌نشدن نیازهای مربوط به امنیت، باعث می‌شود که فرد، بخش مهمی از زمان و انرژی خود را به این سطح از هرم نیازها اختصاص دهد و انرژی و انگیزه‌ی کمتری برای پرداختن به لایه‌های بالاتر باقی بماند.</a:t>
            </a:r>
          </a:p>
          <a:p>
            <a:pPr algn="just" rtl="1"/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نیاز به عشق و تعلق </a:t>
            </a:r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Belonging and love </a:t>
            </a:r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needs</a:t>
            </a:r>
            <a:endParaRPr lang="en-US" sz="28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پس </a:t>
            </a:r>
            <a:r>
              <a:rPr lang="fa-IR" sz="2800" dirty="0" smtClean="0">
                <a:cs typeface="B Nazanin" pitchFamily="2" charset="-78"/>
              </a:rPr>
              <a:t>از تأمین نیازهای فیزیولوژیک و نیازهای مربوط به امنیت، نیاز به عشق و تعلق خاطر، برانگیخته می‌شود.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فرد به جستجوی روابط نزدیک و صمیمی برمی‌خیزد و می‌کوشد خود را به گروه‌های مختلف (خانواده، گروه‌های حرفه‌ای، همسایگان، گروه رفقا و دوستان و مانند این‌ها) نسبت دهد.</a:t>
            </a:r>
          </a:p>
          <a:p>
            <a:pPr algn="just" rtl="1"/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نیازهای مربوط به </a:t>
            </a:r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«احترام </a:t>
            </a:r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به خود» </a:t>
            </a:r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Self-esteem needs</a:t>
            </a:r>
            <a:endParaRPr lang="en-US" sz="28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احترام </a:t>
            </a:r>
            <a:r>
              <a:rPr lang="fa-IR" sz="2800" dirty="0" smtClean="0">
                <a:cs typeface="B Nazanin" pitchFamily="2" charset="-78"/>
              </a:rPr>
              <a:t>به خود، در قالب دو نیاز مختلف نمایان می‌شود: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میل به کسب احترام از سوی دیگران (پذیرش اجتماعی، موقعیت اجتماعی، پرستیژ و مانند این‌ها)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احترام خودم به خودم (توضیحات مزلو در این بخش، بسیار به مفهوم </a:t>
            </a:r>
            <a:r>
              <a:rPr lang="fa-IR" sz="2800" dirty="0" smtClean="0">
                <a:cs typeface="B Nazanin" pitchFamily="2" charset="-78"/>
                <a:hlinkClick r:id="rId2"/>
              </a:rPr>
              <a:t>عزت نفس</a:t>
            </a:r>
            <a:r>
              <a:rPr lang="fa-IR" sz="2800" dirty="0" smtClean="0">
                <a:cs typeface="B Nazanin" pitchFamily="2" charset="-78"/>
              </a:rPr>
              <a:t> نزدیک است)</a:t>
            </a:r>
          </a:p>
          <a:p>
            <a:pPr algn="just" rtl="1"/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نیاز به خودشکوفایی </a:t>
            </a:r>
            <a:r>
              <a:rPr lang="en-US" sz="2800" dirty="0" smtClean="0">
                <a:solidFill>
                  <a:srgbClr val="FF0000"/>
                </a:solidFill>
                <a:cs typeface="B Titr" pitchFamily="2" charset="-78"/>
              </a:rPr>
              <a:t>Self-actualization</a:t>
            </a:r>
            <a:r>
              <a:rPr lang="en-US" sz="2800" dirty="0" smtClean="0">
                <a:solidFill>
                  <a:srgbClr val="FF0000"/>
                </a:solidFill>
                <a:cs typeface="B Titr" pitchFamily="2" charset="-78"/>
              </a:rPr>
              <a:t> </a:t>
            </a:r>
            <a:r>
              <a:rPr lang="en-US" sz="2800" dirty="0" smtClean="0">
                <a:solidFill>
                  <a:srgbClr val="FF0000"/>
                </a:solidFill>
                <a:cs typeface="B Titr" pitchFamily="2" charset="-78"/>
              </a:rPr>
              <a:t>needs</a:t>
            </a:r>
            <a:r>
              <a:rPr lang="en-US" sz="28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en-US" sz="2800" dirty="0" smtClean="0">
                <a:solidFill>
                  <a:srgbClr val="FF0000"/>
                </a:solidFill>
                <a:cs typeface="B Titr" pitchFamily="2" charset="-78"/>
              </a:rPr>
            </a:br>
            <a:endParaRPr lang="en-US" sz="28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اگر </a:t>
            </a:r>
            <a:r>
              <a:rPr lang="fa-IR" sz="2800" dirty="0" smtClean="0">
                <a:cs typeface="B Nazanin" pitchFamily="2" charset="-78"/>
              </a:rPr>
              <a:t>همه‌ی نیازهای لایه‌های قبل، تأمین شوند، نیاز‌های مرحله‌ی خودشکوفایی فرصتی برای ظهور و بروز پیدا می‌کنند؛ البته به شرطی که خود فرد هم در این‌جا خودشکوفایی‌ را آگاهانه انتخاب کند.</a:t>
            </a:r>
          </a:p>
          <a:p>
            <a:pPr algn="just" rtl="1"/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مقدمه</a:t>
            </a:r>
            <a:endParaRPr lang="en-US" sz="3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2800" dirty="0">
                <a:cs typeface="B Nazanin" pitchFamily="2" charset="-78"/>
              </a:rPr>
              <a:t>متاسفانه بسیاری از ما برای روسایی کار کرده ایم که تلاش های ما را برای رسیدن به رشد و </a:t>
            </a:r>
            <a:r>
              <a:rPr lang="ar-SA" sz="2800" dirty="0" smtClean="0">
                <a:cs typeface="B Nazanin" pitchFamily="2" charset="-78"/>
              </a:rPr>
              <a:t>پیشرفت</a:t>
            </a:r>
            <a:r>
              <a:rPr lang="fa-IR" sz="2800" dirty="0" smtClean="0">
                <a:cs typeface="B Nazanin" pitchFamily="2" charset="-78"/>
              </a:rPr>
              <a:t>،</a:t>
            </a:r>
            <a:r>
              <a:rPr lang="ar-SA" sz="2800" dirty="0" smtClean="0">
                <a:cs typeface="B Nazanin" pitchFamily="2" charset="-78"/>
              </a:rPr>
              <a:t>در </a:t>
            </a:r>
            <a:r>
              <a:rPr lang="ar-SA" sz="2800" dirty="0">
                <a:cs typeface="B Nazanin" pitchFamily="2" charset="-78"/>
              </a:rPr>
              <a:t>نطفه خفه کرده اند یا </a:t>
            </a:r>
            <a:r>
              <a:rPr lang="ar-SA" sz="2800" dirty="0" smtClean="0">
                <a:cs typeface="B Nazanin" pitchFamily="2" charset="-78"/>
              </a:rPr>
              <a:t>با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رفتار </a:t>
            </a:r>
            <a:r>
              <a:rPr lang="ar-SA" sz="2800" dirty="0">
                <a:cs typeface="B Nazanin" pitchFamily="2" charset="-78"/>
              </a:rPr>
              <a:t>غیر منصفانه ای خود باعث عصبانیت ما شده اند</a:t>
            </a:r>
            <a:r>
              <a:rPr lang="ar-SA" sz="2800" dirty="0" smtClean="0">
                <a:cs typeface="B Nazanin" pitchFamily="2" charset="-78"/>
              </a:rPr>
              <a:t>.</a:t>
            </a:r>
            <a:endParaRPr lang="fa-IR" sz="2800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ar-SA" sz="2800" dirty="0" smtClean="0">
                <a:cs typeface="B Nazanin" pitchFamily="2" charset="-78"/>
              </a:rPr>
              <a:t>از </a:t>
            </a:r>
            <a:r>
              <a:rPr lang="ar-SA" sz="2800" dirty="0">
                <a:cs typeface="B Nazanin" pitchFamily="2" charset="-78"/>
              </a:rPr>
              <a:t>سوی دیگر بسیاری از ما سرپرستانی داشته ایم که مهارت های جدید </a:t>
            </a:r>
            <a:r>
              <a:rPr lang="ar-SA" sz="2800" dirty="0" smtClean="0">
                <a:cs typeface="B Nazanin" pitchFamily="2" charset="-78"/>
              </a:rPr>
              <a:t>به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ما 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آموخته </a:t>
            </a:r>
            <a:r>
              <a:rPr lang="ar-SA" sz="2800" dirty="0" smtClean="0">
                <a:cs typeface="B Nazanin" pitchFamily="2" charset="-78"/>
              </a:rPr>
              <a:t>اند</a:t>
            </a:r>
            <a:r>
              <a:rPr lang="fa-IR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cs typeface="B Nazanin" pitchFamily="2" charset="-78"/>
              </a:rPr>
              <a:t>به </a:t>
            </a:r>
            <a:r>
              <a:rPr lang="ar-SA" sz="2800" dirty="0">
                <a:cs typeface="B Nazanin" pitchFamily="2" charset="-78"/>
              </a:rPr>
              <a:t>ما انگیزه کار داده </a:t>
            </a:r>
            <a:r>
              <a:rPr lang="ar-SA" sz="2800" dirty="0" smtClean="0">
                <a:cs typeface="B Nazanin" pitchFamily="2" charset="-78"/>
              </a:rPr>
              <a:t>اند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یا </a:t>
            </a:r>
            <a:r>
              <a:rPr lang="ar-SA" sz="2800" dirty="0">
                <a:cs typeface="B Nazanin" pitchFamily="2" charset="-78"/>
              </a:rPr>
              <a:t>باعث شده اند هر روز با شور و شوق فراوان به سر کار </a:t>
            </a:r>
            <a:r>
              <a:rPr lang="ar-SA" sz="2800" dirty="0" smtClean="0">
                <a:cs typeface="B Nazanin" pitchFamily="2" charset="-78"/>
              </a:rPr>
              <a:t>برویم</a:t>
            </a:r>
            <a:r>
              <a:rPr lang="fa-IR" sz="2800" dirty="0" smtClean="0">
                <a:cs typeface="B Nazanin" pitchFamily="2" charset="-78"/>
              </a:rPr>
              <a:t>؛ </a:t>
            </a:r>
            <a:r>
              <a:rPr lang="ar-SA" sz="2800" dirty="0" smtClean="0">
                <a:cs typeface="B Nazanin" pitchFamily="2" charset="-78"/>
              </a:rPr>
              <a:t>بدون </a:t>
            </a:r>
            <a:r>
              <a:rPr lang="ar-SA" sz="2800" dirty="0">
                <a:cs typeface="B Nazanin" pitchFamily="2" charset="-78"/>
              </a:rPr>
              <a:t>شک موفقیت در </a:t>
            </a:r>
            <a:r>
              <a:rPr lang="ar-SA" sz="2800" dirty="0" smtClean="0">
                <a:cs typeface="B Nazanin" pitchFamily="2" charset="-78"/>
              </a:rPr>
              <a:t>کار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سرپرستی </a:t>
            </a:r>
            <a:r>
              <a:rPr lang="ar-SA" sz="2800" dirty="0">
                <a:cs typeface="B Nazanin" pitchFamily="2" charset="-78"/>
              </a:rPr>
              <a:t>بدون ایجاد رابطه حسنه با افراد </a:t>
            </a:r>
            <a:r>
              <a:rPr lang="ar-SA" sz="2800" dirty="0" smtClean="0">
                <a:cs typeface="B Nazanin" pitchFamily="2" charset="-78"/>
              </a:rPr>
              <a:t>زیردست</a:t>
            </a:r>
            <a:r>
              <a:rPr lang="fa-IR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cs typeface="B Nazanin" pitchFamily="2" charset="-78"/>
              </a:rPr>
              <a:t>بالادست</a:t>
            </a:r>
            <a:r>
              <a:rPr lang="fa-IR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cs typeface="B Nazanin" pitchFamily="2" charset="-78"/>
              </a:rPr>
              <a:t>سایر </a:t>
            </a:r>
            <a:r>
              <a:rPr lang="ar-SA" sz="2800" dirty="0">
                <a:cs typeface="B Nazanin" pitchFamily="2" charset="-78"/>
              </a:rPr>
              <a:t>سرپرستان و</a:t>
            </a:r>
            <a:r>
              <a:rPr lang="ar-SA" sz="2800" dirty="0" smtClean="0">
                <a:cs typeface="B Nazanin" pitchFamily="2" charset="-78"/>
              </a:rPr>
              <a:t>....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امکانپذیر </a:t>
            </a:r>
            <a:r>
              <a:rPr lang="ar-SA" sz="2800" dirty="0">
                <a:cs typeface="B Nazanin" pitchFamily="2" charset="-78"/>
              </a:rPr>
              <a:t>نیست</a:t>
            </a:r>
            <a:r>
              <a:rPr lang="ar-SA" sz="2800" dirty="0" smtClean="0">
                <a:cs typeface="B Nazanin" pitchFamily="2" charset="-78"/>
              </a:rPr>
              <a:t>.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بدین </a:t>
            </a:r>
            <a:r>
              <a:rPr lang="ar-SA" sz="2800" dirty="0">
                <a:cs typeface="B Nazanin" pitchFamily="2" charset="-78"/>
              </a:rPr>
              <a:t>منظور باید خواسته ها </a:t>
            </a:r>
            <a:r>
              <a:rPr lang="ar-SA" sz="2800" dirty="0" smtClean="0">
                <a:cs typeface="B Nazanin" pitchFamily="2" charset="-78"/>
              </a:rPr>
              <a:t>و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نیازهای </a:t>
            </a:r>
            <a:r>
              <a:rPr lang="ar-SA" sz="2800" dirty="0" smtClean="0">
                <a:cs typeface="B Nazanin" pitchFamily="2" charset="-78"/>
              </a:rPr>
              <a:t>آنها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را </a:t>
            </a:r>
            <a:r>
              <a:rPr lang="ar-SA" sz="2800" dirty="0">
                <a:cs typeface="B Nazanin" pitchFamily="2" charset="-78"/>
              </a:rPr>
              <a:t>شناسایی نموده و سپس راه مناسبی به نیاز های آنها در نظر بگیریم.</a:t>
            </a:r>
            <a:endParaRPr lang="en-US" sz="2800" dirty="0">
              <a:cs typeface="B Nazanin" pitchFamily="2" charset="-78"/>
            </a:endParaRPr>
          </a:p>
          <a:p>
            <a:pPr marL="0" indent="0" algn="just" rtl="1">
              <a:buNone/>
            </a:pP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4739849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Nazanin" pitchFamily="2" charset="-78"/>
              </a:rPr>
              <a:t>سرپرستانی که دارای بهترین کارنامه فعالیت هستند بیش از هر چیز به جنبه های انسانی مشکلات زیردستان خود و به تلاش برای بوجود آوردن گروه کاری موثر با اهداف متقابل توجه دارند؛ این سرپرستان غالبا در محیط کار </a:t>
            </a:r>
            <a:r>
              <a:rPr lang="fa-IR" dirty="0" smtClean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«رابطه مدار» </a:t>
            </a:r>
            <a:r>
              <a:rPr lang="fa-IR" dirty="0" smtClean="0">
                <a:cs typeface="B Nazanin" pitchFamily="2" charset="-78"/>
              </a:rPr>
              <a:t>شناخته می شوند.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توجه به مناسبات انسانی و برقراری رابطه سازنده و سودمند با کارکنان امری ضروری بنظر می رسد و این موضوع در اسلام نیز تاکید شده است.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5707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fa-IR" dirty="0" smtClean="0">
                <a:cs typeface="B Nazanin" pitchFamily="2" charset="-78"/>
              </a:rPr>
              <a:t>سرپرستی اثربخش کارکنان از طریق برقراری مناسبات انسانی یکی از مهرتهای ضروری است که بدون آن دستیابی به اهداف سرپرستی امکانپذیر نمی باشد. کار سرپرستی ماهیتی گروهی دارد و گروه نیزاز افراد متفاوت تشکیل گردیده است پس سرپرست باید گروه همکاران را بشناسد</a:t>
            </a:r>
            <a:r>
              <a:rPr lang="fa-IR" dirty="0" smtClean="0">
                <a:cs typeface="B Nazanin" pitchFamily="2" charset="-78"/>
              </a:rPr>
              <a:t>، شناخت </a:t>
            </a:r>
            <a:r>
              <a:rPr lang="fa-IR" dirty="0" smtClean="0">
                <a:cs typeface="B Nazanin" pitchFamily="2" charset="-78"/>
              </a:rPr>
              <a:t>افراد </a:t>
            </a:r>
            <a:r>
              <a:rPr lang="fa-IR" dirty="0" smtClean="0">
                <a:cs typeface="B Nazanin" pitchFamily="2" charset="-78"/>
              </a:rPr>
              <a:t>و گروه </a:t>
            </a:r>
            <a:r>
              <a:rPr lang="fa-IR" dirty="0" smtClean="0">
                <a:cs typeface="B Nazanin" pitchFamily="2" charset="-78"/>
              </a:rPr>
              <a:t>ها امری نسبی است </a:t>
            </a:r>
            <a:r>
              <a:rPr lang="fa-IR" dirty="0" smtClean="0">
                <a:cs typeface="B Nazanin" pitchFamily="2" charset="-78"/>
              </a:rPr>
              <a:t>و امروزه </a:t>
            </a:r>
            <a:r>
              <a:rPr lang="fa-IR" dirty="0" smtClean="0">
                <a:cs typeface="B Nazanin" pitchFamily="2" charset="-78"/>
              </a:rPr>
              <a:t>کار با </a:t>
            </a:r>
            <a:r>
              <a:rPr lang="fa-IR" dirty="0" smtClean="0">
                <a:cs typeface="B Nazanin" pitchFamily="2" charset="-78"/>
              </a:rPr>
              <a:t>انسانها بسیار </a:t>
            </a:r>
            <a:r>
              <a:rPr lang="fa-IR" dirty="0" smtClean="0">
                <a:cs typeface="B Nazanin" pitchFamily="2" charset="-78"/>
              </a:rPr>
              <a:t>پیچیده است</a:t>
            </a:r>
            <a:r>
              <a:rPr lang="fa-IR" dirty="0" smtClean="0">
                <a:cs typeface="B Nazanin" pitchFamily="2" charset="-78"/>
              </a:rPr>
              <a:t>. زیرا </a:t>
            </a:r>
            <a:r>
              <a:rPr lang="fa-IR" dirty="0" smtClean="0">
                <a:cs typeface="B Nazanin" pitchFamily="2" charset="-78"/>
              </a:rPr>
              <a:t>رفتارهای متفاوتی از افراد سر می </a:t>
            </a:r>
            <a:r>
              <a:rPr lang="fa-IR" dirty="0" smtClean="0">
                <a:cs typeface="B Nazanin" pitchFamily="2" charset="-78"/>
              </a:rPr>
              <a:t>زند و </a:t>
            </a:r>
            <a:r>
              <a:rPr lang="fa-IR" dirty="0" smtClean="0">
                <a:cs typeface="B Nazanin" pitchFamily="2" charset="-78"/>
              </a:rPr>
              <a:t>نیازهای آنها هم متنوع است. بنابراین برای رسیدن به نتیجه مطلوب راهی جزء شناخت افراد وجود ندارد</a:t>
            </a:r>
            <a:r>
              <a:rPr lang="fa-IR" dirty="0" smtClean="0">
                <a:cs typeface="B Nazanin" pitchFamily="2" charset="-78"/>
              </a:rPr>
              <a:t>. برای </a:t>
            </a:r>
            <a:r>
              <a:rPr lang="fa-IR" dirty="0" smtClean="0">
                <a:cs typeface="B Nazanin" pitchFamily="2" charset="-78"/>
              </a:rPr>
              <a:t>شناخت افراد و رفتار </a:t>
            </a:r>
            <a:r>
              <a:rPr lang="fa-IR" dirty="0" smtClean="0">
                <a:cs typeface="B Nazanin" pitchFamily="2" charset="-78"/>
              </a:rPr>
              <a:t>آنها بهترین </a:t>
            </a:r>
            <a:r>
              <a:rPr lang="fa-IR" dirty="0" smtClean="0">
                <a:cs typeface="B Nazanin" pitchFamily="2" charset="-78"/>
              </a:rPr>
              <a:t>راه برقراری رابطه مناسب انسانی و صمیمی  با کارکنان است و با شناخت نیازها، انتظارها</a:t>
            </a:r>
            <a:r>
              <a:rPr lang="fa-IR" dirty="0" smtClean="0">
                <a:cs typeface="B Nazanin" pitchFamily="2" charset="-78"/>
              </a:rPr>
              <a:t>، انگیزه </a:t>
            </a:r>
            <a:r>
              <a:rPr lang="fa-IR" dirty="0" smtClean="0">
                <a:cs typeface="B Nazanin" pitchFamily="2" charset="-78"/>
              </a:rPr>
              <a:t>ها و تفاوت های فردی است که راه دستیابی به اهداف سازمانی و گروهی و فردی را می توان را هموار </a:t>
            </a:r>
            <a:r>
              <a:rPr lang="fa-IR" dirty="0" smtClean="0">
                <a:cs typeface="B Nazanin" pitchFamily="2" charset="-78"/>
              </a:rPr>
              <a:t>ساخت.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203681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>
                <a:solidFill>
                  <a:srgbClr val="FF0000"/>
                </a:solidFill>
                <a:cs typeface="B Titr" pitchFamily="2" charset="-78"/>
              </a:rPr>
              <a:t>انگیزش چیست</a:t>
            </a:r>
            <a:r>
              <a:rPr lang="ar-SA" sz="3600" dirty="0" smtClean="0">
                <a:solidFill>
                  <a:srgbClr val="FF0000"/>
                </a:solidFill>
                <a:cs typeface="B Titr" pitchFamily="2" charset="-78"/>
              </a:rPr>
              <a:t>؟</a:t>
            </a:r>
            <a:endParaRPr lang="en-US" sz="3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 smtClean="0">
                <a:cs typeface="B Nazanin" pitchFamily="2" charset="-78"/>
              </a:rPr>
              <a:t>انگیزه </a:t>
            </a:r>
            <a:r>
              <a:rPr lang="ar-SA" dirty="0">
                <a:cs typeface="B Nazanin" pitchFamily="2" charset="-78"/>
              </a:rPr>
              <a:t>به مفهوم نیازها، </a:t>
            </a:r>
            <a:r>
              <a:rPr lang="ar-SA" dirty="0" smtClean="0">
                <a:cs typeface="B Nazanin" pitchFamily="2" charset="-78"/>
              </a:rPr>
              <a:t>خواسته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ها</a:t>
            </a:r>
            <a:r>
              <a:rPr lang="ar-SA" dirty="0">
                <a:cs typeface="B Nazanin" pitchFamily="2" charset="-78"/>
              </a:rPr>
              <a:t>، تمایلات یا قوای درونی افراد نیز تعریف </a:t>
            </a:r>
            <a:r>
              <a:rPr lang="ar-SA" dirty="0" smtClean="0">
                <a:cs typeface="B Nazanin" pitchFamily="2" charset="-78"/>
              </a:rPr>
              <a:t>می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شوند</a:t>
            </a:r>
            <a:r>
              <a:rPr lang="ar-SA" dirty="0">
                <a:cs typeface="B Nazanin" pitchFamily="2" charset="-78"/>
              </a:rPr>
              <a:t>.</a:t>
            </a:r>
            <a:endParaRPr lang="en-US" dirty="0">
              <a:cs typeface="B Nazanin" pitchFamily="2" charset="-78"/>
            </a:endParaRPr>
          </a:p>
          <a:p>
            <a:pPr algn="just" rtl="1"/>
            <a:r>
              <a:rPr lang="ar-SA" dirty="0">
                <a:cs typeface="B Nazanin" pitchFamily="2" charset="-78"/>
              </a:rPr>
              <a:t>بنابراین نقش انگیزهها است که افراد را در جهت کسب اهداف سازمان هدایت </a:t>
            </a:r>
            <a:r>
              <a:rPr lang="ar-SA" dirty="0" smtClean="0">
                <a:cs typeface="B Nazanin" pitchFamily="2" charset="-78"/>
              </a:rPr>
              <a:t>می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کند</a:t>
            </a:r>
            <a:r>
              <a:rPr lang="ar-SA" dirty="0" smtClean="0">
                <a:cs typeface="B Nazanin" pitchFamily="2" charset="-78"/>
              </a:rPr>
              <a:t>.</a:t>
            </a:r>
            <a:endParaRPr lang="en-US" dirty="0" smtClean="0">
              <a:cs typeface="B Nazanin" pitchFamily="2" charset="-78"/>
            </a:endParaRPr>
          </a:p>
          <a:p>
            <a:pPr algn="just" rtl="1"/>
            <a:endParaRPr lang="en-US" dirty="0" smtClean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0359423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/>
              <a:t>انگیزه ها,چراهای رفتار هستند.آنها موجب آغاز و ادامه ی فعالیت می شوند و جهت کلی رفتار فرد را معین می </a:t>
            </a:r>
            <a:r>
              <a:rPr lang="ar-SA" dirty="0" smtClean="0"/>
              <a:t>سازند.برانگیختهشدن </a:t>
            </a:r>
            <a:r>
              <a:rPr lang="ar-SA" dirty="0"/>
              <a:t>یا ایجاد انگیزه در فرد انگیزش نامیده می شود.انگیزش کارکنان یکی از وظلیف جدی سرپرستان می باشد</a:t>
            </a:r>
            <a:r>
              <a:rPr lang="ar-SA" dirty="0" smtClean="0"/>
              <a:t>.</a:t>
            </a:r>
            <a:r>
              <a:rPr lang="en-US" dirty="0" smtClean="0"/>
              <a:t> </a:t>
            </a:r>
            <a:r>
              <a:rPr lang="ar-SA" dirty="0" smtClean="0"/>
              <a:t>با </a:t>
            </a:r>
            <a:r>
              <a:rPr lang="ar-SA" dirty="0"/>
              <a:t>شناخت </a:t>
            </a:r>
            <a:r>
              <a:rPr lang="ar-SA" dirty="0" smtClean="0"/>
              <a:t>نیازها</a:t>
            </a:r>
            <a:r>
              <a:rPr lang="en-US" dirty="0"/>
              <a:t> </a:t>
            </a:r>
            <a:r>
              <a:rPr lang="ar-SA" dirty="0" smtClean="0"/>
              <a:t>و </a:t>
            </a:r>
            <a:r>
              <a:rPr lang="ar-SA" dirty="0"/>
              <a:t>هدایت آنها می توان به انگیزش مثبت کارکنان </a:t>
            </a:r>
            <a:r>
              <a:rPr lang="ar-SA" dirty="0" smtClean="0"/>
              <a:t>دست یافت</a:t>
            </a:r>
            <a:r>
              <a:rPr lang="ar-SA" dirty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766021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>
                <a:solidFill>
                  <a:srgbClr val="FF0000"/>
                </a:solidFill>
                <a:cs typeface="B Titr" pitchFamily="2" charset="-78"/>
              </a:rPr>
              <a:t>عوامل مهم انگیزش عبارتند از</a:t>
            </a:r>
            <a:r>
              <a:rPr lang="ar-SA" sz="3200" dirty="0" smtClean="0">
                <a:solidFill>
                  <a:srgbClr val="FF0000"/>
                </a:solidFill>
                <a:cs typeface="B Titr" pitchFamily="2" charset="-78"/>
              </a:rPr>
              <a:t>:</a:t>
            </a:r>
            <a:endParaRPr lang="en-US" sz="32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 smtClean="0">
                <a:cs typeface="B Nazanin" pitchFamily="2" charset="-78"/>
              </a:rPr>
              <a:t>الف</a:t>
            </a:r>
            <a:r>
              <a:rPr lang="fa-IR" dirty="0" smtClean="0">
                <a:cs typeface="B Nazanin" pitchFamily="2" charset="-78"/>
              </a:rPr>
              <a:t>)</a:t>
            </a:r>
            <a:r>
              <a:rPr lang="ar-SA" dirty="0" smtClean="0">
                <a:cs typeface="B Nazanin" pitchFamily="2" charset="-78"/>
              </a:rPr>
              <a:t> </a:t>
            </a:r>
            <a:r>
              <a:rPr lang="ar-SA" dirty="0">
                <a:cs typeface="B Nazanin" pitchFamily="2" charset="-78"/>
              </a:rPr>
              <a:t>چالشی بودن کار</a:t>
            </a:r>
            <a:endParaRPr lang="en-US" dirty="0">
              <a:cs typeface="B Nazanin" pitchFamily="2" charset="-78"/>
            </a:endParaRPr>
          </a:p>
          <a:p>
            <a:pPr algn="just" rtl="1"/>
            <a:r>
              <a:rPr lang="ar-SA" dirty="0" smtClean="0">
                <a:cs typeface="B Nazanin" pitchFamily="2" charset="-78"/>
              </a:rPr>
              <a:t>ب</a:t>
            </a:r>
            <a:r>
              <a:rPr lang="fa-IR" dirty="0" smtClean="0">
                <a:cs typeface="B Nazanin" pitchFamily="2" charset="-78"/>
              </a:rPr>
              <a:t>)</a:t>
            </a:r>
            <a:r>
              <a:rPr lang="ar-SA" dirty="0" smtClean="0">
                <a:cs typeface="B Nazanin" pitchFamily="2" charset="-78"/>
              </a:rPr>
              <a:t> </a:t>
            </a:r>
            <a:r>
              <a:rPr lang="ar-SA" dirty="0">
                <a:cs typeface="B Nazanin" pitchFamily="2" charset="-78"/>
              </a:rPr>
              <a:t>مقاوم و اعتبار اجتماعی</a:t>
            </a:r>
            <a:endParaRPr lang="en-US" dirty="0">
              <a:cs typeface="B Nazanin" pitchFamily="2" charset="-78"/>
            </a:endParaRPr>
          </a:p>
          <a:p>
            <a:pPr algn="just" rtl="1"/>
            <a:r>
              <a:rPr lang="ar-SA" dirty="0" smtClean="0">
                <a:cs typeface="B Nazanin" pitchFamily="2" charset="-78"/>
              </a:rPr>
              <a:t>ج</a:t>
            </a:r>
            <a:r>
              <a:rPr lang="fa-IR" dirty="0" smtClean="0">
                <a:cs typeface="B Nazanin" pitchFamily="2" charset="-78"/>
              </a:rPr>
              <a:t>)</a:t>
            </a:r>
            <a:r>
              <a:rPr lang="ar-SA" dirty="0" smtClean="0">
                <a:cs typeface="B Nazanin" pitchFamily="2" charset="-78"/>
              </a:rPr>
              <a:t> </a:t>
            </a:r>
            <a:r>
              <a:rPr lang="ar-SA" dirty="0">
                <a:cs typeface="B Nazanin" pitchFamily="2" charset="-78"/>
              </a:rPr>
              <a:t>انگیزه انجام رهبری</a:t>
            </a:r>
            <a:endParaRPr lang="en-US" dirty="0">
              <a:cs typeface="B Nazanin" pitchFamily="2" charset="-78"/>
            </a:endParaRPr>
          </a:p>
          <a:p>
            <a:pPr algn="just" rtl="1"/>
            <a:r>
              <a:rPr lang="ar-SA" dirty="0" smtClean="0">
                <a:cs typeface="B Nazanin" pitchFamily="2" charset="-78"/>
              </a:rPr>
              <a:t>د</a:t>
            </a:r>
            <a:r>
              <a:rPr lang="fa-IR" dirty="0" smtClean="0">
                <a:cs typeface="B Nazanin" pitchFamily="2" charset="-78"/>
              </a:rPr>
              <a:t>)</a:t>
            </a:r>
            <a:r>
              <a:rPr lang="ar-SA" dirty="0" smtClean="0">
                <a:cs typeface="B Nazanin" pitchFamily="2" charset="-78"/>
              </a:rPr>
              <a:t> </a:t>
            </a:r>
            <a:r>
              <a:rPr lang="ar-SA" dirty="0">
                <a:cs typeface="B Nazanin" pitchFamily="2" charset="-78"/>
              </a:rPr>
              <a:t>رقابت</a:t>
            </a:r>
            <a:endParaRPr lang="en-US" dirty="0">
              <a:cs typeface="B Nazanin" pitchFamily="2" charset="-78"/>
            </a:endParaRPr>
          </a:p>
          <a:p>
            <a:pPr algn="just" rtl="1"/>
            <a:r>
              <a:rPr lang="ar-SA" dirty="0" smtClean="0">
                <a:cs typeface="B Nazanin" pitchFamily="2" charset="-78"/>
              </a:rPr>
              <a:t>ه</a:t>
            </a:r>
            <a:r>
              <a:rPr lang="fa-IR" dirty="0" smtClean="0">
                <a:cs typeface="B Nazanin" pitchFamily="2" charset="-78"/>
              </a:rPr>
              <a:t>)</a:t>
            </a:r>
            <a:r>
              <a:rPr lang="ar-SA" dirty="0" smtClean="0">
                <a:cs typeface="B Nazanin" pitchFamily="2" charset="-78"/>
              </a:rPr>
              <a:t> </a:t>
            </a:r>
            <a:r>
              <a:rPr lang="ar-SA" dirty="0">
                <a:cs typeface="B Nazanin" pitchFamily="2" charset="-78"/>
              </a:rPr>
              <a:t>پول</a:t>
            </a:r>
            <a:endParaRPr lang="en-US" dirty="0">
              <a:cs typeface="B Nazanin" pitchFamily="2" charset="-78"/>
            </a:endParaRPr>
          </a:p>
          <a:p>
            <a:pPr marL="0" indent="0" algn="just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082403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>
                <a:cs typeface="B Nazanin" pitchFamily="2" charset="-78"/>
              </a:rPr>
              <a:t>دهه 1951 یکی از دوره های بسیار پربار از نظر ارائه مفاهیم انگیزش بود</a:t>
            </a:r>
            <a:r>
              <a:rPr lang="ar-SA" dirty="0" smtClean="0">
                <a:cs typeface="B Nazanin" pitchFamily="2" charset="-78"/>
              </a:rPr>
              <a:t>.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در </a:t>
            </a:r>
            <a:r>
              <a:rPr lang="ar-SA" dirty="0">
                <a:cs typeface="B Nazanin" pitchFamily="2" charset="-78"/>
              </a:rPr>
              <a:t>این دهه سه نظریه ارائه شد که عبارت اند </a:t>
            </a:r>
            <a:r>
              <a:rPr lang="ar-SA" dirty="0" smtClean="0">
                <a:cs typeface="B Nazanin" pitchFamily="2" charset="-78"/>
              </a:rPr>
              <a:t>از</a:t>
            </a:r>
            <a:r>
              <a:rPr lang="ar-SA" dirty="0" smtClean="0">
                <a:cs typeface="B Nazanin" pitchFamily="2" charset="-78"/>
              </a:rPr>
              <a:t>: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نظریه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سلسله </a:t>
            </a:r>
            <a:r>
              <a:rPr lang="ar-SA" dirty="0">
                <a:cs typeface="B Nazanin" pitchFamily="2" charset="-78"/>
              </a:rPr>
              <a:t>مراتب نیازهای"مازلو</a:t>
            </a:r>
            <a:r>
              <a:rPr lang="ar-SA" dirty="0" smtClean="0">
                <a:cs typeface="B Nazanin" pitchFamily="2" charset="-78"/>
              </a:rPr>
              <a:t>",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نظریه </a:t>
            </a:r>
            <a:r>
              <a:rPr lang="en-US" dirty="0" smtClean="0">
                <a:cs typeface="B Nazanin" pitchFamily="2" charset="-78"/>
              </a:rPr>
              <a:t>X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و </a:t>
            </a:r>
            <a:r>
              <a:rPr lang="en-US" dirty="0">
                <a:cs typeface="B Nazanin" pitchFamily="2" charset="-78"/>
              </a:rPr>
              <a:t>Y</a:t>
            </a:r>
            <a:r>
              <a:rPr lang="ar-SA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/>
            </a:r>
            <a:br>
              <a:rPr lang="fa-IR" dirty="0" smtClean="0">
                <a:cs typeface="B Nazanin" pitchFamily="2" charset="-78"/>
              </a:rPr>
            </a:br>
            <a:r>
              <a:rPr lang="ar-SA" dirty="0" smtClean="0">
                <a:cs typeface="B Nazanin" pitchFamily="2" charset="-78"/>
              </a:rPr>
              <a:t>"</a:t>
            </a:r>
            <a:r>
              <a:rPr lang="ar-SA" dirty="0">
                <a:cs typeface="B Nazanin" pitchFamily="2" charset="-78"/>
              </a:rPr>
              <a:t>مک گریگور" و نظریه انگیزش-بهداشت-"هرزبرگ"</a:t>
            </a:r>
            <a:endParaRPr lang="en-US" dirty="0">
              <a:cs typeface="B Nazanin" pitchFamily="2" charset="-78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4409841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>
                <a:solidFill>
                  <a:srgbClr val="0070C0"/>
                </a:solidFill>
                <a:cs typeface="B Titr" pitchFamily="2" charset="-78"/>
              </a:rPr>
              <a:t>نظریه سلسله مراتب </a:t>
            </a:r>
            <a:r>
              <a:rPr lang="ar-SA" sz="3600" dirty="0" smtClean="0">
                <a:solidFill>
                  <a:srgbClr val="0070C0"/>
                </a:solidFill>
                <a:cs typeface="B Titr" pitchFamily="2" charset="-78"/>
              </a:rPr>
              <a:t>نیازها</a:t>
            </a:r>
            <a:endParaRPr lang="en-US" sz="3600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ar-SA" sz="2800" dirty="0">
                <a:cs typeface="B Nazanin" pitchFamily="2" charset="-78"/>
              </a:rPr>
              <a:t>این نظریه به </a:t>
            </a:r>
            <a:r>
              <a:rPr lang="ar-SA" sz="2800" dirty="0" smtClean="0">
                <a:cs typeface="B Nazanin" pitchFamily="2" charset="-78"/>
              </a:rPr>
              <a:t>وسیله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"</a:t>
            </a:r>
            <a:r>
              <a:rPr lang="ar-SA" sz="2800" dirty="0">
                <a:cs typeface="B Nazanin" pitchFamily="2" charset="-78"/>
              </a:rPr>
              <a:t>ابراهام </a:t>
            </a:r>
            <a:r>
              <a:rPr lang="ar-SA" sz="2800" dirty="0" smtClean="0">
                <a:cs typeface="B Nazanin" pitchFamily="2" charset="-78"/>
              </a:rPr>
              <a:t>مزلو”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ارائه </a:t>
            </a:r>
            <a:r>
              <a:rPr lang="ar-SA" sz="2800" dirty="0">
                <a:cs typeface="B Nazanin" pitchFamily="2" charset="-78"/>
              </a:rPr>
              <a:t>شد که از مشهورترین نظریه های انگیزش است</a:t>
            </a:r>
            <a:r>
              <a:rPr lang="ar-SA" sz="2800" dirty="0" smtClean="0">
                <a:cs typeface="B Nazanin" pitchFamily="2" charset="-78"/>
              </a:rPr>
              <a:t>.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او </a:t>
            </a:r>
            <a:r>
              <a:rPr lang="ar-SA" sz="2800" dirty="0">
                <a:cs typeface="B Nazanin" pitchFamily="2" charset="-78"/>
              </a:rPr>
              <a:t>اساس فرض خود را بر این گذاشته </a:t>
            </a:r>
            <a:r>
              <a:rPr lang="ar-SA" sz="2800" dirty="0" smtClean="0">
                <a:cs typeface="B Nazanin" pitchFamily="2" charset="-78"/>
              </a:rPr>
              <a:t>است </a:t>
            </a:r>
            <a:r>
              <a:rPr lang="ar-SA" sz="2800" dirty="0">
                <a:cs typeface="B Nazanin" pitchFamily="2" charset="-78"/>
              </a:rPr>
              <a:t>که در درون هر انسان پنج دسته </a:t>
            </a:r>
            <a:r>
              <a:rPr lang="ar-SA" sz="2800" dirty="0" smtClean="0">
                <a:cs typeface="B Nazanin" pitchFamily="2" charset="-78"/>
              </a:rPr>
              <a:t>نیاز</a:t>
            </a:r>
            <a:r>
              <a:rPr lang="fa-IR" sz="2800" dirty="0" smtClean="0">
                <a:cs typeface="B Nazanin" pitchFamily="2" charset="-78"/>
              </a:rPr>
              <a:t> (</a:t>
            </a:r>
            <a:r>
              <a:rPr lang="ar-SA" sz="2800" dirty="0" smtClean="0">
                <a:cs typeface="B Nazanin" pitchFamily="2" charset="-78"/>
              </a:rPr>
              <a:t>به </a:t>
            </a:r>
            <a:r>
              <a:rPr lang="ar-SA" sz="2800" dirty="0">
                <a:cs typeface="B Nazanin" pitchFamily="2" charset="-78"/>
              </a:rPr>
              <a:t>صورت طبقه بندی </a:t>
            </a:r>
            <a:r>
              <a:rPr lang="ar-SA" sz="2800" dirty="0" smtClean="0">
                <a:cs typeface="B Nazanin" pitchFamily="2" charset="-78"/>
              </a:rPr>
              <a:t>شده</a:t>
            </a:r>
            <a:r>
              <a:rPr lang="fa-IR" sz="2800" dirty="0" smtClean="0">
                <a:cs typeface="B Nazanin" pitchFamily="2" charset="-78"/>
              </a:rPr>
              <a:t>) </a:t>
            </a:r>
            <a:r>
              <a:rPr lang="ar-SA" sz="2800" dirty="0" smtClean="0">
                <a:cs typeface="B Nazanin" pitchFamily="2" charset="-78"/>
              </a:rPr>
              <a:t>وجود </a:t>
            </a:r>
            <a:r>
              <a:rPr lang="ar-SA" sz="2800" dirty="0">
                <a:cs typeface="B Nazanin" pitchFamily="2" charset="-78"/>
              </a:rPr>
              <a:t>دارند</a:t>
            </a:r>
            <a:r>
              <a:rPr lang="ar-SA" sz="2800" dirty="0" smtClean="0">
                <a:cs typeface="B Nazanin" pitchFamily="2" charset="-78"/>
              </a:rPr>
              <a:t>.</a:t>
            </a:r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ar-SA" sz="2800" dirty="0" smtClean="0">
                <a:cs typeface="B Nazanin" pitchFamily="2" charset="-78"/>
              </a:rPr>
              <a:t>این </a:t>
            </a:r>
            <a:r>
              <a:rPr lang="ar-SA" sz="2800" dirty="0">
                <a:cs typeface="B Nazanin" pitchFamily="2" charset="-78"/>
              </a:rPr>
              <a:t>نیازها عبارت اند از: 1-فیزیولوژیکی 2-ایمنی </a:t>
            </a:r>
            <a:r>
              <a:rPr lang="ar-SA" sz="2800" dirty="0" smtClean="0">
                <a:cs typeface="B Nazanin" pitchFamily="2" charset="-78"/>
              </a:rPr>
              <a:t>3</a:t>
            </a:r>
            <a:r>
              <a:rPr lang="en-US" sz="2800" dirty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اجتماعی </a:t>
            </a:r>
            <a:r>
              <a:rPr lang="ar-SA" sz="2800" dirty="0">
                <a:cs typeface="B Nazanin" pitchFamily="2" charset="-78"/>
              </a:rPr>
              <a:t>4-احترام 5- خودشکوفایی.</a:t>
            </a:r>
            <a:endParaRPr lang="en-US" sz="2800" dirty="0">
              <a:cs typeface="B Nazanin" pitchFamily="2" charset="-78"/>
            </a:endParaRPr>
          </a:p>
          <a:p>
            <a:pPr algn="just" rtl="1"/>
            <a:r>
              <a:rPr lang="ar-SA" sz="2800" dirty="0">
                <a:cs typeface="B Nazanin" pitchFamily="2" charset="-78"/>
              </a:rPr>
              <a:t>از نظر"مزلو" آدمی در هر مرحله رفتارها و ارزش هایی را از خود بروز می دهد که به همان سطح,اختصاص دارد و نمی </a:t>
            </a:r>
            <a:r>
              <a:rPr lang="ar-SA" sz="2800" dirty="0" smtClean="0">
                <a:cs typeface="B Nazanin" pitchFamily="2" charset="-78"/>
              </a:rPr>
              <a:t>تواند</a:t>
            </a:r>
            <a:r>
              <a:rPr lang="en-US" sz="2800" dirty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رفتارافرادی </a:t>
            </a:r>
            <a:r>
              <a:rPr lang="ar-SA" sz="2800" dirty="0">
                <a:cs typeface="B Nazanin" pitchFamily="2" charset="-78"/>
              </a:rPr>
              <a:t>را که در سطوح بالاتری قرار دارند درک کند.او بر این باور است که اکثر مردم در سطح پایین امرار معاش قرار دارند </a:t>
            </a:r>
            <a:r>
              <a:rPr lang="ar-SA" sz="2800" dirty="0" smtClean="0">
                <a:cs typeface="B Nazanin" pitchFamily="2" charset="-78"/>
              </a:rPr>
              <a:t>و</a:t>
            </a:r>
            <a:r>
              <a:rPr lang="en-US" sz="2800" dirty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خود </a:t>
            </a:r>
            <a:r>
              <a:rPr lang="ar-SA" sz="2800" dirty="0">
                <a:cs typeface="B Nazanin" pitchFamily="2" charset="-78"/>
              </a:rPr>
              <a:t>را در زندان نیازهای اولیه محبوس کرده اند.</a:t>
            </a:r>
            <a:endParaRPr lang="en-US" sz="2800" dirty="0">
              <a:cs typeface="B Nazanin" pitchFamily="2" charset="-78"/>
            </a:endParaRPr>
          </a:p>
          <a:p>
            <a:pPr algn="just" rtl="1"/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1782614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855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جلسه چهارم اصول سرپرستی  ناطقی </vt:lpstr>
      <vt:lpstr>مقدمه</vt:lpstr>
      <vt:lpstr>Slide 3</vt:lpstr>
      <vt:lpstr>Slide 4</vt:lpstr>
      <vt:lpstr>انگیزش چیست؟</vt:lpstr>
      <vt:lpstr>Slide 6</vt:lpstr>
      <vt:lpstr>عوامل مهم انگیزش عبارتند از:</vt:lpstr>
      <vt:lpstr>Slide 8</vt:lpstr>
      <vt:lpstr>نظریه سلسله مراتب نیازها</vt:lpstr>
      <vt:lpstr>Slide 10</vt:lpstr>
      <vt:lpstr>Slide 11</vt:lpstr>
      <vt:lpstr>نیازهای مربوط به امنیت Safety needs</vt:lpstr>
      <vt:lpstr>نیاز به عشق و تعلق Belonging and love needs</vt:lpstr>
      <vt:lpstr>نیازهای مربوط به «احترام به خود» Self-esteem needs</vt:lpstr>
      <vt:lpstr>نیاز به خودشکوفایی Self-actualization needs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اصول سرپرستی</dc:title>
  <dc:creator>Windows User</dc:creator>
  <cp:lastModifiedBy>Administrator</cp:lastModifiedBy>
  <cp:revision>39</cp:revision>
  <dcterms:created xsi:type="dcterms:W3CDTF">2020-03-13T16:47:36Z</dcterms:created>
  <dcterms:modified xsi:type="dcterms:W3CDTF">2020-03-14T08:10:07Z</dcterms:modified>
</cp:coreProperties>
</file>