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3" r:id="rId1"/>
  </p:sldMasterIdLst>
  <p:sldIdLst>
    <p:sldId id="636" r:id="rId2"/>
    <p:sldId id="639" r:id="rId3"/>
    <p:sldId id="640" r:id="rId4"/>
    <p:sldId id="641" r:id="rId5"/>
    <p:sldId id="646" r:id="rId6"/>
    <p:sldId id="647" r:id="rId7"/>
    <p:sldId id="648" r:id="rId8"/>
    <p:sldId id="649" r:id="rId9"/>
    <p:sldId id="651" r:id="rId10"/>
    <p:sldId id="652" r:id="rId11"/>
    <p:sldId id="661" r:id="rId12"/>
    <p:sldId id="741" r:id="rId13"/>
    <p:sldId id="665" r:id="rId14"/>
    <p:sldId id="671" r:id="rId15"/>
    <p:sldId id="672" r:id="rId16"/>
    <p:sldId id="673" r:id="rId17"/>
    <p:sldId id="674" r:id="rId18"/>
    <p:sldId id="681" r:id="rId19"/>
    <p:sldId id="682" r:id="rId20"/>
    <p:sldId id="687" r:id="rId21"/>
    <p:sldId id="688" r:id="rId22"/>
    <p:sldId id="689" r:id="rId23"/>
    <p:sldId id="690" r:id="rId24"/>
    <p:sldId id="692" r:id="rId25"/>
    <p:sldId id="693" r:id="rId26"/>
    <p:sldId id="715" r:id="rId27"/>
    <p:sldId id="716" r:id="rId28"/>
    <p:sldId id="718" r:id="rId29"/>
    <p:sldId id="719" r:id="rId30"/>
    <p:sldId id="742" r:id="rId31"/>
    <p:sldId id="743" r:id="rId32"/>
    <p:sldId id="744" r:id="rId33"/>
    <p:sldId id="731" r:id="rId34"/>
    <p:sldId id="745" r:id="rId35"/>
    <p:sldId id="734" r:id="rId3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E2DEE0-821E-49BB-BD87-7E3019179A14}">
          <p14:sldIdLst>
            <p14:sldId id="636"/>
            <p14:sldId id="639"/>
            <p14:sldId id="640"/>
            <p14:sldId id="641"/>
            <p14:sldId id="646"/>
            <p14:sldId id="647"/>
            <p14:sldId id="648"/>
            <p14:sldId id="649"/>
            <p14:sldId id="651"/>
            <p14:sldId id="652"/>
            <p14:sldId id="661"/>
            <p14:sldId id="741"/>
            <p14:sldId id="665"/>
            <p14:sldId id="671"/>
            <p14:sldId id="672"/>
            <p14:sldId id="673"/>
            <p14:sldId id="674"/>
            <p14:sldId id="681"/>
            <p14:sldId id="682"/>
            <p14:sldId id="687"/>
            <p14:sldId id="688"/>
            <p14:sldId id="689"/>
            <p14:sldId id="690"/>
            <p14:sldId id="692"/>
            <p14:sldId id="693"/>
            <p14:sldId id="715"/>
            <p14:sldId id="716"/>
            <p14:sldId id="718"/>
            <p14:sldId id="719"/>
            <p14:sldId id="742"/>
            <p14:sldId id="743"/>
            <p14:sldId id="744"/>
          </p14:sldIdLst>
        </p14:section>
        <p14:section name="Untitled Section" id="{105808FF-BB9E-4DDF-96FA-1B896C9CF729}">
          <p14:sldIdLst>
            <p14:sldId id="731"/>
            <p14:sldId id="745"/>
            <p14:sldId id="7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BCAA20E7-8156-4991-810B-9566EDA56CFA}" type="datetimeFigureOut">
              <a:rPr lang="fa-IR" smtClean="0"/>
              <a:t>1441/08/03</a:t>
            </a:fld>
            <a:endParaRPr lang="fa-I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fa-I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62515FC-F45C-490A-A115-63ADD6160233}"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AA20E7-8156-4991-810B-9566EDA56CFA}" type="datetimeFigureOut">
              <a:rPr lang="fa-IR" smtClean="0"/>
              <a:t>1441/08/03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62515FC-F45C-490A-A115-63ADD6160233}"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AA20E7-8156-4991-810B-9566EDA56CFA}" type="datetimeFigureOut">
              <a:rPr lang="fa-IR" smtClean="0"/>
              <a:t>1441/08/03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62515FC-F45C-490A-A115-63ADD6160233}"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BCAA20E7-8156-4991-810B-9566EDA56CFA}" type="datetimeFigureOut">
              <a:rPr lang="fa-IR" smtClean="0"/>
              <a:t>1441/08/03</a:t>
            </a:fld>
            <a:endParaRPr lang="fa-IR"/>
          </a:p>
        </p:txBody>
      </p:sp>
      <p:sp>
        <p:nvSpPr>
          <p:cNvPr id="9" name="Slide Number Placeholder 8"/>
          <p:cNvSpPr>
            <a:spLocks noGrp="1"/>
          </p:cNvSpPr>
          <p:nvPr>
            <p:ph type="sldNum" sz="quarter" idx="15"/>
          </p:nvPr>
        </p:nvSpPr>
        <p:spPr/>
        <p:txBody>
          <a:bodyPr rtlCol="0"/>
          <a:lstStyle/>
          <a:p>
            <a:fld id="{162515FC-F45C-490A-A115-63ADD6160233}" type="slidenum">
              <a:rPr lang="fa-IR" smtClean="0"/>
              <a:t>‹#›</a:t>
            </a:fld>
            <a:endParaRPr lang="fa-IR"/>
          </a:p>
        </p:txBody>
      </p:sp>
      <p:sp>
        <p:nvSpPr>
          <p:cNvPr id="10" name="Footer Placeholder 9"/>
          <p:cNvSpPr>
            <a:spLocks noGrp="1"/>
          </p:cNvSpPr>
          <p:nvPr>
            <p:ph type="ftr" sz="quarter" idx="16"/>
          </p:nvPr>
        </p:nvSpPr>
        <p:spPr/>
        <p:txBody>
          <a:bodyPr rtlCol="0"/>
          <a:lstStyle/>
          <a:p>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BCAA20E7-8156-4991-810B-9566EDA56CFA}" type="datetimeFigureOut">
              <a:rPr lang="fa-IR" smtClean="0"/>
              <a:t>1441/08/03</a:t>
            </a:fld>
            <a:endParaRPr lang="fa-I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fa-I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62515FC-F45C-490A-A115-63ADD6160233}" type="slidenum">
              <a:rPr lang="fa-IR" smtClean="0"/>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CAA20E7-8156-4991-810B-9566EDA56CFA}" type="datetimeFigureOut">
              <a:rPr lang="fa-IR" smtClean="0"/>
              <a:t>1441/08/03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62515FC-F45C-490A-A115-63ADD6160233}" type="slidenum">
              <a:rPr lang="fa-IR" smtClean="0"/>
              <a:t>‹#›</a:t>
            </a:fld>
            <a:endParaRPr lang="fa-IR"/>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BCAA20E7-8156-4991-810B-9566EDA56CFA}" type="datetimeFigureOut">
              <a:rPr lang="fa-IR" smtClean="0"/>
              <a:t>1441/08/03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62515FC-F45C-490A-A115-63ADD6160233}" type="slidenum">
              <a:rPr lang="fa-IR" smtClean="0"/>
              <a:t>‹#›</a:t>
            </a:fld>
            <a:endParaRPr lang="fa-IR"/>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BCAA20E7-8156-4991-810B-9566EDA56CFA}" type="datetimeFigureOut">
              <a:rPr lang="fa-IR" smtClean="0"/>
              <a:t>1441/08/03</a:t>
            </a:fld>
            <a:endParaRPr lang="fa-IR"/>
          </a:p>
        </p:txBody>
      </p:sp>
      <p:sp>
        <p:nvSpPr>
          <p:cNvPr id="7" name="Slide Number Placeholder 6"/>
          <p:cNvSpPr>
            <a:spLocks noGrp="1"/>
          </p:cNvSpPr>
          <p:nvPr>
            <p:ph type="sldNum" sz="quarter" idx="11"/>
          </p:nvPr>
        </p:nvSpPr>
        <p:spPr/>
        <p:txBody>
          <a:bodyPr rtlCol="0"/>
          <a:lstStyle/>
          <a:p>
            <a:fld id="{162515FC-F45C-490A-A115-63ADD6160233}" type="slidenum">
              <a:rPr lang="fa-IR" smtClean="0"/>
              <a:t>‹#›</a:t>
            </a:fld>
            <a:endParaRPr lang="fa-IR"/>
          </a:p>
        </p:txBody>
      </p:sp>
      <p:sp>
        <p:nvSpPr>
          <p:cNvPr id="8" name="Footer Placeholder 7"/>
          <p:cNvSpPr>
            <a:spLocks noGrp="1"/>
          </p:cNvSpPr>
          <p:nvPr>
            <p:ph type="ftr" sz="quarter" idx="12"/>
          </p:nvPr>
        </p:nvSpPr>
        <p:spPr/>
        <p:txBody>
          <a:bodyPr rtlCol="0"/>
          <a:lstStyle/>
          <a:p>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A20E7-8156-4991-810B-9566EDA56CFA}" type="datetimeFigureOut">
              <a:rPr lang="fa-IR" smtClean="0"/>
              <a:t>1441/08/03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62515FC-F45C-490A-A115-63ADD6160233}"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BCAA20E7-8156-4991-810B-9566EDA56CFA}" type="datetimeFigureOut">
              <a:rPr lang="fa-IR" smtClean="0"/>
              <a:t>1441/08/03</a:t>
            </a:fld>
            <a:endParaRPr lang="fa-IR"/>
          </a:p>
        </p:txBody>
      </p:sp>
      <p:sp>
        <p:nvSpPr>
          <p:cNvPr id="22" name="Slide Number Placeholder 21"/>
          <p:cNvSpPr>
            <a:spLocks noGrp="1"/>
          </p:cNvSpPr>
          <p:nvPr>
            <p:ph type="sldNum" sz="quarter" idx="15"/>
          </p:nvPr>
        </p:nvSpPr>
        <p:spPr/>
        <p:txBody>
          <a:bodyPr rtlCol="0"/>
          <a:lstStyle/>
          <a:p>
            <a:fld id="{162515FC-F45C-490A-A115-63ADD6160233}" type="slidenum">
              <a:rPr lang="fa-IR" smtClean="0"/>
              <a:t>‹#›</a:t>
            </a:fld>
            <a:endParaRPr lang="fa-IR"/>
          </a:p>
        </p:txBody>
      </p:sp>
      <p:sp>
        <p:nvSpPr>
          <p:cNvPr id="23" name="Footer Placeholder 22"/>
          <p:cNvSpPr>
            <a:spLocks noGrp="1"/>
          </p:cNvSpPr>
          <p:nvPr>
            <p:ph type="ftr" sz="quarter" idx="16"/>
          </p:nvPr>
        </p:nvSpPr>
        <p:spPr/>
        <p:txBody>
          <a:bodyPr rtlCol="0"/>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BCAA20E7-8156-4991-810B-9566EDA56CFA}" type="datetimeFigureOut">
              <a:rPr lang="fa-IR" smtClean="0"/>
              <a:t>1441/08/03</a:t>
            </a:fld>
            <a:endParaRPr lang="fa-IR"/>
          </a:p>
        </p:txBody>
      </p:sp>
      <p:sp>
        <p:nvSpPr>
          <p:cNvPr id="18" name="Slide Number Placeholder 17"/>
          <p:cNvSpPr>
            <a:spLocks noGrp="1"/>
          </p:cNvSpPr>
          <p:nvPr>
            <p:ph type="sldNum" sz="quarter" idx="11"/>
          </p:nvPr>
        </p:nvSpPr>
        <p:spPr/>
        <p:txBody>
          <a:bodyPr rtlCol="0"/>
          <a:lstStyle/>
          <a:p>
            <a:fld id="{162515FC-F45C-490A-A115-63ADD6160233}" type="slidenum">
              <a:rPr lang="fa-IR" smtClean="0"/>
              <a:t>‹#›</a:t>
            </a:fld>
            <a:endParaRPr lang="fa-IR"/>
          </a:p>
        </p:txBody>
      </p:sp>
      <p:sp>
        <p:nvSpPr>
          <p:cNvPr id="21" name="Footer Placeholder 20"/>
          <p:cNvSpPr>
            <a:spLocks noGrp="1"/>
          </p:cNvSpPr>
          <p:nvPr>
            <p:ph type="ftr" sz="quarter" idx="12"/>
          </p:nvPr>
        </p:nvSpPr>
        <p:spPr/>
        <p:txBody>
          <a:bodyPr rtlCol="0"/>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CAA20E7-8156-4991-810B-9566EDA56CFA}" type="datetimeFigureOut">
              <a:rPr lang="fa-IR" smtClean="0"/>
              <a:t>1441/08/03</a:t>
            </a:fld>
            <a:endParaRPr lang="fa-I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a-I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62515FC-F45C-490A-A115-63ADD6160233}"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slides/_rels/slide1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2.xml"/><Relationship Id="rId7" Type="http://schemas.openxmlformats.org/officeDocument/2006/relationships/image" Target="../media/image54.wmf"/><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53.wmf"/><Relationship Id="rId11" Type="http://schemas.openxmlformats.org/officeDocument/2006/relationships/image" Target="../media/image2.png"/><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png"/><Relationship Id="rId9" Type="http://schemas.openxmlformats.org/officeDocument/2006/relationships/image" Target="../media/image56.wmf"/></Relationships>
</file>

<file path=ppt/slides/_rels/slide1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2.xml"/><Relationship Id="rId7" Type="http://schemas.openxmlformats.org/officeDocument/2006/relationships/image" Target="../media/image61.wmf"/><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60.wmf"/><Relationship Id="rId11" Type="http://schemas.openxmlformats.org/officeDocument/2006/relationships/image" Target="../media/image2.png"/><Relationship Id="rId5" Type="http://schemas.openxmlformats.org/officeDocument/2006/relationships/image" Target="../media/image59.wmf"/><Relationship Id="rId10" Type="http://schemas.openxmlformats.org/officeDocument/2006/relationships/image" Target="../media/image64.wmf"/><Relationship Id="rId4" Type="http://schemas.openxmlformats.org/officeDocument/2006/relationships/image" Target="../media/image58.wmf"/><Relationship Id="rId9" Type="http://schemas.openxmlformats.org/officeDocument/2006/relationships/image" Target="../media/image63.wmf"/></Relationships>
</file>

<file path=ppt/slides/_rels/slide14.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slideLayout" Target="../slideLayouts/slideLayout2.xml"/><Relationship Id="rId7" Type="http://schemas.openxmlformats.org/officeDocument/2006/relationships/image" Target="../media/image68.wmf"/><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image" Target="../media/image79.wmf"/><Relationship Id="rId3" Type="http://schemas.openxmlformats.org/officeDocument/2006/relationships/slideLayout" Target="../slideLayouts/slideLayout2.xml"/><Relationship Id="rId7" Type="http://schemas.openxmlformats.org/officeDocument/2006/relationships/image" Target="../media/image73.wmf"/><Relationship Id="rId12" Type="http://schemas.openxmlformats.org/officeDocument/2006/relationships/image" Target="../media/image78.wmf"/><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2.wmf"/><Relationship Id="rId11" Type="http://schemas.openxmlformats.org/officeDocument/2006/relationships/image" Target="../media/image77.wmf"/><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3.wmf"/><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7.wmf"/><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png"/><Relationship Id="rId5" Type="http://schemas.openxmlformats.org/officeDocument/2006/relationships/image" Target="../media/image89.wmf"/><Relationship Id="rId4" Type="http://schemas.openxmlformats.org/officeDocument/2006/relationships/image" Target="../media/image88.wmf"/></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3.wmf"/><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wmf"/><Relationship Id="rId12" Type="http://schemas.openxmlformats.org/officeDocument/2006/relationships/image" Target="../media/image11.wmf"/><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wmf"/><Relationship Id="rId11" Type="http://schemas.openxmlformats.org/officeDocument/2006/relationships/image" Target="../media/image10.wmf"/><Relationship Id="rId5" Type="http://schemas.openxmlformats.org/officeDocument/2006/relationships/image" Target="../media/image4.wmf"/><Relationship Id="rId10" Type="http://schemas.openxmlformats.org/officeDocument/2006/relationships/image" Target="../media/image9.wmf"/><Relationship Id="rId4" Type="http://schemas.openxmlformats.org/officeDocument/2006/relationships/image" Target="../media/image3.wmf"/><Relationship Id="rId9" Type="http://schemas.openxmlformats.org/officeDocument/2006/relationships/image" Target="../media/image8.wmf"/></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7.wmf"/><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99.wmf"/><Relationship Id="rId4" Type="http://schemas.openxmlformats.org/officeDocument/2006/relationships/image" Target="../media/image98.wmf"/></Relationships>
</file>

<file path=ppt/slides/_rels/slide22.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slideLayout" Target="../slideLayouts/slideLayout2.xml"/><Relationship Id="rId7" Type="http://schemas.openxmlformats.org/officeDocument/2006/relationships/image" Target="../media/image103.wmf"/><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02.wmf"/><Relationship Id="rId5" Type="http://schemas.openxmlformats.org/officeDocument/2006/relationships/image" Target="../media/image101.wmf"/><Relationship Id="rId10" Type="http://schemas.openxmlformats.org/officeDocument/2006/relationships/image" Target="../media/image2.png"/><Relationship Id="rId4" Type="http://schemas.openxmlformats.org/officeDocument/2006/relationships/image" Target="../media/image100.wmf"/><Relationship Id="rId9" Type="http://schemas.openxmlformats.org/officeDocument/2006/relationships/image" Target="../media/image105.wmf"/></Relationships>
</file>

<file path=ppt/slides/_rels/slide23.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slideLayout" Target="../slideLayouts/slideLayout2.xml"/><Relationship Id="rId5" Type="http://schemas.openxmlformats.org/officeDocument/2006/relationships/image" Target="../media/image105.wmf"/><Relationship Id="rId4" Type="http://schemas.openxmlformats.org/officeDocument/2006/relationships/image" Target="../media/image104.wmf"/></Relationships>
</file>

<file path=ppt/slides/_rels/slide24.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9.wmf"/><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08.wmf"/><Relationship Id="rId5" Type="http://schemas.openxmlformats.org/officeDocument/2006/relationships/image" Target="../media/image90.wmf"/><Relationship Id="rId4" Type="http://schemas.openxmlformats.org/officeDocument/2006/relationships/image" Target="../media/image107.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png"/><Relationship Id="rId5" Type="http://schemas.openxmlformats.org/officeDocument/2006/relationships/image" Target="../media/image114.wmf"/><Relationship Id="rId4" Type="http://schemas.openxmlformats.org/officeDocument/2006/relationships/image" Target="../media/image113.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png"/><Relationship Id="rId5" Type="http://schemas.openxmlformats.org/officeDocument/2006/relationships/image" Target="../media/image116.wmf"/><Relationship Id="rId4" Type="http://schemas.openxmlformats.org/officeDocument/2006/relationships/image" Target="../media/image115.wmf"/></Relationships>
</file>

<file path=ppt/slides/_rels/slide29.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image" Target="../media/image120.wmf"/><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19.wmf"/><Relationship Id="rId11" Type="http://schemas.openxmlformats.org/officeDocument/2006/relationships/image" Target="../media/image2.png"/><Relationship Id="rId5" Type="http://schemas.openxmlformats.org/officeDocument/2006/relationships/image" Target="../media/image118.wmf"/><Relationship Id="rId10" Type="http://schemas.openxmlformats.org/officeDocument/2006/relationships/image" Target="../media/image123.png"/><Relationship Id="rId4" Type="http://schemas.openxmlformats.org/officeDocument/2006/relationships/image" Target="../media/image117.wmf"/><Relationship Id="rId9"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slideLayout" Target="../slideLayouts/slideLayout2.xml"/><Relationship Id="rId7" Type="http://schemas.openxmlformats.org/officeDocument/2006/relationships/image" Target="../media/image11.wmf"/><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12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2.png"/><Relationship Id="rId5" Type="http://schemas.openxmlformats.org/officeDocument/2006/relationships/image" Target="../media/image125.pn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6.wmf"/><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slideLayout" Target="../slideLayouts/slideLayout2.xml"/><Relationship Id="rId7" Type="http://schemas.openxmlformats.org/officeDocument/2006/relationships/image" Target="../media/image18.wmf"/><Relationship Id="rId12"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slides/_rels/slide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slideLayout" Target="../slideLayouts/slideLayout2.xml"/><Relationship Id="rId7" Type="http://schemas.openxmlformats.org/officeDocument/2006/relationships/image" Target="../media/image25.wmf"/><Relationship Id="rId12"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3.wmf"/><Relationship Id="rId10" Type="http://schemas.openxmlformats.org/officeDocument/2006/relationships/image" Target="../media/image28.wmf"/><Relationship Id="rId4" Type="http://schemas.openxmlformats.org/officeDocument/2006/relationships/image" Target="../media/image23.wmf"/><Relationship Id="rId9" Type="http://schemas.openxmlformats.org/officeDocument/2006/relationships/image" Target="../media/image27.wmf"/></Relationships>
</file>

<file path=ppt/slides/_rels/slide6.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2.xml"/><Relationship Id="rId7" Type="http://schemas.openxmlformats.org/officeDocument/2006/relationships/image" Target="../media/image33.wmf"/><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2.wmf"/><Relationship Id="rId5" Type="http://schemas.openxmlformats.org/officeDocument/2006/relationships/image" Target="../media/image31.wmf"/><Relationship Id="rId10" Type="http://schemas.openxmlformats.org/officeDocument/2006/relationships/image" Target="../media/image2.png"/><Relationship Id="rId4" Type="http://schemas.openxmlformats.org/officeDocument/2006/relationships/image" Target="../media/image30.wmf"/><Relationship Id="rId9" Type="http://schemas.openxmlformats.org/officeDocument/2006/relationships/image" Target="../media/image34.wmf"/></Relationships>
</file>

<file path=ppt/slides/_rels/slide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2.wmf"/><Relationship Id="rId5" Type="http://schemas.openxmlformats.org/officeDocument/2006/relationships/image" Target="../media/image41.wmf"/><Relationship Id="rId10" Type="http://schemas.openxmlformats.org/officeDocument/2006/relationships/image" Target="../media/image2.png"/><Relationship Id="rId4" Type="http://schemas.openxmlformats.org/officeDocument/2006/relationships/image" Target="../media/image40.wmf"/><Relationship Id="rId9" Type="http://schemas.openxmlformats.org/officeDocument/2006/relationships/image" Target="../media/image45.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47.wmf"/><Relationship Id="rId4" Type="http://schemas.openxmlformats.org/officeDocument/2006/relationships/image" Target="../media/image4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ChangeArrowheads="1"/>
          </p:cNvSpPr>
          <p:nvPr/>
        </p:nvSpPr>
        <p:spPr bwMode="auto">
          <a:xfrm>
            <a:off x="2195513" y="1268413"/>
            <a:ext cx="5040312" cy="792162"/>
          </a:xfrm>
          <a:prstGeom prst="rect">
            <a:avLst/>
          </a:prstGeom>
          <a:gradFill rotWithShape="1">
            <a:gsLst>
              <a:gs pos="0">
                <a:srgbClr val="A50021"/>
              </a:gs>
              <a:gs pos="100000">
                <a:srgbClr val="FFFFFF"/>
              </a:gs>
            </a:gsLst>
            <a:path path="rect">
              <a:fillToRect l="100000" b="100000"/>
            </a:path>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wrap="none" anchor="ctr">
            <a:flatTx/>
          </a:bodyPr>
          <a:lstStyle/>
          <a:p>
            <a:endParaRPr lang="fa-IR"/>
          </a:p>
        </p:txBody>
      </p:sp>
      <p:sp>
        <p:nvSpPr>
          <p:cNvPr id="800771" name="WordArt 3"/>
          <p:cNvSpPr>
            <a:spLocks noChangeArrowheads="1" noChangeShapeType="1" noTextEdit="1"/>
          </p:cNvSpPr>
          <p:nvPr/>
        </p:nvSpPr>
        <p:spPr bwMode="auto">
          <a:xfrm>
            <a:off x="3276600" y="404813"/>
            <a:ext cx="2447925" cy="431800"/>
          </a:xfrm>
          <a:prstGeom prst="rect">
            <a:avLst/>
          </a:prstGeom>
        </p:spPr>
        <p:txBody>
          <a:bodyPr wrap="none" fromWordArt="1">
            <a:prstTxWarp prst="textPlain">
              <a:avLst>
                <a:gd name="adj" fmla="val 50000"/>
              </a:avLst>
            </a:prstTxWarp>
          </a:bodyPr>
          <a:lstStyle/>
          <a:p>
            <a:pPr algn="ctr"/>
            <a:r>
              <a:rPr lang="fa-IR" sz="3600" kern="10" dirty="0">
                <a:ln w="12700">
                  <a:solidFill>
                    <a:srgbClr val="800000"/>
                  </a:solidFill>
                  <a:round/>
                  <a:headEnd/>
                  <a:tailEnd/>
                </a:ln>
                <a:solidFill>
                  <a:srgbClr val="800000">
                    <a:alpha val="50195"/>
                  </a:srgbClr>
                </a:solidFill>
                <a:latin typeface="Arial"/>
                <a:cs typeface="Arial"/>
              </a:rPr>
              <a:t>فصل </a:t>
            </a:r>
            <a:r>
              <a:rPr lang="fa-IR" sz="3600" kern="10" dirty="0" smtClean="0">
                <a:ln w="12700">
                  <a:solidFill>
                    <a:srgbClr val="800000"/>
                  </a:solidFill>
                  <a:round/>
                  <a:headEnd/>
                  <a:tailEnd/>
                </a:ln>
                <a:solidFill>
                  <a:srgbClr val="800000">
                    <a:alpha val="50195"/>
                  </a:srgbClr>
                </a:solidFill>
                <a:latin typeface="Arial"/>
                <a:cs typeface="Arial"/>
              </a:rPr>
              <a:t>دوم</a:t>
            </a:r>
            <a:endParaRPr lang="fa-IR" sz="3600" kern="10" dirty="0">
              <a:ln w="12700">
                <a:solidFill>
                  <a:srgbClr val="800000"/>
                </a:solidFill>
                <a:round/>
                <a:headEnd/>
                <a:tailEnd/>
              </a:ln>
              <a:solidFill>
                <a:srgbClr val="800000">
                  <a:alpha val="50195"/>
                </a:srgbClr>
              </a:solidFill>
              <a:latin typeface="Arial"/>
              <a:cs typeface="Arial"/>
            </a:endParaRPr>
          </a:p>
        </p:txBody>
      </p:sp>
      <p:sp>
        <p:nvSpPr>
          <p:cNvPr id="800772" name="WordArt 4"/>
          <p:cNvSpPr>
            <a:spLocks noChangeArrowheads="1" noChangeShapeType="1" noTextEdit="1"/>
          </p:cNvSpPr>
          <p:nvPr/>
        </p:nvSpPr>
        <p:spPr bwMode="auto">
          <a:xfrm>
            <a:off x="2339975" y="1341438"/>
            <a:ext cx="4679950" cy="527050"/>
          </a:xfrm>
          <a:prstGeom prst="rect">
            <a:avLst/>
          </a:prstGeom>
        </p:spPr>
        <p:txBody>
          <a:bodyPr wrap="none" fromWordArt="1">
            <a:prstTxWarp prst="textPlain">
              <a:avLst>
                <a:gd name="adj" fmla="val 50000"/>
              </a:avLst>
            </a:prstTxWarp>
          </a:bodyPr>
          <a:lstStyle/>
          <a:p>
            <a:pPr algn="ctr"/>
            <a:r>
              <a:rPr lang="fa-IR" sz="3600" kern="10" dirty="0">
                <a:ln w="9525">
                  <a:solidFill>
                    <a:srgbClr val="800000"/>
                  </a:solidFill>
                  <a:round/>
                  <a:headEnd/>
                  <a:tailEnd/>
                </a:ln>
                <a:gradFill rotWithShape="1">
                  <a:gsLst>
                    <a:gs pos="0">
                      <a:srgbClr val="A50021"/>
                    </a:gs>
                    <a:gs pos="100000">
                      <a:srgbClr val="FFFFFF"/>
                    </a:gs>
                  </a:gsLst>
                  <a:lin ang="5400000" scaled="1"/>
                </a:gradFill>
                <a:latin typeface="Times New Roman"/>
                <a:cs typeface="Times New Roman"/>
              </a:rPr>
              <a:t>توابع </a:t>
            </a:r>
            <a:r>
              <a:rPr lang="fa-IR" sz="3600" kern="10" dirty="0" smtClean="0">
                <a:ln w="9525">
                  <a:solidFill>
                    <a:srgbClr val="800000"/>
                  </a:solidFill>
                  <a:round/>
                  <a:headEnd/>
                  <a:tailEnd/>
                </a:ln>
                <a:gradFill rotWithShape="1">
                  <a:gsLst>
                    <a:gs pos="0">
                      <a:srgbClr val="A50021"/>
                    </a:gs>
                    <a:gs pos="100000">
                      <a:srgbClr val="FFFFFF"/>
                    </a:gs>
                  </a:gsLst>
                  <a:lin ang="5400000" scaled="1"/>
                </a:gradFill>
                <a:latin typeface="Times New Roman"/>
                <a:cs typeface="Times New Roman"/>
              </a:rPr>
              <a:t>برداری</a:t>
            </a:r>
            <a:endParaRPr lang="fa-IR" sz="3600" kern="10" dirty="0">
              <a:ln w="9525">
                <a:solidFill>
                  <a:srgbClr val="800000"/>
                </a:solidFill>
                <a:round/>
                <a:headEnd/>
                <a:tailEnd/>
              </a:ln>
              <a:gradFill rotWithShape="1">
                <a:gsLst>
                  <a:gs pos="0">
                    <a:srgbClr val="A50021"/>
                  </a:gs>
                  <a:gs pos="100000">
                    <a:srgbClr val="FFFFFF"/>
                  </a:gs>
                </a:gsLst>
                <a:lin ang="5400000" scaled="1"/>
              </a:gradFill>
              <a:latin typeface="Times New Roman"/>
              <a:cs typeface="Times New Roman"/>
            </a:endParaRPr>
          </a:p>
        </p:txBody>
      </p:sp>
      <p:sp>
        <p:nvSpPr>
          <p:cNvPr id="800773" name="Line 5"/>
          <p:cNvSpPr>
            <a:spLocks noChangeShapeType="1"/>
          </p:cNvSpPr>
          <p:nvPr/>
        </p:nvSpPr>
        <p:spPr bwMode="auto">
          <a:xfrm>
            <a:off x="827088" y="981075"/>
            <a:ext cx="7345362" cy="0"/>
          </a:xfrm>
          <a:prstGeom prst="line">
            <a:avLst/>
          </a:prstGeom>
          <a:noFill/>
          <a:ln w="28575">
            <a:solidFill>
              <a:srgbClr val="FF7C80"/>
            </a:solidFill>
            <a:prstDash val="sysDot"/>
            <a:round/>
            <a:headEnd/>
            <a:tailEnd/>
          </a:ln>
          <a:effectLst>
            <a:outerShdw dist="35921" dir="2700000" algn="ctr" rotWithShape="0">
              <a:srgbClr val="336699"/>
            </a:outerShdw>
          </a:effectLst>
        </p:spPr>
        <p:txBody>
          <a:bodyPr/>
          <a:lstStyle/>
          <a:p>
            <a:pPr>
              <a:defRPr/>
            </a:pPr>
            <a:endParaRPr lang="fa-IR"/>
          </a:p>
        </p:txBody>
      </p:sp>
      <p:sp>
        <p:nvSpPr>
          <p:cNvPr id="800774" name="Rectangle 6"/>
          <p:cNvSpPr>
            <a:spLocks noChangeArrowheads="1"/>
          </p:cNvSpPr>
          <p:nvPr/>
        </p:nvSpPr>
        <p:spPr bwMode="auto">
          <a:xfrm>
            <a:off x="6804025" y="2349500"/>
            <a:ext cx="1728788" cy="647700"/>
          </a:xfrm>
          <a:prstGeom prst="rect">
            <a:avLst/>
          </a:prstGeom>
          <a:gradFill rotWithShape="1">
            <a:gsLst>
              <a:gs pos="0">
                <a:srgbClr val="FFC9CA"/>
              </a:gs>
              <a:gs pos="100000">
                <a:srgbClr val="FFFFFF"/>
              </a:gs>
            </a:gsLst>
            <a:path path="rect">
              <a:fillToRect r="100000" b="100000"/>
            </a:path>
          </a:gradFill>
          <a:ln w="9525" algn="ctr">
            <a:solidFill>
              <a:srgbClr val="FFE5E6"/>
            </a:solidFill>
            <a:miter lim="800000"/>
            <a:headEnd/>
            <a:tailEnd/>
          </a:ln>
        </p:spPr>
        <p:txBody>
          <a:bodyPr>
            <a:spAutoFit/>
          </a:bodyPr>
          <a:lstStyle/>
          <a:p>
            <a:endParaRPr lang="fa-IR"/>
          </a:p>
        </p:txBody>
      </p:sp>
      <p:sp>
        <p:nvSpPr>
          <p:cNvPr id="800775" name="Text Box 7"/>
          <p:cNvSpPr txBox="1">
            <a:spLocks noChangeArrowheads="1"/>
          </p:cNvSpPr>
          <p:nvPr/>
        </p:nvSpPr>
        <p:spPr bwMode="auto">
          <a:xfrm>
            <a:off x="6937375" y="2493963"/>
            <a:ext cx="1524000" cy="466725"/>
          </a:xfrm>
          <a:prstGeom prst="rect">
            <a:avLst/>
          </a:prstGeom>
          <a:noFill/>
          <a:ln w="9525">
            <a:solidFill>
              <a:srgbClr val="FFC9CA"/>
            </a:solidFill>
            <a:miter lim="800000"/>
            <a:headEnd/>
            <a:tailEnd/>
          </a:ln>
        </p:spPr>
        <p:txBody>
          <a:bodyPr wrap="none">
            <a:spAutoFit/>
          </a:bodyPr>
          <a:lstStyle/>
          <a:p>
            <a:r>
              <a:rPr lang="fa-IR" sz="2400">
                <a:solidFill>
                  <a:srgbClr val="800000"/>
                </a:solidFill>
                <a:latin typeface="Times New Roman" pitchFamily="18" charset="0"/>
                <a:cs typeface="B Nazanin" pitchFamily="2" charset="-78"/>
              </a:rPr>
              <a:t>هدفهای کلی</a:t>
            </a:r>
            <a:endParaRPr lang="en-US" sz="2400">
              <a:solidFill>
                <a:srgbClr val="800000"/>
              </a:solidFill>
              <a:latin typeface="Times New Roman" pitchFamily="18" charset="0"/>
              <a:cs typeface="B Nazanin" pitchFamily="2" charset="-78"/>
            </a:endParaRPr>
          </a:p>
        </p:txBody>
      </p:sp>
      <p:sp>
        <p:nvSpPr>
          <p:cNvPr id="800776" name="Text Box 8"/>
          <p:cNvSpPr txBox="1">
            <a:spLocks noChangeArrowheads="1"/>
          </p:cNvSpPr>
          <p:nvPr/>
        </p:nvSpPr>
        <p:spPr bwMode="auto">
          <a:xfrm>
            <a:off x="1037362" y="3313113"/>
            <a:ext cx="7443063" cy="2862322"/>
          </a:xfrm>
          <a:prstGeom prst="rect">
            <a:avLst/>
          </a:prstGeom>
          <a:noFill/>
          <a:ln w="9525">
            <a:noFill/>
            <a:miter lim="800000"/>
            <a:headEnd/>
            <a:tailEnd/>
          </a:ln>
        </p:spPr>
        <p:txBody>
          <a:bodyPr wrap="none">
            <a:spAutoFit/>
          </a:bodyPr>
          <a:lstStyle/>
          <a:p>
            <a:pPr marL="342900" indent="-342900">
              <a:lnSpc>
                <a:spcPct val="150000"/>
              </a:lnSpc>
            </a:pPr>
            <a:r>
              <a:rPr lang="fa-IR" sz="2400" dirty="0">
                <a:latin typeface="Times New Roman" pitchFamily="18" charset="0"/>
                <a:cs typeface="B Nazanin" pitchFamily="2" charset="-78"/>
              </a:rPr>
              <a:t>هدفهای کلی این فصل را می توان به صورت زیر خلاصه کرد.</a:t>
            </a:r>
          </a:p>
          <a:p>
            <a:pPr marL="342900" indent="-342900">
              <a:lnSpc>
                <a:spcPct val="150000"/>
              </a:lnSpc>
              <a:buClr>
                <a:srgbClr val="FA6306"/>
              </a:buClr>
              <a:buFontTx/>
              <a:buAutoNum type="arabicPeriod"/>
            </a:pPr>
            <a:r>
              <a:rPr lang="fa-IR" sz="2400" dirty="0">
                <a:latin typeface="Times New Roman" pitchFamily="18" charset="0"/>
                <a:cs typeface="B Nazanin" pitchFamily="2" charset="-78"/>
              </a:rPr>
              <a:t>آشناکردن دانشجو با توابع برداری یک متغیره ، حساب دیفرانسیل و انتگرال</a:t>
            </a:r>
          </a:p>
          <a:p>
            <a:pPr marL="342900" indent="-342900">
              <a:lnSpc>
                <a:spcPct val="150000"/>
              </a:lnSpc>
              <a:buClr>
                <a:srgbClr val="FA6306"/>
              </a:buClr>
            </a:pPr>
            <a:r>
              <a:rPr lang="fa-IR" sz="2400" dirty="0">
                <a:latin typeface="Times New Roman" pitchFamily="18" charset="0"/>
                <a:cs typeface="B Nazanin" pitchFamily="2" charset="-78"/>
              </a:rPr>
              <a:t>وکاربردهای این توابع</a:t>
            </a:r>
          </a:p>
          <a:p>
            <a:pPr marL="342900" indent="-342900">
              <a:lnSpc>
                <a:spcPct val="150000"/>
              </a:lnSpc>
              <a:buClr>
                <a:srgbClr val="FA6306"/>
              </a:buClr>
              <a:buFontTx/>
              <a:buAutoNum type="arabicPeriod" startAt="2"/>
            </a:pPr>
            <a:r>
              <a:rPr lang="fa-IR" sz="2400" dirty="0">
                <a:latin typeface="Times New Roman" pitchFamily="18" charset="0"/>
                <a:cs typeface="B Nazanin" pitchFamily="2" charset="-78"/>
              </a:rPr>
              <a:t>مطالعه حرکت در صفحه و فضا با استفاده از ویژگی های توابع برداری</a:t>
            </a:r>
          </a:p>
          <a:p>
            <a:pPr marL="342900" indent="-342900">
              <a:lnSpc>
                <a:spcPct val="150000"/>
              </a:lnSpc>
              <a:buClr>
                <a:srgbClr val="FA6306"/>
              </a:buClr>
              <a:buFontTx/>
              <a:buAutoNum type="arabicPeriod" startAt="2"/>
            </a:pPr>
            <a:r>
              <a:rPr lang="fa-IR" sz="2400" dirty="0">
                <a:latin typeface="Times New Roman" pitchFamily="18" charset="0"/>
                <a:cs typeface="B Nazanin" pitchFamily="2" charset="-78"/>
              </a:rPr>
              <a:t>به کاربستن مطالبی از </a:t>
            </a:r>
            <a:r>
              <a:rPr lang="fa-IR" sz="2400" dirty="0" smtClean="0">
                <a:latin typeface="Times New Roman" pitchFamily="18" charset="0"/>
                <a:cs typeface="B Nazanin" pitchFamily="2" charset="-78"/>
              </a:rPr>
              <a:t>فصل </a:t>
            </a:r>
            <a:r>
              <a:rPr lang="fa-IR" sz="2400" dirty="0">
                <a:latin typeface="Times New Roman" pitchFamily="18" charset="0"/>
                <a:cs typeface="B Nazanin" pitchFamily="2" charset="-78"/>
              </a:rPr>
              <a:t>گذشته در این فصل .</a:t>
            </a:r>
            <a:endParaRPr lang="en-US" sz="2400" dirty="0">
              <a:latin typeface="Times New Roman" pitchFamily="18" charset="0"/>
              <a:cs typeface="B Nazanin" pitchFamily="2" charset="-78"/>
            </a:endParaRPr>
          </a:p>
        </p:txBody>
      </p:sp>
      <p:grpSp>
        <p:nvGrpSpPr>
          <p:cNvPr id="2" name="Group 9"/>
          <p:cNvGrpSpPr>
            <a:grpSpLocks/>
          </p:cNvGrpSpPr>
          <p:nvPr/>
        </p:nvGrpSpPr>
        <p:grpSpPr bwMode="auto">
          <a:xfrm>
            <a:off x="0" y="-26988"/>
            <a:ext cx="9036050" cy="6858001"/>
            <a:chOff x="0" y="-17"/>
            <a:chExt cx="5692" cy="4320"/>
          </a:xfrm>
        </p:grpSpPr>
        <p:sp>
          <p:nvSpPr>
            <p:cNvPr id="390154" name="Rectangle 10"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390155" name="Rectangle 11"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00771"/>
                                        </p:tgtEl>
                                        <p:attrNameLst>
                                          <p:attrName>style.visibility</p:attrName>
                                        </p:attrNameLst>
                                      </p:cBhvr>
                                      <p:to>
                                        <p:strVal val="visible"/>
                                      </p:to>
                                    </p:set>
                                    <p:anim calcmode="lin" valueType="num">
                                      <p:cBhvr>
                                        <p:cTn id="7" dur="1000" fill="hold"/>
                                        <p:tgtEl>
                                          <p:spTgt spid="800771"/>
                                        </p:tgtEl>
                                        <p:attrNameLst>
                                          <p:attrName>ppt_x</p:attrName>
                                        </p:attrNameLst>
                                      </p:cBhvr>
                                      <p:tavLst>
                                        <p:tav tm="0">
                                          <p:val>
                                            <p:strVal val="#ppt_x-.2"/>
                                          </p:val>
                                        </p:tav>
                                        <p:tav tm="100000">
                                          <p:val>
                                            <p:strVal val="#ppt_x"/>
                                          </p:val>
                                        </p:tav>
                                      </p:tavLst>
                                    </p:anim>
                                    <p:anim calcmode="lin" valueType="num">
                                      <p:cBhvr>
                                        <p:cTn id="8" dur="1000" fill="hold"/>
                                        <p:tgtEl>
                                          <p:spTgt spid="800771"/>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077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00772"/>
                                        </p:tgtEl>
                                        <p:attrNameLst>
                                          <p:attrName>style.visibility</p:attrName>
                                        </p:attrNameLst>
                                      </p:cBhvr>
                                      <p:to>
                                        <p:strVal val="visible"/>
                                      </p:to>
                                    </p:set>
                                    <p:anim calcmode="lin" valueType="num">
                                      <p:cBhvr>
                                        <p:cTn id="12" dur="1000" fill="hold"/>
                                        <p:tgtEl>
                                          <p:spTgt spid="800772"/>
                                        </p:tgtEl>
                                        <p:attrNameLst>
                                          <p:attrName>ppt_x</p:attrName>
                                        </p:attrNameLst>
                                      </p:cBhvr>
                                      <p:tavLst>
                                        <p:tav tm="0">
                                          <p:val>
                                            <p:strVal val="#ppt_x-.2"/>
                                          </p:val>
                                        </p:tav>
                                        <p:tav tm="100000">
                                          <p:val>
                                            <p:strVal val="#ppt_x"/>
                                          </p:val>
                                        </p:tav>
                                      </p:tavLst>
                                    </p:anim>
                                    <p:anim calcmode="lin" valueType="num">
                                      <p:cBhvr>
                                        <p:cTn id="13" dur="1000" fill="hold"/>
                                        <p:tgtEl>
                                          <p:spTgt spid="80077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00772"/>
                                        </p:tgtEl>
                                      </p:cBhvr>
                                    </p:animEffect>
                                  </p:childTnLst>
                                </p:cTn>
                              </p:par>
                            </p:childTnLst>
                          </p:cTn>
                        </p:par>
                        <p:par>
                          <p:cTn id="15" fill="hold">
                            <p:stCondLst>
                              <p:cond delay="1000"/>
                            </p:stCondLst>
                            <p:childTnLst>
                              <p:par>
                                <p:cTn id="16" presetID="29" presetClass="entr" presetSubtype="0" fill="hold" grpId="0" nodeType="afterEffect">
                                  <p:stCondLst>
                                    <p:cond delay="0"/>
                                  </p:stCondLst>
                                  <p:childTnLst>
                                    <p:set>
                                      <p:cBhvr>
                                        <p:cTn id="17" dur="1" fill="hold">
                                          <p:stCondLst>
                                            <p:cond delay="0"/>
                                          </p:stCondLst>
                                        </p:cTn>
                                        <p:tgtEl>
                                          <p:spTgt spid="800770"/>
                                        </p:tgtEl>
                                        <p:attrNameLst>
                                          <p:attrName>style.visibility</p:attrName>
                                        </p:attrNameLst>
                                      </p:cBhvr>
                                      <p:to>
                                        <p:strVal val="visible"/>
                                      </p:to>
                                    </p:set>
                                    <p:anim calcmode="lin" valueType="num">
                                      <p:cBhvr>
                                        <p:cTn id="18" dur="1000" fill="hold"/>
                                        <p:tgtEl>
                                          <p:spTgt spid="800770"/>
                                        </p:tgtEl>
                                        <p:attrNameLst>
                                          <p:attrName>ppt_x</p:attrName>
                                        </p:attrNameLst>
                                      </p:cBhvr>
                                      <p:tavLst>
                                        <p:tav tm="0">
                                          <p:val>
                                            <p:strVal val="#ppt_x-.2"/>
                                          </p:val>
                                        </p:tav>
                                        <p:tav tm="100000">
                                          <p:val>
                                            <p:strVal val="#ppt_x"/>
                                          </p:val>
                                        </p:tav>
                                      </p:tavLst>
                                    </p:anim>
                                    <p:anim calcmode="lin" valueType="num">
                                      <p:cBhvr>
                                        <p:cTn id="19" dur="1000" fill="hold"/>
                                        <p:tgtEl>
                                          <p:spTgt spid="80077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00770"/>
                                        </p:tgtEl>
                                      </p:cBhvr>
                                    </p:animEffect>
                                  </p:childTnLst>
                                </p:cTn>
                              </p:par>
                              <p:par>
                                <p:cTn id="21" presetID="29" presetClass="entr" presetSubtype="0" fill="hold" nodeType="withEffect">
                                  <p:stCondLst>
                                    <p:cond delay="0"/>
                                  </p:stCondLst>
                                  <p:childTnLst>
                                    <p:set>
                                      <p:cBhvr>
                                        <p:cTn id="22" dur="1" fill="hold">
                                          <p:stCondLst>
                                            <p:cond delay="0"/>
                                          </p:stCondLst>
                                        </p:cTn>
                                        <p:tgtEl>
                                          <p:spTgt spid="800773"/>
                                        </p:tgtEl>
                                        <p:attrNameLst>
                                          <p:attrName>style.visibility</p:attrName>
                                        </p:attrNameLst>
                                      </p:cBhvr>
                                      <p:to>
                                        <p:strVal val="visible"/>
                                      </p:to>
                                    </p:set>
                                    <p:anim calcmode="lin" valueType="num">
                                      <p:cBhvr>
                                        <p:cTn id="23" dur="1000" fill="hold"/>
                                        <p:tgtEl>
                                          <p:spTgt spid="800773"/>
                                        </p:tgtEl>
                                        <p:attrNameLst>
                                          <p:attrName>ppt_x</p:attrName>
                                        </p:attrNameLst>
                                      </p:cBhvr>
                                      <p:tavLst>
                                        <p:tav tm="0">
                                          <p:val>
                                            <p:strVal val="#ppt_x-.2"/>
                                          </p:val>
                                        </p:tav>
                                        <p:tav tm="100000">
                                          <p:val>
                                            <p:strVal val="#ppt_x"/>
                                          </p:val>
                                        </p:tav>
                                      </p:tavLst>
                                    </p:anim>
                                    <p:anim calcmode="lin" valueType="num">
                                      <p:cBhvr>
                                        <p:cTn id="24" dur="1000" fill="hold"/>
                                        <p:tgtEl>
                                          <p:spTgt spid="80077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800773"/>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800774"/>
                                        </p:tgtEl>
                                        <p:attrNameLst>
                                          <p:attrName>style.visibility</p:attrName>
                                        </p:attrNameLst>
                                      </p:cBhvr>
                                      <p:to>
                                        <p:strVal val="visible"/>
                                      </p:to>
                                    </p:set>
                                    <p:anim calcmode="lin" valueType="num">
                                      <p:cBhvr>
                                        <p:cTn id="30" dur="1000" fill="hold"/>
                                        <p:tgtEl>
                                          <p:spTgt spid="800774"/>
                                        </p:tgtEl>
                                        <p:attrNameLst>
                                          <p:attrName>ppt_x</p:attrName>
                                        </p:attrNameLst>
                                      </p:cBhvr>
                                      <p:tavLst>
                                        <p:tav tm="0">
                                          <p:val>
                                            <p:strVal val="#ppt_x-.2"/>
                                          </p:val>
                                        </p:tav>
                                        <p:tav tm="100000">
                                          <p:val>
                                            <p:strVal val="#ppt_x"/>
                                          </p:val>
                                        </p:tav>
                                      </p:tavLst>
                                    </p:anim>
                                    <p:anim calcmode="lin" valueType="num">
                                      <p:cBhvr>
                                        <p:cTn id="31" dur="1000" fill="hold"/>
                                        <p:tgtEl>
                                          <p:spTgt spid="800774"/>
                                        </p:tgtEl>
                                        <p:attrNameLst>
                                          <p:attrName>ppt_y</p:attrName>
                                        </p:attrNameLst>
                                      </p:cBhvr>
                                      <p:tavLst>
                                        <p:tav tm="0">
                                          <p:val>
                                            <p:strVal val="#ppt_y"/>
                                          </p:val>
                                        </p:tav>
                                        <p:tav tm="100000">
                                          <p:val>
                                            <p:strVal val="#ppt_y"/>
                                          </p:val>
                                        </p:tav>
                                      </p:tavLst>
                                    </p:anim>
                                    <p:animEffect transition="in" filter="wipe(right)" prLst="gradientSize: 0.1">
                                      <p:cBhvr>
                                        <p:cTn id="32" dur="1000"/>
                                        <p:tgtEl>
                                          <p:spTgt spid="800774"/>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800775"/>
                                        </p:tgtEl>
                                        <p:attrNameLst>
                                          <p:attrName>style.visibility</p:attrName>
                                        </p:attrNameLst>
                                      </p:cBhvr>
                                      <p:to>
                                        <p:strVal val="visible"/>
                                      </p:to>
                                    </p:set>
                                    <p:anim calcmode="lin" valueType="num">
                                      <p:cBhvr>
                                        <p:cTn id="35" dur="1000" fill="hold"/>
                                        <p:tgtEl>
                                          <p:spTgt spid="800775"/>
                                        </p:tgtEl>
                                        <p:attrNameLst>
                                          <p:attrName>ppt_x</p:attrName>
                                        </p:attrNameLst>
                                      </p:cBhvr>
                                      <p:tavLst>
                                        <p:tav tm="0">
                                          <p:val>
                                            <p:strVal val="#ppt_x-.2"/>
                                          </p:val>
                                        </p:tav>
                                        <p:tav tm="100000">
                                          <p:val>
                                            <p:strVal val="#ppt_x"/>
                                          </p:val>
                                        </p:tav>
                                      </p:tavLst>
                                    </p:anim>
                                    <p:anim calcmode="lin" valueType="num">
                                      <p:cBhvr>
                                        <p:cTn id="36" dur="1000" fill="hold"/>
                                        <p:tgtEl>
                                          <p:spTgt spid="80077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00775"/>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800776"/>
                                        </p:tgtEl>
                                        <p:attrNameLst>
                                          <p:attrName>style.visibility</p:attrName>
                                        </p:attrNameLst>
                                      </p:cBhvr>
                                      <p:to>
                                        <p:strVal val="visible"/>
                                      </p:to>
                                    </p:set>
                                    <p:anim calcmode="lin" valueType="num">
                                      <p:cBhvr>
                                        <p:cTn id="40" dur="1000" fill="hold"/>
                                        <p:tgtEl>
                                          <p:spTgt spid="800776"/>
                                        </p:tgtEl>
                                        <p:attrNameLst>
                                          <p:attrName>ppt_x</p:attrName>
                                        </p:attrNameLst>
                                      </p:cBhvr>
                                      <p:tavLst>
                                        <p:tav tm="0">
                                          <p:val>
                                            <p:strVal val="#ppt_x-.2"/>
                                          </p:val>
                                        </p:tav>
                                        <p:tav tm="100000">
                                          <p:val>
                                            <p:strVal val="#ppt_x"/>
                                          </p:val>
                                        </p:tav>
                                      </p:tavLst>
                                    </p:anim>
                                    <p:anim calcmode="lin" valueType="num">
                                      <p:cBhvr>
                                        <p:cTn id="41" dur="1000" fill="hold"/>
                                        <p:tgtEl>
                                          <p:spTgt spid="800776"/>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007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3235" fill="hold"/>
                                        <p:tgtEl>
                                          <p:spTgt spid="3"/>
                                        </p:tgtEl>
                                      </p:cBhvr>
                                    </p:cmd>
                                  </p:childTnLst>
                                </p:cTn>
                              </p:par>
                            </p:childTnLst>
                          </p:cTn>
                        </p:par>
                      </p:childTnLst>
                    </p:cTn>
                  </p:par>
                </p:childTnLst>
              </p:cTn>
              <p:nextCondLst>
                <p:cond evt="onClick" delay="0">
                  <p:tgtEl>
                    <p:spTgt spid="3"/>
                  </p:tgtEl>
                </p:cond>
              </p:nextCondLst>
            </p:seq>
            <p:audio>
              <p:cMediaNode vol="100000">
                <p:cTn id="48" fill="hold" display="0">
                  <p:stCondLst>
                    <p:cond delay="indefinite"/>
                  </p:stCondLst>
                  <p:endCondLst>
                    <p:cond evt="onStopAudio" delay="0">
                      <p:tgtEl>
                        <p:sldTgt/>
                      </p:tgtEl>
                    </p:cond>
                  </p:endCondLst>
                </p:cTn>
                <p:tgtEl>
                  <p:spTgt spid="3"/>
                </p:tgtEl>
              </p:cMediaNode>
            </p:audio>
          </p:childTnLst>
        </p:cTn>
      </p:par>
    </p:tnLst>
    <p:bldLst>
      <p:bldP spid="800770" grpId="0" animBg="1"/>
      <p:bldP spid="800771" grpId="0" animBg="1"/>
      <p:bldP spid="800772" grpId="0" animBg="1"/>
      <p:bldP spid="800774" grpId="0" animBg="1"/>
      <p:bldP spid="800775" grpId="0" animBg="1"/>
      <p:bldP spid="8007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0975" y="1027113"/>
            <a:ext cx="4386263" cy="4527550"/>
            <a:chOff x="-114" y="647"/>
            <a:chExt cx="2763" cy="2852"/>
          </a:xfrm>
        </p:grpSpPr>
        <p:sp>
          <p:nvSpPr>
            <p:cNvPr id="406539" name="Line 3"/>
            <p:cNvSpPr>
              <a:spLocks noChangeShapeType="1"/>
            </p:cNvSpPr>
            <p:nvPr/>
          </p:nvSpPr>
          <p:spPr bwMode="auto">
            <a:xfrm flipV="1">
              <a:off x="291" y="2341"/>
              <a:ext cx="2358" cy="0"/>
            </a:xfrm>
            <a:prstGeom prst="line">
              <a:avLst/>
            </a:prstGeom>
            <a:noFill/>
            <a:ln w="9525">
              <a:solidFill>
                <a:schemeClr val="tx1"/>
              </a:solidFill>
              <a:round/>
              <a:headEnd/>
              <a:tailEnd type="triangle" w="med" len="med"/>
            </a:ln>
          </p:spPr>
          <p:txBody>
            <a:bodyPr/>
            <a:lstStyle/>
            <a:p>
              <a:endParaRPr lang="fa-IR"/>
            </a:p>
          </p:txBody>
        </p:sp>
        <p:sp>
          <p:nvSpPr>
            <p:cNvPr id="406540" name="Line 4"/>
            <p:cNvSpPr>
              <a:spLocks noChangeShapeType="1"/>
            </p:cNvSpPr>
            <p:nvPr/>
          </p:nvSpPr>
          <p:spPr bwMode="auto">
            <a:xfrm flipV="1">
              <a:off x="835" y="890"/>
              <a:ext cx="0" cy="2041"/>
            </a:xfrm>
            <a:prstGeom prst="line">
              <a:avLst/>
            </a:prstGeom>
            <a:noFill/>
            <a:ln w="9525">
              <a:solidFill>
                <a:schemeClr val="tx1"/>
              </a:solidFill>
              <a:round/>
              <a:headEnd/>
              <a:tailEnd type="triangle" w="med" len="med"/>
            </a:ln>
          </p:spPr>
          <p:txBody>
            <a:bodyPr/>
            <a:lstStyle/>
            <a:p>
              <a:endParaRPr lang="fa-IR"/>
            </a:p>
          </p:txBody>
        </p:sp>
        <p:sp>
          <p:nvSpPr>
            <p:cNvPr id="406541" name="Arc 5"/>
            <p:cNvSpPr>
              <a:spLocks/>
            </p:cNvSpPr>
            <p:nvPr/>
          </p:nvSpPr>
          <p:spPr bwMode="auto">
            <a:xfrm flipV="1">
              <a:off x="-114" y="647"/>
              <a:ext cx="2128" cy="1694"/>
            </a:xfrm>
            <a:custGeom>
              <a:avLst/>
              <a:gdLst>
                <a:gd name="T0" fmla="*/ 938 w 20267"/>
                <a:gd name="T1" fmla="*/ 0 h 19667"/>
                <a:gd name="T2" fmla="*/ 2128 w 20267"/>
                <a:gd name="T3" fmla="*/ 1050 h 19667"/>
                <a:gd name="T4" fmla="*/ 0 w 20267"/>
                <a:gd name="T5" fmla="*/ 1694 h 19667"/>
                <a:gd name="T6" fmla="*/ 0 60000 65536"/>
                <a:gd name="T7" fmla="*/ 0 60000 65536"/>
                <a:gd name="T8" fmla="*/ 0 60000 65536"/>
                <a:gd name="T9" fmla="*/ 0 w 20267"/>
                <a:gd name="T10" fmla="*/ 0 h 19667"/>
                <a:gd name="T11" fmla="*/ 20267 w 20267"/>
                <a:gd name="T12" fmla="*/ 19667 h 19667"/>
              </a:gdLst>
              <a:ahLst/>
              <a:cxnLst>
                <a:cxn ang="T6">
                  <a:pos x="T0" y="T1"/>
                </a:cxn>
                <a:cxn ang="T7">
                  <a:pos x="T2" y="T3"/>
                </a:cxn>
                <a:cxn ang="T8">
                  <a:pos x="T4" y="T5"/>
                </a:cxn>
              </a:cxnLst>
              <a:rect l="T9" t="T10" r="T11" b="T12"/>
              <a:pathLst>
                <a:path w="20267" h="19667" fill="none" extrusionOk="0">
                  <a:moveTo>
                    <a:pt x="8931" y="-1"/>
                  </a:moveTo>
                  <a:cubicBezTo>
                    <a:pt x="14187" y="2386"/>
                    <a:pt x="18270" y="6779"/>
                    <a:pt x="20266" y="12196"/>
                  </a:cubicBezTo>
                </a:path>
                <a:path w="20267" h="19667" stroke="0" extrusionOk="0">
                  <a:moveTo>
                    <a:pt x="8931" y="-1"/>
                  </a:moveTo>
                  <a:cubicBezTo>
                    <a:pt x="14187" y="2386"/>
                    <a:pt x="18270" y="6779"/>
                    <a:pt x="20266" y="12196"/>
                  </a:cubicBezTo>
                  <a:lnTo>
                    <a:pt x="0" y="19667"/>
                  </a:lnTo>
                  <a:close/>
                </a:path>
              </a:pathLst>
            </a:custGeom>
            <a:noFill/>
            <a:ln w="28575">
              <a:solidFill>
                <a:schemeClr val="accent2"/>
              </a:solidFill>
              <a:round/>
              <a:headEnd/>
              <a:tailEnd/>
            </a:ln>
          </p:spPr>
          <p:txBody>
            <a:bodyPr wrap="none" anchor="ctr"/>
            <a:lstStyle/>
            <a:p>
              <a:endParaRPr lang="fa-IR"/>
            </a:p>
          </p:txBody>
        </p:sp>
        <p:sp>
          <p:nvSpPr>
            <p:cNvPr id="406542" name="Text Box 6"/>
            <p:cNvSpPr txBox="1">
              <a:spLocks noChangeArrowheads="1"/>
            </p:cNvSpPr>
            <p:nvPr/>
          </p:nvSpPr>
          <p:spPr bwMode="auto">
            <a:xfrm>
              <a:off x="2014" y="1207"/>
              <a:ext cx="422" cy="249"/>
            </a:xfrm>
            <a:prstGeom prst="rect">
              <a:avLst/>
            </a:prstGeom>
            <a:noFill/>
            <a:ln w="9525">
              <a:noFill/>
              <a:miter lim="800000"/>
              <a:headEnd/>
              <a:tailEnd/>
            </a:ln>
          </p:spPr>
          <p:txBody>
            <a:bodyPr>
              <a:spAutoFit/>
            </a:bodyPr>
            <a:lstStyle/>
            <a:p>
              <a:r>
                <a:rPr lang="en-US" sz="2000">
                  <a:latin typeface="Times New Roman" pitchFamily="18" charset="0"/>
                  <a:cs typeface="B Nazanin" pitchFamily="2" charset="-78"/>
                </a:rPr>
                <a:t>(1,1)</a:t>
              </a:r>
            </a:p>
          </p:txBody>
        </p:sp>
        <p:sp>
          <p:nvSpPr>
            <p:cNvPr id="406543" name="Text Box 7"/>
            <p:cNvSpPr txBox="1">
              <a:spLocks noChangeArrowheads="1"/>
            </p:cNvSpPr>
            <p:nvPr/>
          </p:nvSpPr>
          <p:spPr bwMode="auto">
            <a:xfrm>
              <a:off x="835" y="2387"/>
              <a:ext cx="422"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(0,0)</a:t>
              </a:r>
            </a:p>
          </p:txBody>
        </p:sp>
        <p:sp>
          <p:nvSpPr>
            <p:cNvPr id="406544" name="Text Box 8"/>
            <p:cNvSpPr txBox="1">
              <a:spLocks noChangeArrowheads="1"/>
            </p:cNvSpPr>
            <p:nvPr/>
          </p:nvSpPr>
          <p:spPr bwMode="auto">
            <a:xfrm>
              <a:off x="657" y="3249"/>
              <a:ext cx="727" cy="250"/>
            </a:xfrm>
            <a:prstGeom prst="rect">
              <a:avLst/>
            </a:prstGeom>
            <a:noFill/>
            <a:ln w="9525">
              <a:noFill/>
              <a:miter lim="800000"/>
              <a:headEnd/>
              <a:tailEnd/>
            </a:ln>
          </p:spPr>
          <p:txBody>
            <a:bodyPr>
              <a:spAutoFit/>
            </a:bodyPr>
            <a:lstStyle/>
            <a:p>
              <a:r>
                <a:rPr lang="fa-IR" sz="2000" dirty="0">
                  <a:latin typeface="Times New Roman" pitchFamily="18" charset="0"/>
                  <a:cs typeface="B Nazanin" pitchFamily="2" charset="-78"/>
                </a:rPr>
                <a:t>شکل </a:t>
              </a:r>
              <a:r>
                <a:rPr lang="fa-IR" sz="2000" dirty="0" smtClean="0">
                  <a:latin typeface="Times New Roman" pitchFamily="18" charset="0"/>
                  <a:cs typeface="B Nazanin" pitchFamily="2" charset="-78"/>
                </a:rPr>
                <a:t>(پ)</a:t>
              </a:r>
              <a:endParaRPr lang="en-US" sz="2000" dirty="0">
                <a:latin typeface="Times New Roman" pitchFamily="18" charset="0"/>
                <a:cs typeface="B Nazanin" pitchFamily="2" charset="-78"/>
              </a:endParaRPr>
            </a:p>
          </p:txBody>
        </p:sp>
        <p:sp>
          <p:nvSpPr>
            <p:cNvPr id="406545" name="Line 9"/>
            <p:cNvSpPr>
              <a:spLocks noChangeShapeType="1"/>
            </p:cNvSpPr>
            <p:nvPr/>
          </p:nvSpPr>
          <p:spPr bwMode="auto">
            <a:xfrm flipV="1">
              <a:off x="1474" y="1933"/>
              <a:ext cx="45" cy="46"/>
            </a:xfrm>
            <a:prstGeom prst="line">
              <a:avLst/>
            </a:prstGeom>
            <a:noFill/>
            <a:ln w="38100">
              <a:solidFill>
                <a:schemeClr val="accent2"/>
              </a:solidFill>
              <a:round/>
              <a:headEnd/>
              <a:tailEnd type="triangle" w="med" len="med"/>
            </a:ln>
          </p:spPr>
          <p:txBody>
            <a:bodyPr/>
            <a:lstStyle/>
            <a:p>
              <a:endParaRPr lang="fa-IR"/>
            </a:p>
          </p:txBody>
        </p:sp>
      </p:grpSp>
      <p:grpSp>
        <p:nvGrpSpPr>
          <p:cNvPr id="3" name="Group 10"/>
          <p:cNvGrpSpPr>
            <a:grpSpLocks/>
          </p:cNvGrpSpPr>
          <p:nvPr/>
        </p:nvGrpSpPr>
        <p:grpSpPr bwMode="auto">
          <a:xfrm>
            <a:off x="4289425" y="1019175"/>
            <a:ext cx="4386263" cy="4465638"/>
            <a:chOff x="2702" y="642"/>
            <a:chExt cx="2763" cy="2813"/>
          </a:xfrm>
        </p:grpSpPr>
        <p:sp>
          <p:nvSpPr>
            <p:cNvPr id="406532" name="Line 11"/>
            <p:cNvSpPr>
              <a:spLocks noChangeShapeType="1"/>
            </p:cNvSpPr>
            <p:nvPr/>
          </p:nvSpPr>
          <p:spPr bwMode="auto">
            <a:xfrm flipV="1">
              <a:off x="2880" y="2336"/>
              <a:ext cx="2585" cy="0"/>
            </a:xfrm>
            <a:prstGeom prst="line">
              <a:avLst/>
            </a:prstGeom>
            <a:noFill/>
            <a:ln w="9525">
              <a:solidFill>
                <a:schemeClr val="tx1"/>
              </a:solidFill>
              <a:round/>
              <a:headEnd/>
              <a:tailEnd type="triangle" w="med" len="med"/>
            </a:ln>
          </p:spPr>
          <p:txBody>
            <a:bodyPr/>
            <a:lstStyle/>
            <a:p>
              <a:endParaRPr lang="fa-IR"/>
            </a:p>
          </p:txBody>
        </p:sp>
        <p:sp>
          <p:nvSpPr>
            <p:cNvPr id="406533" name="Line 12"/>
            <p:cNvSpPr>
              <a:spLocks noChangeShapeType="1"/>
            </p:cNvSpPr>
            <p:nvPr/>
          </p:nvSpPr>
          <p:spPr bwMode="auto">
            <a:xfrm flipV="1">
              <a:off x="3651" y="885"/>
              <a:ext cx="0" cy="2041"/>
            </a:xfrm>
            <a:prstGeom prst="line">
              <a:avLst/>
            </a:prstGeom>
            <a:noFill/>
            <a:ln w="9525">
              <a:solidFill>
                <a:schemeClr val="tx1"/>
              </a:solidFill>
              <a:round/>
              <a:headEnd/>
              <a:tailEnd type="triangle" w="med" len="med"/>
            </a:ln>
          </p:spPr>
          <p:txBody>
            <a:bodyPr/>
            <a:lstStyle/>
            <a:p>
              <a:endParaRPr lang="fa-IR"/>
            </a:p>
          </p:txBody>
        </p:sp>
        <p:sp>
          <p:nvSpPr>
            <p:cNvPr id="406534" name="Arc 13"/>
            <p:cNvSpPr>
              <a:spLocks/>
            </p:cNvSpPr>
            <p:nvPr/>
          </p:nvSpPr>
          <p:spPr bwMode="auto">
            <a:xfrm flipV="1">
              <a:off x="2702" y="642"/>
              <a:ext cx="2128" cy="1694"/>
            </a:xfrm>
            <a:custGeom>
              <a:avLst/>
              <a:gdLst>
                <a:gd name="T0" fmla="*/ 938 w 20267"/>
                <a:gd name="T1" fmla="*/ 0 h 19667"/>
                <a:gd name="T2" fmla="*/ 2128 w 20267"/>
                <a:gd name="T3" fmla="*/ 1050 h 19667"/>
                <a:gd name="T4" fmla="*/ 0 w 20267"/>
                <a:gd name="T5" fmla="*/ 1694 h 19667"/>
                <a:gd name="T6" fmla="*/ 0 60000 65536"/>
                <a:gd name="T7" fmla="*/ 0 60000 65536"/>
                <a:gd name="T8" fmla="*/ 0 60000 65536"/>
                <a:gd name="T9" fmla="*/ 0 w 20267"/>
                <a:gd name="T10" fmla="*/ 0 h 19667"/>
                <a:gd name="T11" fmla="*/ 20267 w 20267"/>
                <a:gd name="T12" fmla="*/ 19667 h 19667"/>
              </a:gdLst>
              <a:ahLst/>
              <a:cxnLst>
                <a:cxn ang="T6">
                  <a:pos x="T0" y="T1"/>
                </a:cxn>
                <a:cxn ang="T7">
                  <a:pos x="T2" y="T3"/>
                </a:cxn>
                <a:cxn ang="T8">
                  <a:pos x="T4" y="T5"/>
                </a:cxn>
              </a:cxnLst>
              <a:rect l="T9" t="T10" r="T11" b="T12"/>
              <a:pathLst>
                <a:path w="20267" h="19667" fill="none" extrusionOk="0">
                  <a:moveTo>
                    <a:pt x="8931" y="-1"/>
                  </a:moveTo>
                  <a:cubicBezTo>
                    <a:pt x="14187" y="2386"/>
                    <a:pt x="18270" y="6779"/>
                    <a:pt x="20266" y="12196"/>
                  </a:cubicBezTo>
                </a:path>
                <a:path w="20267" h="19667" stroke="0" extrusionOk="0">
                  <a:moveTo>
                    <a:pt x="8931" y="-1"/>
                  </a:moveTo>
                  <a:cubicBezTo>
                    <a:pt x="14187" y="2386"/>
                    <a:pt x="18270" y="6779"/>
                    <a:pt x="20266" y="12196"/>
                  </a:cubicBezTo>
                  <a:lnTo>
                    <a:pt x="0" y="19667"/>
                  </a:lnTo>
                  <a:close/>
                </a:path>
              </a:pathLst>
            </a:custGeom>
            <a:noFill/>
            <a:ln w="28575">
              <a:solidFill>
                <a:schemeClr val="accent2"/>
              </a:solidFill>
              <a:round/>
              <a:headEnd/>
              <a:tailEnd/>
            </a:ln>
          </p:spPr>
          <p:txBody>
            <a:bodyPr wrap="none" anchor="ctr"/>
            <a:lstStyle/>
            <a:p>
              <a:endParaRPr lang="fa-IR"/>
            </a:p>
          </p:txBody>
        </p:sp>
        <p:sp>
          <p:nvSpPr>
            <p:cNvPr id="406535" name="Text Box 14"/>
            <p:cNvSpPr txBox="1">
              <a:spLocks noChangeArrowheads="1"/>
            </p:cNvSpPr>
            <p:nvPr/>
          </p:nvSpPr>
          <p:spPr bwMode="auto">
            <a:xfrm>
              <a:off x="4830" y="1202"/>
              <a:ext cx="422" cy="249"/>
            </a:xfrm>
            <a:prstGeom prst="rect">
              <a:avLst/>
            </a:prstGeom>
            <a:noFill/>
            <a:ln w="9525">
              <a:noFill/>
              <a:miter lim="800000"/>
              <a:headEnd/>
              <a:tailEnd/>
            </a:ln>
          </p:spPr>
          <p:txBody>
            <a:bodyPr>
              <a:spAutoFit/>
            </a:bodyPr>
            <a:lstStyle/>
            <a:p>
              <a:r>
                <a:rPr lang="en-US" sz="2000">
                  <a:latin typeface="Times New Roman" pitchFamily="18" charset="0"/>
                  <a:cs typeface="B Nazanin" pitchFamily="2" charset="-78"/>
                </a:rPr>
                <a:t>(1,1)</a:t>
              </a:r>
            </a:p>
          </p:txBody>
        </p:sp>
        <p:sp>
          <p:nvSpPr>
            <p:cNvPr id="406536" name="Text Box 15"/>
            <p:cNvSpPr txBox="1">
              <a:spLocks noChangeArrowheads="1"/>
            </p:cNvSpPr>
            <p:nvPr/>
          </p:nvSpPr>
          <p:spPr bwMode="auto">
            <a:xfrm>
              <a:off x="3651" y="2382"/>
              <a:ext cx="422"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(0,0)</a:t>
              </a:r>
            </a:p>
          </p:txBody>
        </p:sp>
        <p:sp>
          <p:nvSpPr>
            <p:cNvPr id="406537" name="Text Box 16"/>
            <p:cNvSpPr txBox="1">
              <a:spLocks noChangeArrowheads="1"/>
            </p:cNvSpPr>
            <p:nvPr/>
          </p:nvSpPr>
          <p:spPr bwMode="auto">
            <a:xfrm>
              <a:off x="3774" y="3203"/>
              <a:ext cx="604" cy="252"/>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شکل </a:t>
              </a:r>
              <a:r>
                <a:rPr lang="fa-IR" sz="2000" smtClean="0">
                  <a:latin typeface="Times New Roman" pitchFamily="18" charset="0"/>
                  <a:cs typeface="B Nazanin" pitchFamily="2" charset="-78"/>
                </a:rPr>
                <a:t>(ب)</a:t>
              </a:r>
              <a:endParaRPr lang="en-US" sz="2000" dirty="0">
                <a:latin typeface="Times New Roman" pitchFamily="18" charset="0"/>
                <a:cs typeface="B Nazanin" pitchFamily="2" charset="-78"/>
              </a:endParaRPr>
            </a:p>
          </p:txBody>
        </p:sp>
        <p:sp>
          <p:nvSpPr>
            <p:cNvPr id="406538" name="Line 17"/>
            <p:cNvSpPr>
              <a:spLocks noChangeShapeType="1"/>
            </p:cNvSpPr>
            <p:nvPr/>
          </p:nvSpPr>
          <p:spPr bwMode="auto">
            <a:xfrm flipH="1">
              <a:off x="4377" y="1842"/>
              <a:ext cx="45" cy="46"/>
            </a:xfrm>
            <a:prstGeom prst="line">
              <a:avLst/>
            </a:prstGeom>
            <a:noFill/>
            <a:ln w="38100">
              <a:solidFill>
                <a:schemeClr val="accent2"/>
              </a:solidFill>
              <a:round/>
              <a:headEnd/>
              <a:tailEnd type="triangle" w="med" len="med"/>
            </a:ln>
          </p:spPr>
          <p:txBody>
            <a:bodyPr/>
            <a:lstStyle/>
            <a:p>
              <a:endParaRPr lang="fa-I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7523"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Text Box 2"/>
          <p:cNvSpPr txBox="1">
            <a:spLocks noChangeArrowheads="1"/>
          </p:cNvSpPr>
          <p:nvPr/>
        </p:nvSpPr>
        <p:spPr bwMode="auto">
          <a:xfrm>
            <a:off x="0" y="169863"/>
            <a:ext cx="8551863" cy="2492990"/>
          </a:xfrm>
          <a:prstGeom prst="rect">
            <a:avLst/>
          </a:prstGeom>
          <a:noFill/>
          <a:ln w="9525">
            <a:noFill/>
            <a:miter lim="800000"/>
            <a:headEnd/>
            <a:tailEnd/>
          </a:ln>
        </p:spPr>
        <p:txBody>
          <a:bodyPr wrap="square">
            <a:spAutoFit/>
          </a:bodyPr>
          <a:lstStyle/>
          <a:p>
            <a:pPr>
              <a:lnSpc>
                <a:spcPct val="150000"/>
              </a:lnSpc>
            </a:pPr>
            <a:r>
              <a:rPr lang="fa-IR" sz="3200" dirty="0" smtClean="0">
                <a:solidFill>
                  <a:srgbClr val="336699"/>
                </a:solidFill>
                <a:latin typeface="Times New Roman" pitchFamily="18" charset="0"/>
                <a:cs typeface="B Nazanin" pitchFamily="2" charset="-78"/>
              </a:rPr>
              <a:t>تعریف </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می گوئیم تابع برداری</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در نقطه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مشتق پذیر است اگر هر مولفه در نقطه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مشتق پذیر باشد. در واقع</a:t>
            </a:r>
            <a:endParaRPr lang="fa-IR" sz="2400" dirty="0">
              <a:latin typeface="Times New Roman" pitchFamily="18" charset="0"/>
              <a:cs typeface="B Nazanin" pitchFamily="2" charset="-78"/>
            </a:endParaRPr>
          </a:p>
        </p:txBody>
      </p:sp>
      <p:pic>
        <p:nvPicPr>
          <p:cNvPr id="826371" name="Picture 3"/>
          <p:cNvPicPr>
            <a:picLocks noChangeAspect="1" noChangeArrowheads="1"/>
          </p:cNvPicPr>
          <p:nvPr/>
        </p:nvPicPr>
        <p:blipFill>
          <a:blip r:embed="rId4"/>
          <a:srcRect/>
          <a:stretch>
            <a:fillRect/>
          </a:stretch>
        </p:blipFill>
        <p:spPr bwMode="auto">
          <a:xfrm>
            <a:off x="2555875" y="1682750"/>
            <a:ext cx="3538538" cy="377825"/>
          </a:xfrm>
          <a:prstGeom prst="rect">
            <a:avLst/>
          </a:prstGeom>
          <a:noFill/>
          <a:ln w="9525">
            <a:noFill/>
            <a:miter lim="800000"/>
            <a:headEnd/>
            <a:tailEnd/>
          </a:ln>
        </p:spPr>
      </p:pic>
      <p:sp>
        <p:nvSpPr>
          <p:cNvPr id="826372" name="Text Box 4"/>
          <p:cNvSpPr txBox="1">
            <a:spLocks noChangeArrowheads="1"/>
          </p:cNvSpPr>
          <p:nvPr/>
        </p:nvSpPr>
        <p:spPr bwMode="auto">
          <a:xfrm>
            <a:off x="5076825" y="1663700"/>
            <a:ext cx="314325" cy="396875"/>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یا</a:t>
            </a:r>
            <a:endParaRPr lang="en-US" sz="2000">
              <a:latin typeface="Times New Roman" pitchFamily="18" charset="0"/>
              <a:cs typeface="B Nazanin" pitchFamily="2" charset="-78"/>
            </a:endParaRPr>
          </a:p>
        </p:txBody>
      </p:sp>
      <p:grpSp>
        <p:nvGrpSpPr>
          <p:cNvPr id="2" name="Group 7"/>
          <p:cNvGrpSpPr>
            <a:grpSpLocks/>
          </p:cNvGrpSpPr>
          <p:nvPr/>
        </p:nvGrpSpPr>
        <p:grpSpPr bwMode="auto">
          <a:xfrm>
            <a:off x="0" y="-26988"/>
            <a:ext cx="9036050" cy="6858001"/>
            <a:chOff x="0" y="-17"/>
            <a:chExt cx="5692" cy="4320"/>
          </a:xfrm>
        </p:grpSpPr>
        <p:sp>
          <p:nvSpPr>
            <p:cNvPr id="415752" name="Rectangle 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15753" name="Rectangle 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10" name="Text Box 2"/>
          <p:cNvSpPr txBox="1">
            <a:spLocks noChangeArrowheads="1"/>
          </p:cNvSpPr>
          <p:nvPr/>
        </p:nvSpPr>
        <p:spPr bwMode="auto">
          <a:xfrm>
            <a:off x="1178977" y="2464590"/>
            <a:ext cx="7361310" cy="2308324"/>
          </a:xfrm>
          <a:prstGeom prst="rect">
            <a:avLst/>
          </a:prstGeom>
          <a:noFill/>
          <a:ln w="9525">
            <a:noFill/>
            <a:miter lim="800000"/>
            <a:headEnd/>
            <a:tailEnd/>
          </a:ln>
        </p:spPr>
        <p:txBody>
          <a:bodyPr wrap="none">
            <a:spAutoFit/>
          </a:bodyPr>
          <a:lstStyle/>
          <a:p>
            <a:pPr>
              <a:lnSpc>
                <a:spcPct val="150000"/>
              </a:lnSpc>
            </a:pPr>
            <a:r>
              <a:rPr lang="fa-IR" sz="2400" dirty="0">
                <a:solidFill>
                  <a:srgbClr val="FA6306"/>
                </a:solidFill>
                <a:latin typeface="Times New Roman" pitchFamily="18" charset="0"/>
                <a:cs typeface="B Nazanin" pitchFamily="2" charset="-78"/>
              </a:rPr>
              <a:t>*</a:t>
            </a:r>
            <a:r>
              <a:rPr lang="fa-IR" sz="2400" dirty="0">
                <a:latin typeface="Times New Roman" pitchFamily="18" charset="0"/>
                <a:cs typeface="B Nazanin" pitchFamily="2" charset="-78"/>
              </a:rPr>
              <a:t> به ازای </a:t>
            </a:r>
            <a:r>
              <a:rPr lang="en-US" sz="2000" dirty="0">
                <a:latin typeface="Times New Roman" pitchFamily="18" charset="0"/>
                <a:cs typeface="B Nazanin" pitchFamily="2" charset="-78"/>
              </a:rPr>
              <a:t>n = 2</a:t>
            </a:r>
            <a:r>
              <a:rPr lang="fa-IR" sz="2400" dirty="0">
                <a:latin typeface="Times New Roman" pitchFamily="18" charset="0"/>
                <a:cs typeface="B Nazanin" pitchFamily="2" charset="-78"/>
              </a:rPr>
              <a:t>  ،</a:t>
            </a:r>
          </a:p>
          <a:p>
            <a:pPr>
              <a:lnSpc>
                <a:spcPct val="150000"/>
              </a:lnSpc>
            </a:pPr>
            <a:r>
              <a:rPr lang="fa-IR" sz="2400" dirty="0">
                <a:solidFill>
                  <a:srgbClr val="FA6306"/>
                </a:solidFill>
                <a:latin typeface="Times New Roman" pitchFamily="18" charset="0"/>
                <a:cs typeface="B Nazanin" pitchFamily="2" charset="-78"/>
              </a:rPr>
              <a:t>**</a:t>
            </a:r>
            <a:r>
              <a:rPr lang="fa-IR" sz="2400" dirty="0">
                <a:latin typeface="Times New Roman" pitchFamily="18" charset="0"/>
                <a:cs typeface="B Nazanin" pitchFamily="2" charset="-78"/>
              </a:rPr>
              <a:t> به ازای </a:t>
            </a:r>
            <a:r>
              <a:rPr lang="en-US" sz="2400" dirty="0">
                <a:latin typeface="Times New Roman" pitchFamily="18" charset="0"/>
                <a:cs typeface="B Nazanin" pitchFamily="2" charset="-78"/>
              </a:rPr>
              <a:t> </a:t>
            </a:r>
            <a:r>
              <a:rPr lang="en-US" sz="2000" dirty="0">
                <a:latin typeface="Times New Roman" pitchFamily="18" charset="0"/>
                <a:cs typeface="B Nazanin" pitchFamily="2" charset="-78"/>
              </a:rPr>
              <a:t>n = 3</a:t>
            </a:r>
            <a:r>
              <a:rPr lang="fa-IR" sz="2400" dirty="0">
                <a:latin typeface="Times New Roman" pitchFamily="18" charset="0"/>
                <a:cs typeface="B Nazanin" pitchFamily="2" charset="-78"/>
              </a:rPr>
              <a:t> ،</a:t>
            </a:r>
          </a:p>
          <a:p>
            <a:pPr>
              <a:lnSpc>
                <a:spcPct val="150000"/>
              </a:lnSpc>
              <a:buClr>
                <a:srgbClr val="FA6306"/>
              </a:buClr>
              <a:buSzPct val="130000"/>
              <a:buFont typeface="Wingdings" pitchFamily="2" charset="2"/>
              <a:buChar char="¯"/>
            </a:pPr>
            <a:r>
              <a:rPr lang="fa-IR" sz="2400" dirty="0">
                <a:latin typeface="Times New Roman" pitchFamily="18" charset="0"/>
                <a:cs typeface="B Nazanin" pitchFamily="2" charset="-78"/>
              </a:rPr>
              <a:t>بنابراین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نقطه</a:t>
            </a:r>
            <a:r>
              <a:rPr lang="fa-IR" sz="2000" dirty="0">
                <a:latin typeface="Times New Roman" pitchFamily="18" charset="0"/>
                <a:cs typeface="B Nazanin" pitchFamily="2" charset="-78"/>
              </a:rPr>
              <a:t>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a:t>
            </a:r>
            <a:r>
              <a:rPr lang="fa-IR" sz="2400" b="1" dirty="0" smtClean="0">
                <a:solidFill>
                  <a:srgbClr val="FA6306"/>
                </a:solidFill>
                <a:latin typeface="Times New Roman" pitchFamily="18" charset="0"/>
                <a:cs typeface="B Nazanin" pitchFamily="2" charset="-78"/>
              </a:rPr>
              <a:t>مشتق پذیر</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است اگر وتنها اگر مولفه های آن در این</a:t>
            </a:r>
          </a:p>
          <a:p>
            <a:pPr>
              <a:lnSpc>
                <a:spcPct val="150000"/>
              </a:lnSpc>
              <a:buClr>
                <a:srgbClr val="FA6306"/>
              </a:buClr>
              <a:buSzPct val="130000"/>
              <a:buFont typeface="Wingdings" pitchFamily="2" charset="2"/>
              <a:buNone/>
            </a:pPr>
            <a:r>
              <a:rPr lang="fa-IR" sz="2400" dirty="0">
                <a:latin typeface="Times New Roman" pitchFamily="18" charset="0"/>
                <a:cs typeface="B Nazanin" pitchFamily="2" charset="-78"/>
              </a:rPr>
              <a:t> نقطه </a:t>
            </a:r>
            <a:r>
              <a:rPr lang="fa-IR" sz="2400" dirty="0" smtClean="0">
                <a:latin typeface="Times New Roman" pitchFamily="18" charset="0"/>
                <a:cs typeface="B Nazanin" pitchFamily="2" charset="-78"/>
              </a:rPr>
              <a:t>مشتق پذیر </a:t>
            </a:r>
            <a:r>
              <a:rPr lang="fa-IR" sz="2400" dirty="0">
                <a:latin typeface="Times New Roman" pitchFamily="18" charset="0"/>
                <a:cs typeface="B Nazanin" pitchFamily="2" charset="-78"/>
              </a:rPr>
              <a:t>باشند.</a:t>
            </a:r>
            <a:endParaRPr lang="en-US" sz="2400" dirty="0">
              <a:latin typeface="Times New Roman" pitchFamily="18" charset="0"/>
              <a:cs typeface="B Nazanin" pitchFamily="2" charset="-78"/>
            </a:endParaRPr>
          </a:p>
        </p:txBody>
      </p:sp>
      <p:pic>
        <p:nvPicPr>
          <p:cNvPr id="11" name="Picture 4"/>
          <p:cNvPicPr>
            <a:picLocks noChangeAspect="1" noChangeArrowheads="1"/>
          </p:cNvPicPr>
          <p:nvPr/>
        </p:nvPicPr>
        <p:blipFill>
          <a:blip r:embed="rId5"/>
          <a:srcRect/>
          <a:stretch>
            <a:fillRect/>
          </a:stretch>
        </p:blipFill>
        <p:spPr bwMode="auto">
          <a:xfrm>
            <a:off x="4125912" y="2661978"/>
            <a:ext cx="2530475" cy="342900"/>
          </a:xfrm>
          <a:prstGeom prst="rect">
            <a:avLst/>
          </a:prstGeom>
          <a:noFill/>
          <a:ln w="9525">
            <a:noFill/>
            <a:miter lim="800000"/>
            <a:headEnd/>
            <a:tailEnd/>
          </a:ln>
        </p:spPr>
      </p:pic>
      <p:pic>
        <p:nvPicPr>
          <p:cNvPr id="12" name="Picture 5"/>
          <p:cNvPicPr>
            <a:picLocks noChangeAspect="1" noChangeArrowheads="1"/>
          </p:cNvPicPr>
          <p:nvPr/>
        </p:nvPicPr>
        <p:blipFill>
          <a:blip r:embed="rId6"/>
          <a:srcRect/>
          <a:stretch>
            <a:fillRect/>
          </a:stretch>
        </p:blipFill>
        <p:spPr bwMode="auto">
          <a:xfrm>
            <a:off x="3059832" y="3141662"/>
            <a:ext cx="3462338" cy="354013"/>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26370"/>
                                        </p:tgtEl>
                                        <p:attrNameLst>
                                          <p:attrName>style.visibility</p:attrName>
                                        </p:attrNameLst>
                                      </p:cBhvr>
                                      <p:to>
                                        <p:strVal val="visible"/>
                                      </p:to>
                                    </p:set>
                                    <p:anim calcmode="lin" valueType="num">
                                      <p:cBhvr additive="base">
                                        <p:cTn id="7" dur="500" fill="hold"/>
                                        <p:tgtEl>
                                          <p:spTgt spid="826370"/>
                                        </p:tgtEl>
                                        <p:attrNameLst>
                                          <p:attrName>ppt_x</p:attrName>
                                        </p:attrNameLst>
                                      </p:cBhvr>
                                      <p:tavLst>
                                        <p:tav tm="0">
                                          <p:val>
                                            <p:strVal val="#ppt_x"/>
                                          </p:val>
                                        </p:tav>
                                        <p:tav tm="100000">
                                          <p:val>
                                            <p:strVal val="#ppt_x"/>
                                          </p:val>
                                        </p:tav>
                                      </p:tavLst>
                                    </p:anim>
                                    <p:anim calcmode="lin" valueType="num">
                                      <p:cBhvr additive="base">
                                        <p:cTn id="8" dur="500" fill="hold"/>
                                        <p:tgtEl>
                                          <p:spTgt spid="8263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6371"/>
                                        </p:tgtEl>
                                        <p:attrNameLst>
                                          <p:attrName>style.visibility</p:attrName>
                                        </p:attrNameLst>
                                      </p:cBhvr>
                                      <p:to>
                                        <p:strVal val="visible"/>
                                      </p:to>
                                    </p:set>
                                    <p:anim calcmode="lin" valueType="num">
                                      <p:cBhvr additive="base">
                                        <p:cTn id="11" dur="500" fill="hold"/>
                                        <p:tgtEl>
                                          <p:spTgt spid="826371"/>
                                        </p:tgtEl>
                                        <p:attrNameLst>
                                          <p:attrName>ppt_x</p:attrName>
                                        </p:attrNameLst>
                                      </p:cBhvr>
                                      <p:tavLst>
                                        <p:tav tm="0">
                                          <p:val>
                                            <p:strVal val="#ppt_x"/>
                                          </p:val>
                                        </p:tav>
                                        <p:tav tm="100000">
                                          <p:val>
                                            <p:strVal val="#ppt_x"/>
                                          </p:val>
                                        </p:tav>
                                      </p:tavLst>
                                    </p:anim>
                                    <p:anim calcmode="lin" valueType="num">
                                      <p:cBhvr additive="base">
                                        <p:cTn id="12" dur="500" fill="hold"/>
                                        <p:tgtEl>
                                          <p:spTgt spid="8263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26372"/>
                                        </p:tgtEl>
                                        <p:attrNameLst>
                                          <p:attrName>style.visibility</p:attrName>
                                        </p:attrNameLst>
                                      </p:cBhvr>
                                      <p:to>
                                        <p:strVal val="visible"/>
                                      </p:to>
                                    </p:set>
                                    <p:anim calcmode="lin" valueType="num">
                                      <p:cBhvr additive="base">
                                        <p:cTn id="15" dur="500" fill="hold"/>
                                        <p:tgtEl>
                                          <p:spTgt spid="826372"/>
                                        </p:tgtEl>
                                        <p:attrNameLst>
                                          <p:attrName>ppt_x</p:attrName>
                                        </p:attrNameLst>
                                      </p:cBhvr>
                                      <p:tavLst>
                                        <p:tav tm="0">
                                          <p:val>
                                            <p:strVal val="#ppt_x"/>
                                          </p:val>
                                        </p:tav>
                                        <p:tav tm="100000">
                                          <p:val>
                                            <p:strVal val="#ppt_x"/>
                                          </p:val>
                                        </p:tav>
                                      </p:tavLst>
                                    </p:anim>
                                    <p:anim calcmode="lin" valueType="num">
                                      <p:cBhvr additive="base">
                                        <p:cTn id="16" dur="500" fill="hold"/>
                                        <p:tgtEl>
                                          <p:spTgt spid="82637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9"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ppt_x</p:attrName>
                                        </p:attrNameLst>
                                      </p:cBhvr>
                                      <p:tavLst>
                                        <p:tav tm="0">
                                          <p:val>
                                            <p:strVal val="#ppt_x-.2"/>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
                                        </p:tgtEl>
                                      </p:cBhvr>
                                    </p:animEffect>
                                  </p:childTnLst>
                                </p:cTn>
                              </p:par>
                              <p:par>
                                <p:cTn id="23" presetID="2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ppt_x</p:attrName>
                                        </p:attrNameLst>
                                      </p:cBhvr>
                                      <p:tavLst>
                                        <p:tav tm="0">
                                          <p:val>
                                            <p:strVal val="#ppt_x-.2"/>
                                          </p:val>
                                        </p:tav>
                                        <p:tav tm="100000">
                                          <p:val>
                                            <p:strVal val="#ppt_x"/>
                                          </p:val>
                                        </p:tav>
                                      </p:tavLst>
                                    </p:anim>
                                    <p:anim calcmode="lin" valueType="num">
                                      <p:cBhvr>
                                        <p:cTn id="2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
                                        </p:tgtEl>
                                      </p:cBhvr>
                                    </p:animEffect>
                                  </p:childTnLst>
                                </p:cTn>
                              </p:par>
                              <p:par>
                                <p:cTn id="28" presetID="2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ppt_x</p:attrName>
                                        </p:attrNameLst>
                                      </p:cBhvr>
                                      <p:tavLst>
                                        <p:tav tm="0">
                                          <p:val>
                                            <p:strVal val="#ppt_x-.2"/>
                                          </p:val>
                                        </p:tav>
                                        <p:tav tm="100000">
                                          <p:val>
                                            <p:strVal val="#ppt_x"/>
                                          </p:val>
                                        </p:tav>
                                      </p:tavLst>
                                    </p:anim>
                                    <p:anim calcmode="lin" valueType="num">
                                      <p:cBhvr>
                                        <p:cTn id="3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4520"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826370" grpId="0"/>
      <p:bldP spid="82637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827584" y="404664"/>
                <a:ext cx="7467600" cy="4873752"/>
              </a:xfrm>
            </p:spPr>
            <p:txBody>
              <a:bodyPr/>
              <a:lstStyle/>
              <a:p>
                <a:r>
                  <a:rPr lang="fa-IR" dirty="0" smtClean="0"/>
                  <a:t>قضیه : فرض کنید که </a:t>
                </a:r>
                <a:r>
                  <a:rPr lang="en-US" dirty="0" smtClean="0"/>
                  <a:t>f(t)</a:t>
                </a:r>
                <a:r>
                  <a:rPr lang="fa-IR" dirty="0" smtClean="0"/>
                  <a:t> و </a:t>
                </a:r>
                <a:r>
                  <a:rPr lang="en-US" dirty="0" smtClean="0"/>
                  <a:t>g(t)</a:t>
                </a:r>
                <a:r>
                  <a:rPr lang="fa-IR" dirty="0" smtClean="0"/>
                  <a:t> دو تابع برداری</a:t>
                </a:r>
                <a:r>
                  <a:rPr lang="en-US" dirty="0" smtClean="0"/>
                  <a:t> </a:t>
                </a:r>
                <a:r>
                  <a:rPr lang="fa-IR" dirty="0" smtClean="0"/>
                  <a:t> و </a:t>
                </a:r>
                <a:r>
                  <a:rPr lang="en-US" dirty="0" smtClean="0"/>
                  <a:t>k(t)</a:t>
                </a:r>
                <a:r>
                  <a:rPr lang="fa-IR" dirty="0" smtClean="0"/>
                  <a:t> یک تابع عددی </a:t>
                </a:r>
                <a:r>
                  <a:rPr lang="fa-IR" dirty="0" smtClean="0"/>
                  <a:t>مقدار </a:t>
                </a:r>
                <a:r>
                  <a:rPr lang="fa-IR" dirty="0" smtClean="0"/>
                  <a:t>باشند.</a:t>
                </a:r>
                <a:r>
                  <a:rPr lang="en-US" dirty="0" smtClean="0"/>
                  <a:t> </a:t>
                </a:r>
                <a:r>
                  <a:rPr lang="fa-IR" dirty="0" smtClean="0"/>
                  <a:t> در این صورت </a:t>
                </a:r>
              </a:p>
              <a:p>
                <a:r>
                  <a:rPr lang="fa-IR" dirty="0" smtClean="0"/>
                  <a:t>الف</a:t>
                </a:r>
                <a:r>
                  <a:rPr lang="en-US" dirty="0" smtClean="0"/>
                  <a:t>(</a:t>
                </a:r>
                <a:r>
                  <a:rPr lang="fa-IR" dirty="0" smtClean="0"/>
                  <a:t> </a:t>
                </a:r>
                <a14:m>
                  <m:oMath xmlns:m="http://schemas.openxmlformats.org/officeDocument/2006/math">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𝑔</m:t>
                            </m:r>
                          </m:e>
                        </m:d>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t</m:t>
                    </m:r>
                    <m:r>
                      <a:rPr lang="en-US" b="0" i="0" smtClean="0">
                        <a:latin typeface="Cambria Math" panose="02040503050406030204" pitchFamily="18" charset="0"/>
                      </a:rPr>
                      <m:t>)</m:t>
                    </m:r>
                  </m:oMath>
                </a14:m>
                <a:endParaRPr lang="en-US" dirty="0" smtClean="0"/>
              </a:p>
              <a:p>
                <a:r>
                  <a:rPr lang="fa-IR" dirty="0" smtClean="0"/>
                  <a:t>ب)</a:t>
                </a:r>
                <a:r>
                  <a:rPr lang="en-US" dirty="0" smtClean="0"/>
                  <a:t> </a:t>
                </a:r>
                <a14:m>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𝑓</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𝑔</m:t>
                            </m:r>
                          </m:e>
                        </m:d>
                      </m:e>
                      <m:sup>
                        <m:r>
                          <a:rPr lang="en-US" i="1">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𝑓</m:t>
                        </m:r>
                      </m:e>
                      <m:sup>
                        <m:r>
                          <a:rPr lang="en-US" i="1">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oMath>
                </a14:m>
                <a:r>
                  <a:rPr lang="en-US" dirty="0" smtClean="0"/>
                  <a:t>(t) </a:t>
                </a:r>
                <a:endParaRPr lang="fa-IR" dirty="0" smtClean="0"/>
              </a:p>
              <a:p>
                <a:r>
                  <a:rPr lang="fa-IR" dirty="0" smtClean="0"/>
                  <a:t>ج)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𝑘𝑓</m:t>
                        </m:r>
                        <m:r>
                          <a:rPr lang="en-US" b="0" i="1" smtClean="0">
                            <a:latin typeface="Cambria Math" panose="02040503050406030204" pitchFamily="18" charset="0"/>
                          </a:rPr>
                          <m:t>)</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oMath>
                </a14:m>
                <a:r>
                  <a:rPr lang="en-US" dirty="0" smtClean="0"/>
                  <a:t>(t)</a:t>
                </a:r>
              </a:p>
              <a:p>
                <a:endParaRPr lang="fa-IR"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827584" y="404664"/>
                <a:ext cx="7467600" cy="4873752"/>
              </a:xfrm>
              <a:blipFill rotWithShape="0">
                <a:blip r:embed="rId4"/>
                <a:stretch>
                  <a:fillRect t="-1125" r="-408"/>
                </a:stretch>
              </a:blipFill>
            </p:spPr>
            <p:txBody>
              <a:bodyPr/>
              <a:lstStyle/>
              <a:p>
                <a:r>
                  <a:rPr lang="en-US">
                    <a:noFill/>
                  </a:rPr>
                  <a:t> </a:t>
                </a:r>
              </a:p>
            </p:txBody>
          </p:sp>
        </mc:Fallback>
      </mc:AlternateContent>
      <p:sp>
        <p:nvSpPr>
          <p:cNvPr id="5" name="Text Box 8"/>
          <p:cNvSpPr txBox="1">
            <a:spLocks noChangeArrowheads="1"/>
          </p:cNvSpPr>
          <p:nvPr/>
        </p:nvSpPr>
        <p:spPr bwMode="auto">
          <a:xfrm>
            <a:off x="639058" y="2657926"/>
            <a:ext cx="7912805" cy="1938992"/>
          </a:xfrm>
          <a:prstGeom prst="rect">
            <a:avLst/>
          </a:prstGeom>
          <a:noFill/>
          <a:ln w="9525">
            <a:noFill/>
            <a:miter lim="800000"/>
            <a:headEnd/>
            <a:tailEnd/>
          </a:ln>
        </p:spPr>
        <p:txBody>
          <a:bodyPr wrap="square">
            <a:spAutoFit/>
          </a:bodyPr>
          <a:lstStyle/>
          <a:p>
            <a:pPr>
              <a:lnSpc>
                <a:spcPct val="150000"/>
              </a:lnSpc>
            </a:pPr>
            <a:r>
              <a:rPr lang="fa-IR" sz="3200" dirty="0" smtClean="0">
                <a:solidFill>
                  <a:srgbClr val="336699"/>
                </a:solidFill>
                <a:latin typeface="Times New Roman" pitchFamily="18" charset="0"/>
                <a:cs typeface="B Nazanin" pitchFamily="2" charset="-78"/>
              </a:rPr>
              <a:t>مثال</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اگر</a:t>
            </a:r>
            <a:endParaRPr lang="fa-IR" sz="2400" dirty="0">
              <a:latin typeface="Times New Roman" pitchFamily="18" charset="0"/>
              <a:cs typeface="B Nazanin" pitchFamily="2" charset="-78"/>
            </a:endParaRPr>
          </a:p>
          <a:p>
            <a:pPr>
              <a:lnSpc>
                <a:spcPct val="150000"/>
              </a:lnSpc>
            </a:pPr>
            <a:endParaRPr lang="fa-IR" sz="2400" dirty="0" smtClean="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مطلوبست </a:t>
            </a:r>
            <a:endParaRPr lang="fa-IR" sz="2400" dirty="0">
              <a:latin typeface="Times New Roman" pitchFamily="18" charset="0"/>
              <a:cs typeface="B Nazanin" pitchFamily="2" charset="-78"/>
            </a:endParaRPr>
          </a:p>
        </p:txBody>
      </p:sp>
      <p:pic>
        <p:nvPicPr>
          <p:cNvPr id="6" name="Picture 12"/>
          <p:cNvPicPr>
            <a:picLocks noChangeAspect="1" noChangeArrowheads="1"/>
          </p:cNvPicPr>
          <p:nvPr/>
        </p:nvPicPr>
        <p:blipFill>
          <a:blip r:embed="rId5"/>
          <a:srcRect/>
          <a:stretch>
            <a:fillRect/>
          </a:stretch>
        </p:blipFill>
        <p:spPr bwMode="auto">
          <a:xfrm>
            <a:off x="4287837" y="2876535"/>
            <a:ext cx="3165475" cy="390525"/>
          </a:xfrm>
          <a:prstGeom prst="rect">
            <a:avLst/>
          </a:prstGeom>
          <a:noFill/>
          <a:ln w="9525">
            <a:noFill/>
            <a:miter lim="800000"/>
            <a:headEnd/>
            <a:tailEnd/>
          </a:ln>
        </p:spPr>
      </p:pic>
      <p:pic>
        <p:nvPicPr>
          <p:cNvPr id="7" name="Picture 13"/>
          <p:cNvPicPr>
            <a:picLocks noChangeAspect="1" noChangeArrowheads="1"/>
          </p:cNvPicPr>
          <p:nvPr/>
        </p:nvPicPr>
        <p:blipFill>
          <a:blip r:embed="rId6"/>
          <a:srcRect/>
          <a:stretch>
            <a:fillRect/>
          </a:stretch>
        </p:blipFill>
        <p:spPr bwMode="auto">
          <a:xfrm>
            <a:off x="639058" y="2681272"/>
            <a:ext cx="3400425" cy="781050"/>
          </a:xfrm>
          <a:prstGeom prst="rect">
            <a:avLst/>
          </a:prstGeom>
          <a:noFill/>
          <a:ln w="9525">
            <a:noFill/>
            <a:miter lim="800000"/>
            <a:headEnd/>
            <a:tailEnd/>
          </a:ln>
        </p:spPr>
      </p:pic>
      <p:pic>
        <p:nvPicPr>
          <p:cNvPr id="8" name="Picture 14"/>
          <p:cNvPicPr>
            <a:picLocks noChangeAspect="1" noChangeArrowheads="1"/>
          </p:cNvPicPr>
          <p:nvPr/>
        </p:nvPicPr>
        <p:blipFill>
          <a:blip r:embed="rId7"/>
          <a:srcRect/>
          <a:stretch>
            <a:fillRect/>
          </a:stretch>
        </p:blipFill>
        <p:spPr bwMode="auto">
          <a:xfrm>
            <a:off x="6126659" y="3462322"/>
            <a:ext cx="2168525" cy="330200"/>
          </a:xfrm>
          <a:prstGeom prst="rect">
            <a:avLst/>
          </a:prstGeom>
          <a:noFill/>
          <a:ln w="9525">
            <a:noFill/>
            <a:miter lim="800000"/>
            <a:headEnd/>
            <a:tailEnd/>
          </a:ln>
        </p:spPr>
      </p:pic>
      <p:pic>
        <p:nvPicPr>
          <p:cNvPr id="9" name="Picture 9"/>
          <p:cNvPicPr>
            <a:picLocks noChangeAspect="1" noChangeArrowheads="1"/>
          </p:cNvPicPr>
          <p:nvPr/>
        </p:nvPicPr>
        <p:blipFill>
          <a:blip r:embed="rId8"/>
          <a:srcRect/>
          <a:stretch>
            <a:fillRect/>
          </a:stretch>
        </p:blipFill>
        <p:spPr bwMode="auto">
          <a:xfrm>
            <a:off x="6344609" y="4110007"/>
            <a:ext cx="1106487" cy="334962"/>
          </a:xfrm>
          <a:prstGeom prst="rect">
            <a:avLst/>
          </a:prstGeom>
          <a:noFill/>
          <a:ln w="9525">
            <a:noFill/>
            <a:miter lim="800000"/>
            <a:headEnd/>
            <a:tailEnd/>
          </a:ln>
        </p:spPr>
      </p:pic>
      <p:pic>
        <p:nvPicPr>
          <p:cNvPr id="10" name="Picture 10"/>
          <p:cNvPicPr>
            <a:picLocks noChangeAspect="1" noChangeArrowheads="1"/>
          </p:cNvPicPr>
          <p:nvPr/>
        </p:nvPicPr>
        <p:blipFill>
          <a:blip r:embed="rId9"/>
          <a:srcRect/>
          <a:stretch>
            <a:fillRect/>
          </a:stretch>
        </p:blipFill>
        <p:spPr bwMode="auto">
          <a:xfrm>
            <a:off x="4508178" y="4083783"/>
            <a:ext cx="1560513" cy="334962"/>
          </a:xfrm>
          <a:prstGeom prst="rect">
            <a:avLst/>
          </a:prstGeom>
          <a:noFill/>
          <a:ln w="9525">
            <a:noFill/>
            <a:miter lim="800000"/>
            <a:headEnd/>
            <a:tailEnd/>
          </a:ln>
        </p:spPr>
      </p:pic>
      <p:pic>
        <p:nvPicPr>
          <p:cNvPr id="11" name="Picture 11"/>
          <p:cNvPicPr>
            <a:picLocks noChangeAspect="1" noChangeArrowheads="1"/>
          </p:cNvPicPr>
          <p:nvPr/>
        </p:nvPicPr>
        <p:blipFill>
          <a:blip r:embed="rId10"/>
          <a:srcRect/>
          <a:stretch>
            <a:fillRect/>
          </a:stretch>
        </p:blipFill>
        <p:spPr bwMode="auto">
          <a:xfrm>
            <a:off x="3011627" y="4057559"/>
            <a:ext cx="1304925" cy="334962"/>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1114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ppt_x</p:attrName>
                                        </p:attrNameLst>
                                      </p:cBhvr>
                                      <p:tavLst>
                                        <p:tav tm="0">
                                          <p:val>
                                            <p:strVal val="#ppt_x-.2"/>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gtEl>
                                      </p:cBhvr>
                                    </p:animEffect>
                                  </p:childTnLst>
                                </p:cTn>
                              </p:par>
                              <p:par>
                                <p:cTn id="30" presetID="29"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ppt_x</p:attrName>
                                        </p:attrNameLst>
                                      </p:cBhvr>
                                      <p:tavLst>
                                        <p:tav tm="0">
                                          <p:val>
                                            <p:strVal val="#ppt_x-.2"/>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
                                        </p:tgtEl>
                                      </p:cBhvr>
                                    </p:animEffect>
                                  </p:childTnLst>
                                </p:cTn>
                              </p:par>
                              <p:par>
                                <p:cTn id="35" presetID="2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25001" fill="hold"/>
                                        <p:tgtEl>
                                          <p:spTgt spid="2"/>
                                        </p:tgtEl>
                                      </p:cBhvr>
                                    </p:cmd>
                                  </p:childTnLst>
                                </p:cTn>
                              </p:par>
                            </p:childTnLst>
                          </p:cTn>
                        </p:par>
                      </p:childTnLst>
                    </p:cTn>
                  </p:par>
                </p:childTnLst>
              </p:cTn>
              <p:nextCondLst>
                <p:cond evt="onClick" delay="0">
                  <p:tgtEl>
                    <p:spTgt spid="2"/>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19851"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19852"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30469" name="Text Box 5"/>
          <p:cNvSpPr txBox="1">
            <a:spLocks noChangeArrowheads="1"/>
          </p:cNvSpPr>
          <p:nvPr/>
        </p:nvSpPr>
        <p:spPr bwMode="auto">
          <a:xfrm>
            <a:off x="7927975" y="185738"/>
            <a:ext cx="768350" cy="944562"/>
          </a:xfrm>
          <a:prstGeom prst="rect">
            <a:avLst/>
          </a:prstGeom>
          <a:noFill/>
          <a:ln w="9525">
            <a:noFill/>
            <a:miter lim="800000"/>
            <a:headEnd/>
            <a:tailEnd/>
          </a:ln>
        </p:spPr>
        <p:txBody>
          <a:bodyPr wrap="none">
            <a:spAutoFit/>
          </a:bodyPr>
          <a:lstStyle/>
          <a:p>
            <a:r>
              <a:rPr lang="fa-IR" sz="3200">
                <a:solidFill>
                  <a:srgbClr val="336699"/>
                </a:solidFill>
                <a:latin typeface="Times New Roman" pitchFamily="18" charset="0"/>
                <a:cs typeface="B Nazanin" pitchFamily="2" charset="-78"/>
              </a:rPr>
              <a:t>حل:</a:t>
            </a:r>
          </a:p>
          <a:p>
            <a:r>
              <a:rPr lang="fa-IR" sz="2400">
                <a:latin typeface="Times New Roman" pitchFamily="18" charset="0"/>
                <a:cs typeface="B Nazanin" pitchFamily="2" charset="-78"/>
              </a:rPr>
              <a:t>داریم</a:t>
            </a:r>
            <a:endParaRPr lang="en-US" sz="2400">
              <a:latin typeface="Times New Roman" pitchFamily="18" charset="0"/>
              <a:cs typeface="B Nazanin" pitchFamily="2" charset="-78"/>
            </a:endParaRPr>
          </a:p>
        </p:txBody>
      </p:sp>
      <p:pic>
        <p:nvPicPr>
          <p:cNvPr id="830470" name="Picture 6"/>
          <p:cNvPicPr>
            <a:picLocks noChangeAspect="1" noChangeArrowheads="1"/>
          </p:cNvPicPr>
          <p:nvPr/>
        </p:nvPicPr>
        <p:blipFill>
          <a:blip r:embed="rId4"/>
          <a:srcRect/>
          <a:stretch>
            <a:fillRect/>
          </a:stretch>
        </p:blipFill>
        <p:spPr bwMode="auto">
          <a:xfrm>
            <a:off x="2051050" y="404813"/>
            <a:ext cx="4806950" cy="638175"/>
          </a:xfrm>
          <a:prstGeom prst="rect">
            <a:avLst/>
          </a:prstGeom>
          <a:noFill/>
          <a:ln w="9525">
            <a:noFill/>
            <a:miter lim="800000"/>
            <a:headEnd/>
            <a:tailEnd/>
          </a:ln>
        </p:spPr>
      </p:pic>
      <p:pic>
        <p:nvPicPr>
          <p:cNvPr id="830471" name="Picture 7"/>
          <p:cNvPicPr>
            <a:picLocks noChangeAspect="1" noChangeArrowheads="1"/>
          </p:cNvPicPr>
          <p:nvPr/>
        </p:nvPicPr>
        <p:blipFill>
          <a:blip r:embed="rId5"/>
          <a:srcRect/>
          <a:stretch>
            <a:fillRect/>
          </a:stretch>
        </p:blipFill>
        <p:spPr bwMode="auto">
          <a:xfrm>
            <a:off x="2022475" y="1412875"/>
            <a:ext cx="4719638" cy="349250"/>
          </a:xfrm>
          <a:prstGeom prst="rect">
            <a:avLst/>
          </a:prstGeom>
          <a:noFill/>
          <a:ln w="9525">
            <a:noFill/>
            <a:miter lim="800000"/>
            <a:headEnd/>
            <a:tailEnd/>
          </a:ln>
        </p:spPr>
      </p:pic>
      <p:pic>
        <p:nvPicPr>
          <p:cNvPr id="830472" name="Picture 8"/>
          <p:cNvPicPr>
            <a:picLocks noChangeAspect="1" noChangeArrowheads="1"/>
          </p:cNvPicPr>
          <p:nvPr/>
        </p:nvPicPr>
        <p:blipFill>
          <a:blip r:embed="rId6"/>
          <a:srcRect/>
          <a:stretch>
            <a:fillRect/>
          </a:stretch>
        </p:blipFill>
        <p:spPr bwMode="auto">
          <a:xfrm>
            <a:off x="2855913" y="2276475"/>
            <a:ext cx="3573462" cy="330200"/>
          </a:xfrm>
          <a:prstGeom prst="rect">
            <a:avLst/>
          </a:prstGeom>
          <a:noFill/>
          <a:ln w="9525">
            <a:noFill/>
            <a:miter lim="800000"/>
            <a:headEnd/>
            <a:tailEnd/>
          </a:ln>
        </p:spPr>
      </p:pic>
      <p:pic>
        <p:nvPicPr>
          <p:cNvPr id="830473" name="Picture 9"/>
          <p:cNvPicPr>
            <a:picLocks noChangeAspect="1" noChangeArrowheads="1"/>
          </p:cNvPicPr>
          <p:nvPr/>
        </p:nvPicPr>
        <p:blipFill>
          <a:blip r:embed="rId7"/>
          <a:srcRect/>
          <a:stretch>
            <a:fillRect/>
          </a:stretch>
        </p:blipFill>
        <p:spPr bwMode="auto">
          <a:xfrm>
            <a:off x="1547813" y="2997200"/>
            <a:ext cx="5278437" cy="334963"/>
          </a:xfrm>
          <a:prstGeom prst="rect">
            <a:avLst/>
          </a:prstGeom>
          <a:noFill/>
          <a:ln w="9525">
            <a:noFill/>
            <a:miter lim="800000"/>
            <a:headEnd/>
            <a:tailEnd/>
          </a:ln>
        </p:spPr>
      </p:pic>
      <p:pic>
        <p:nvPicPr>
          <p:cNvPr id="830474" name="Picture 10"/>
          <p:cNvPicPr>
            <a:picLocks noChangeAspect="1" noChangeArrowheads="1"/>
          </p:cNvPicPr>
          <p:nvPr/>
        </p:nvPicPr>
        <p:blipFill>
          <a:blip r:embed="rId8"/>
          <a:srcRect/>
          <a:stretch>
            <a:fillRect/>
          </a:stretch>
        </p:blipFill>
        <p:spPr bwMode="auto">
          <a:xfrm>
            <a:off x="1619250" y="3500438"/>
            <a:ext cx="5184775" cy="1296987"/>
          </a:xfrm>
          <a:prstGeom prst="rect">
            <a:avLst/>
          </a:prstGeom>
          <a:noFill/>
          <a:ln w="9525">
            <a:noFill/>
            <a:miter lim="800000"/>
            <a:headEnd/>
            <a:tailEnd/>
          </a:ln>
        </p:spPr>
      </p:pic>
      <p:pic>
        <p:nvPicPr>
          <p:cNvPr id="830475" name="Picture 11"/>
          <p:cNvPicPr>
            <a:picLocks noChangeAspect="1" noChangeArrowheads="1"/>
          </p:cNvPicPr>
          <p:nvPr/>
        </p:nvPicPr>
        <p:blipFill>
          <a:blip r:embed="rId9"/>
          <a:srcRect/>
          <a:stretch>
            <a:fillRect/>
          </a:stretch>
        </p:blipFill>
        <p:spPr bwMode="auto">
          <a:xfrm>
            <a:off x="3059113" y="4868863"/>
            <a:ext cx="4687887" cy="647700"/>
          </a:xfrm>
          <a:prstGeom prst="rect">
            <a:avLst/>
          </a:prstGeom>
          <a:noFill/>
          <a:ln w="9525">
            <a:noFill/>
            <a:miter lim="800000"/>
            <a:headEnd/>
            <a:tailEnd/>
          </a:ln>
        </p:spPr>
      </p:pic>
      <p:pic>
        <p:nvPicPr>
          <p:cNvPr id="830476" name="Picture 12"/>
          <p:cNvPicPr>
            <a:picLocks noChangeAspect="1" noChangeArrowheads="1"/>
          </p:cNvPicPr>
          <p:nvPr/>
        </p:nvPicPr>
        <p:blipFill>
          <a:blip r:embed="rId10"/>
          <a:srcRect/>
          <a:stretch>
            <a:fillRect/>
          </a:stretch>
        </p:blipFill>
        <p:spPr bwMode="auto">
          <a:xfrm>
            <a:off x="827088" y="5661025"/>
            <a:ext cx="7461250" cy="649288"/>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0469"/>
                                        </p:tgtEl>
                                        <p:attrNameLst>
                                          <p:attrName>style.visibility</p:attrName>
                                        </p:attrNameLst>
                                      </p:cBhvr>
                                      <p:to>
                                        <p:strVal val="visible"/>
                                      </p:to>
                                    </p:set>
                                    <p:animEffect transition="in" filter="dissolve">
                                      <p:cBhvr>
                                        <p:cTn id="7" dur="500"/>
                                        <p:tgtEl>
                                          <p:spTgt spid="830469"/>
                                        </p:tgtEl>
                                      </p:cBhvr>
                                    </p:animEffect>
                                  </p:childTnLst>
                                </p:cTn>
                              </p:par>
                              <p:par>
                                <p:cTn id="8" presetID="9" presetClass="entr" presetSubtype="0" fill="hold" nodeType="withEffect">
                                  <p:stCondLst>
                                    <p:cond delay="0"/>
                                  </p:stCondLst>
                                  <p:childTnLst>
                                    <p:set>
                                      <p:cBhvr>
                                        <p:cTn id="9" dur="1" fill="hold">
                                          <p:stCondLst>
                                            <p:cond delay="0"/>
                                          </p:stCondLst>
                                        </p:cTn>
                                        <p:tgtEl>
                                          <p:spTgt spid="830470"/>
                                        </p:tgtEl>
                                        <p:attrNameLst>
                                          <p:attrName>style.visibility</p:attrName>
                                        </p:attrNameLst>
                                      </p:cBhvr>
                                      <p:to>
                                        <p:strVal val="visible"/>
                                      </p:to>
                                    </p:set>
                                    <p:animEffect transition="in" filter="dissolve">
                                      <p:cBhvr>
                                        <p:cTn id="10" dur="500"/>
                                        <p:tgtEl>
                                          <p:spTgt spid="830470"/>
                                        </p:tgtEl>
                                      </p:cBhvr>
                                    </p:animEffect>
                                  </p:childTnLst>
                                </p:cTn>
                              </p:par>
                              <p:par>
                                <p:cTn id="11" presetID="9" presetClass="entr" presetSubtype="0" fill="hold" nodeType="withEffect">
                                  <p:stCondLst>
                                    <p:cond delay="0"/>
                                  </p:stCondLst>
                                  <p:childTnLst>
                                    <p:set>
                                      <p:cBhvr>
                                        <p:cTn id="12" dur="1" fill="hold">
                                          <p:stCondLst>
                                            <p:cond delay="0"/>
                                          </p:stCondLst>
                                        </p:cTn>
                                        <p:tgtEl>
                                          <p:spTgt spid="830471"/>
                                        </p:tgtEl>
                                        <p:attrNameLst>
                                          <p:attrName>style.visibility</p:attrName>
                                        </p:attrNameLst>
                                      </p:cBhvr>
                                      <p:to>
                                        <p:strVal val="visible"/>
                                      </p:to>
                                    </p:set>
                                    <p:animEffect transition="in" filter="dissolve">
                                      <p:cBhvr>
                                        <p:cTn id="13" dur="500"/>
                                        <p:tgtEl>
                                          <p:spTgt spid="830471"/>
                                        </p:tgtEl>
                                      </p:cBhvr>
                                    </p:animEffect>
                                  </p:childTnLst>
                                </p:cTn>
                              </p:par>
                              <p:par>
                                <p:cTn id="14" presetID="9" presetClass="entr" presetSubtype="0" fill="hold" nodeType="withEffect">
                                  <p:stCondLst>
                                    <p:cond delay="0"/>
                                  </p:stCondLst>
                                  <p:childTnLst>
                                    <p:set>
                                      <p:cBhvr>
                                        <p:cTn id="15" dur="1" fill="hold">
                                          <p:stCondLst>
                                            <p:cond delay="0"/>
                                          </p:stCondLst>
                                        </p:cTn>
                                        <p:tgtEl>
                                          <p:spTgt spid="830472"/>
                                        </p:tgtEl>
                                        <p:attrNameLst>
                                          <p:attrName>style.visibility</p:attrName>
                                        </p:attrNameLst>
                                      </p:cBhvr>
                                      <p:to>
                                        <p:strVal val="visible"/>
                                      </p:to>
                                    </p:set>
                                    <p:animEffect transition="in" filter="dissolve">
                                      <p:cBhvr>
                                        <p:cTn id="16" dur="500"/>
                                        <p:tgtEl>
                                          <p:spTgt spid="830472"/>
                                        </p:tgtEl>
                                      </p:cBhvr>
                                    </p:animEffect>
                                  </p:childTnLst>
                                </p:cTn>
                              </p:par>
                              <p:par>
                                <p:cTn id="17" presetID="9" presetClass="entr" presetSubtype="0" fill="hold" nodeType="withEffect">
                                  <p:stCondLst>
                                    <p:cond delay="0"/>
                                  </p:stCondLst>
                                  <p:childTnLst>
                                    <p:set>
                                      <p:cBhvr>
                                        <p:cTn id="18" dur="1" fill="hold">
                                          <p:stCondLst>
                                            <p:cond delay="0"/>
                                          </p:stCondLst>
                                        </p:cTn>
                                        <p:tgtEl>
                                          <p:spTgt spid="830473"/>
                                        </p:tgtEl>
                                        <p:attrNameLst>
                                          <p:attrName>style.visibility</p:attrName>
                                        </p:attrNameLst>
                                      </p:cBhvr>
                                      <p:to>
                                        <p:strVal val="visible"/>
                                      </p:to>
                                    </p:set>
                                    <p:animEffect transition="in" filter="dissolve">
                                      <p:cBhvr>
                                        <p:cTn id="19" dur="500"/>
                                        <p:tgtEl>
                                          <p:spTgt spid="830473"/>
                                        </p:tgtEl>
                                      </p:cBhvr>
                                    </p:animEffect>
                                  </p:childTnLst>
                                </p:cTn>
                              </p:par>
                              <p:par>
                                <p:cTn id="20" presetID="9" presetClass="entr" presetSubtype="0" fill="hold" nodeType="withEffect">
                                  <p:stCondLst>
                                    <p:cond delay="0"/>
                                  </p:stCondLst>
                                  <p:childTnLst>
                                    <p:set>
                                      <p:cBhvr>
                                        <p:cTn id="21" dur="1" fill="hold">
                                          <p:stCondLst>
                                            <p:cond delay="0"/>
                                          </p:stCondLst>
                                        </p:cTn>
                                        <p:tgtEl>
                                          <p:spTgt spid="830474"/>
                                        </p:tgtEl>
                                        <p:attrNameLst>
                                          <p:attrName>style.visibility</p:attrName>
                                        </p:attrNameLst>
                                      </p:cBhvr>
                                      <p:to>
                                        <p:strVal val="visible"/>
                                      </p:to>
                                    </p:set>
                                    <p:animEffect transition="in" filter="dissolve">
                                      <p:cBhvr>
                                        <p:cTn id="22" dur="500"/>
                                        <p:tgtEl>
                                          <p:spTgt spid="830474"/>
                                        </p:tgtEl>
                                      </p:cBhvr>
                                    </p:animEffect>
                                  </p:childTnLst>
                                </p:cTn>
                              </p:par>
                              <p:par>
                                <p:cTn id="23" presetID="9" presetClass="entr" presetSubtype="0" fill="hold" nodeType="withEffect">
                                  <p:stCondLst>
                                    <p:cond delay="0"/>
                                  </p:stCondLst>
                                  <p:childTnLst>
                                    <p:set>
                                      <p:cBhvr>
                                        <p:cTn id="24" dur="1" fill="hold">
                                          <p:stCondLst>
                                            <p:cond delay="0"/>
                                          </p:stCondLst>
                                        </p:cTn>
                                        <p:tgtEl>
                                          <p:spTgt spid="830475"/>
                                        </p:tgtEl>
                                        <p:attrNameLst>
                                          <p:attrName>style.visibility</p:attrName>
                                        </p:attrNameLst>
                                      </p:cBhvr>
                                      <p:to>
                                        <p:strVal val="visible"/>
                                      </p:to>
                                    </p:set>
                                    <p:animEffect transition="in" filter="dissolve">
                                      <p:cBhvr>
                                        <p:cTn id="25" dur="500"/>
                                        <p:tgtEl>
                                          <p:spTgt spid="830475"/>
                                        </p:tgtEl>
                                      </p:cBhvr>
                                    </p:animEffect>
                                  </p:childTnLst>
                                </p:cTn>
                              </p:par>
                              <p:par>
                                <p:cTn id="26" presetID="9" presetClass="entr" presetSubtype="0" fill="hold" nodeType="withEffect">
                                  <p:stCondLst>
                                    <p:cond delay="0"/>
                                  </p:stCondLst>
                                  <p:childTnLst>
                                    <p:set>
                                      <p:cBhvr>
                                        <p:cTn id="27" dur="1" fill="hold">
                                          <p:stCondLst>
                                            <p:cond delay="0"/>
                                          </p:stCondLst>
                                        </p:cTn>
                                        <p:tgtEl>
                                          <p:spTgt spid="830476"/>
                                        </p:tgtEl>
                                        <p:attrNameLst>
                                          <p:attrName>style.visibility</p:attrName>
                                        </p:attrNameLst>
                                      </p:cBhvr>
                                      <p:to>
                                        <p:strVal val="visible"/>
                                      </p:to>
                                    </p:set>
                                    <p:animEffect transition="in" filter="dissolve">
                                      <p:cBhvr>
                                        <p:cTn id="28" dur="500"/>
                                        <p:tgtEl>
                                          <p:spTgt spid="830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46038" fill="hold"/>
                                        <p:tgtEl>
                                          <p:spTgt spid="3"/>
                                        </p:tgtEl>
                                      </p:cBhvr>
                                    </p:cmd>
                                  </p:childTnLst>
                                </p:cTn>
                              </p:par>
                            </p:childTnLst>
                          </p:cTn>
                        </p:par>
                      </p:childTnLst>
                    </p:cTn>
                  </p:par>
                </p:childTnLst>
              </p:cTn>
              <p:nextCondLst>
                <p:cond evt="onClick" delay="0">
                  <p:tgtEl>
                    <p:spTgt spid="3"/>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8304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Text Box 2"/>
          <p:cNvSpPr txBox="1">
            <a:spLocks noChangeArrowheads="1"/>
          </p:cNvSpPr>
          <p:nvPr/>
        </p:nvSpPr>
        <p:spPr bwMode="auto">
          <a:xfrm>
            <a:off x="98338" y="169863"/>
            <a:ext cx="8669425" cy="3046988"/>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تعریف </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   </a:t>
            </a:r>
            <a:r>
              <a:rPr lang="fa-IR" sz="2400" dirty="0">
                <a:solidFill>
                  <a:srgbClr val="FA6306"/>
                </a:solidFill>
                <a:latin typeface="Times New Roman" pitchFamily="18" charset="0"/>
                <a:cs typeface="B Nazanin" pitchFamily="2" charset="-78"/>
              </a:rPr>
              <a:t>الف)</a:t>
            </a:r>
            <a:r>
              <a:rPr lang="fa-IR" sz="2400" dirty="0">
                <a:latin typeface="Times New Roman" pitchFamily="18" charset="0"/>
                <a:cs typeface="B Nazanin" pitchFamily="2" charset="-78"/>
              </a:rPr>
              <a:t> فرض می کنیم</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یک خم هموار</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یعنی مشتق پذیر با مشتق ناصفر </a:t>
            </a:r>
            <a:r>
              <a:rPr lang="fa-IR" sz="2400" dirty="0">
                <a:latin typeface="Times New Roman" pitchFamily="18" charset="0"/>
                <a:cs typeface="B Nazanin" pitchFamily="2" charset="-78"/>
              </a:rPr>
              <a:t>باشد. </a:t>
            </a:r>
            <a:r>
              <a:rPr lang="fa-IR" sz="2400" b="1" dirty="0">
                <a:solidFill>
                  <a:srgbClr val="FA6306"/>
                </a:solidFill>
                <a:latin typeface="Times New Roman" pitchFamily="18" charset="0"/>
                <a:cs typeface="B Nazanin" pitchFamily="2" charset="-78"/>
              </a:rPr>
              <a:t>طول</a:t>
            </a:r>
            <a:r>
              <a:rPr lang="fa-IR" sz="2400" dirty="0">
                <a:latin typeface="Times New Roman" pitchFamily="18" charset="0"/>
                <a:cs typeface="B Nazanin" pitchFamily="2" charset="-78"/>
              </a:rPr>
              <a:t> این خم را با </a:t>
            </a:r>
            <a:r>
              <a:rPr lang="en-US" sz="2000" dirty="0">
                <a:latin typeface="Times New Roman" pitchFamily="18" charset="0"/>
                <a:cs typeface="B Nazanin" pitchFamily="2" charset="-78"/>
              </a:rPr>
              <a:t>s</a:t>
            </a:r>
            <a:r>
              <a:rPr lang="fa-IR" sz="2400" dirty="0">
                <a:latin typeface="Times New Roman" pitchFamily="18" charset="0"/>
                <a:cs typeface="B Nazanin" pitchFamily="2" charset="-78"/>
              </a:rPr>
              <a:t> نشان می دهیم </a:t>
            </a:r>
            <a:r>
              <a:rPr lang="fa-IR" sz="2400" dirty="0" smtClean="0">
                <a:latin typeface="Times New Roman" pitchFamily="18" charset="0"/>
                <a:cs typeface="B Nazanin" pitchFamily="2" charset="-78"/>
              </a:rPr>
              <a:t>و</a:t>
            </a:r>
          </a:p>
          <a:p>
            <a:pPr>
              <a:lnSpc>
                <a:spcPct val="150000"/>
              </a:lnSpc>
            </a:pPr>
            <a:r>
              <a:rPr lang="en-US" sz="2400" dirty="0" smtClean="0">
                <a:latin typeface="Times New Roman" pitchFamily="18" charset="0"/>
                <a:cs typeface="B Nazanin" pitchFamily="2" charset="-78"/>
              </a:rPr>
              <a:t> </a:t>
            </a:r>
            <a:r>
              <a:rPr lang="fa-IR" sz="2400" dirty="0" smtClean="0">
                <a:latin typeface="Times New Roman" pitchFamily="18" charset="0"/>
                <a:cs typeface="B Nazanin" pitchFamily="2" charset="-78"/>
              </a:rPr>
              <a:t>با رابطه زیر </a:t>
            </a:r>
            <a:r>
              <a:rPr lang="fa-IR" sz="2400" dirty="0">
                <a:latin typeface="Times New Roman" pitchFamily="18" charset="0"/>
                <a:cs typeface="B Nazanin" pitchFamily="2" charset="-78"/>
              </a:rPr>
              <a:t>تعریف </a:t>
            </a:r>
            <a:r>
              <a:rPr lang="fa-IR" sz="2400" dirty="0" smtClean="0">
                <a:latin typeface="Times New Roman" pitchFamily="18" charset="0"/>
                <a:cs typeface="B Nazanin" pitchFamily="2" charset="-78"/>
              </a:rPr>
              <a:t>می </a:t>
            </a:r>
            <a:r>
              <a:rPr lang="fa-IR" sz="2400" dirty="0">
                <a:latin typeface="Times New Roman" pitchFamily="18" charset="0"/>
                <a:cs typeface="B Nazanin" pitchFamily="2" charset="-78"/>
              </a:rPr>
              <a:t>کنیم:</a:t>
            </a:r>
            <a:endParaRPr lang="en-US" sz="2400" dirty="0">
              <a:latin typeface="Times New Roman" pitchFamily="18" charset="0"/>
              <a:cs typeface="B Nazanin" pitchFamily="2" charset="-78"/>
            </a:endParaRPr>
          </a:p>
        </p:txBody>
      </p:sp>
      <p:pic>
        <p:nvPicPr>
          <p:cNvPr id="836611" name="Picture 3"/>
          <p:cNvPicPr>
            <a:picLocks noChangeAspect="1" noChangeArrowheads="1"/>
          </p:cNvPicPr>
          <p:nvPr/>
        </p:nvPicPr>
        <p:blipFill>
          <a:blip r:embed="rId4"/>
          <a:srcRect/>
          <a:stretch>
            <a:fillRect/>
          </a:stretch>
        </p:blipFill>
        <p:spPr bwMode="auto">
          <a:xfrm>
            <a:off x="2644011" y="1557338"/>
            <a:ext cx="3494088" cy="377825"/>
          </a:xfrm>
          <a:prstGeom prst="rect">
            <a:avLst/>
          </a:prstGeom>
          <a:noFill/>
          <a:ln w="9525">
            <a:noFill/>
            <a:miter lim="800000"/>
            <a:headEnd/>
            <a:tailEnd/>
          </a:ln>
        </p:spPr>
      </p:pic>
      <p:sp>
        <p:nvSpPr>
          <p:cNvPr id="836612" name="Text Box 4"/>
          <p:cNvSpPr txBox="1">
            <a:spLocks noChangeArrowheads="1"/>
          </p:cNvSpPr>
          <p:nvPr/>
        </p:nvSpPr>
        <p:spPr bwMode="auto">
          <a:xfrm>
            <a:off x="5657850" y="1557338"/>
            <a:ext cx="301625" cy="366712"/>
          </a:xfrm>
          <a:prstGeom prst="rect">
            <a:avLst/>
          </a:prstGeom>
          <a:noFill/>
          <a:ln w="9525">
            <a:noFill/>
            <a:miter lim="800000"/>
            <a:headEnd/>
            <a:tailEnd/>
          </a:ln>
        </p:spPr>
        <p:txBody>
          <a:bodyPr wrap="none">
            <a:spAutoFit/>
          </a:bodyPr>
          <a:lstStyle/>
          <a:p>
            <a:r>
              <a:rPr lang="fa-IR">
                <a:latin typeface="Times New Roman" pitchFamily="18" charset="0"/>
                <a:cs typeface="B Nazanin" pitchFamily="2" charset="-78"/>
              </a:rPr>
              <a:t>یا</a:t>
            </a:r>
            <a:endParaRPr lang="en-US">
              <a:latin typeface="Times New Roman" pitchFamily="18" charset="0"/>
              <a:cs typeface="B Nazanin" pitchFamily="2" charset="-78"/>
            </a:endParaRPr>
          </a:p>
        </p:txBody>
      </p:sp>
      <p:pic>
        <p:nvPicPr>
          <p:cNvPr id="836613" name="Picture 5"/>
          <p:cNvPicPr>
            <a:picLocks noChangeAspect="1" noChangeArrowheads="1"/>
          </p:cNvPicPr>
          <p:nvPr/>
        </p:nvPicPr>
        <p:blipFill>
          <a:blip r:embed="rId5"/>
          <a:srcRect/>
          <a:stretch>
            <a:fillRect/>
          </a:stretch>
        </p:blipFill>
        <p:spPr bwMode="auto">
          <a:xfrm>
            <a:off x="3419475" y="3068638"/>
            <a:ext cx="1876425" cy="523875"/>
          </a:xfrm>
          <a:prstGeom prst="rect">
            <a:avLst/>
          </a:prstGeom>
          <a:noFill/>
          <a:ln w="9525">
            <a:noFill/>
            <a:miter lim="800000"/>
            <a:headEnd/>
            <a:tailEnd/>
          </a:ln>
        </p:spPr>
      </p:pic>
      <p:sp>
        <p:nvSpPr>
          <p:cNvPr id="836614" name="Text Box 6"/>
          <p:cNvSpPr txBox="1">
            <a:spLocks noChangeArrowheads="1"/>
          </p:cNvSpPr>
          <p:nvPr/>
        </p:nvSpPr>
        <p:spPr bwMode="auto">
          <a:xfrm>
            <a:off x="787693" y="3892550"/>
            <a:ext cx="7980070" cy="1200329"/>
          </a:xfrm>
          <a:prstGeom prst="rect">
            <a:avLst/>
          </a:prstGeom>
          <a:noFill/>
          <a:ln w="9525">
            <a:noFill/>
            <a:miter lim="800000"/>
            <a:headEnd/>
            <a:tailEnd/>
          </a:ln>
        </p:spPr>
        <p:txBody>
          <a:bodyPr wrap="none">
            <a:spAutoFit/>
          </a:bodyPr>
          <a:lstStyle/>
          <a:p>
            <a:pPr>
              <a:lnSpc>
                <a:spcPct val="150000"/>
              </a:lnSpc>
            </a:pPr>
            <a:r>
              <a:rPr lang="fa-IR" sz="2400" dirty="0">
                <a:latin typeface="Times New Roman" pitchFamily="18" charset="0"/>
                <a:cs typeface="B Nazanin" pitchFamily="2" charset="-78"/>
              </a:rPr>
              <a:t>   </a:t>
            </a:r>
            <a:r>
              <a:rPr lang="fa-IR" sz="2400" dirty="0">
                <a:solidFill>
                  <a:srgbClr val="FA6306"/>
                </a:solidFill>
                <a:latin typeface="Times New Roman" pitchFamily="18" charset="0"/>
                <a:cs typeface="B Nazanin" pitchFamily="2" charset="-78"/>
              </a:rPr>
              <a:t>ب)</a:t>
            </a:r>
            <a:r>
              <a:rPr lang="fa-IR" sz="2400" dirty="0">
                <a:latin typeface="Times New Roman" pitchFamily="18" charset="0"/>
                <a:cs typeface="B Nazanin" pitchFamily="2" charset="-78"/>
              </a:rPr>
              <a:t> اگر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نقاط                        </a:t>
            </a:r>
            <a:r>
              <a:rPr lang="fa-IR" sz="2400" dirty="0" smtClean="0">
                <a:latin typeface="Times New Roman" pitchFamily="18" charset="0"/>
                <a:cs typeface="B Nazanin" pitchFamily="2" charset="-78"/>
              </a:rPr>
              <a:t>م    تعلق </a:t>
            </a:r>
            <a:r>
              <a:rPr lang="fa-IR" sz="2400" dirty="0">
                <a:latin typeface="Times New Roman" pitchFamily="18" charset="0"/>
                <a:cs typeface="B Nazanin" pitchFamily="2" charset="-78"/>
              </a:rPr>
              <a:t>به </a:t>
            </a:r>
            <a:r>
              <a:rPr lang="en-US" sz="2000" dirty="0">
                <a:latin typeface="Times New Roman" pitchFamily="18" charset="0"/>
                <a:cs typeface="B Nazanin" pitchFamily="2" charset="-78"/>
              </a:rPr>
              <a:t>[</a:t>
            </a:r>
            <a:r>
              <a:rPr lang="en-US" sz="2000" dirty="0" err="1">
                <a:latin typeface="Times New Roman" pitchFamily="18" charset="0"/>
                <a:cs typeface="B Nazanin" pitchFamily="2" charset="-78"/>
              </a:rPr>
              <a:t>a,b</a:t>
            </a:r>
            <a:r>
              <a:rPr lang="en-US" sz="2000" dirty="0">
                <a:latin typeface="Times New Roman" pitchFamily="18" charset="0"/>
                <a:cs typeface="B Nazanin" pitchFamily="2" charset="-78"/>
              </a:rPr>
              <a:t>]</a:t>
            </a:r>
            <a:r>
              <a:rPr lang="fa-IR" sz="2400" dirty="0">
                <a:latin typeface="Times New Roman" pitchFamily="18" charset="0"/>
                <a:cs typeface="B Nazanin" pitchFamily="2" charset="-78"/>
              </a:rPr>
              <a:t> </a:t>
            </a:r>
            <a:r>
              <a:rPr lang="fa-IR" sz="2400" b="1" dirty="0">
                <a:latin typeface="Times New Roman" pitchFamily="18" charset="0"/>
                <a:cs typeface="B Nazanin" pitchFamily="2" charset="-78"/>
              </a:rPr>
              <a:t>پاره هـــــموار</a:t>
            </a:r>
            <a:r>
              <a:rPr lang="fa-IR" sz="2400" dirty="0">
                <a:latin typeface="Times New Roman" pitchFamily="18" charset="0"/>
                <a:cs typeface="B Nazanin" pitchFamily="2" charset="-78"/>
              </a:rPr>
              <a:t> باشد و</a:t>
            </a:r>
          </a:p>
          <a:p>
            <a:pPr>
              <a:lnSpc>
                <a:spcPct val="150000"/>
              </a:lnSpc>
            </a:pPr>
            <a:r>
              <a:rPr lang="fa-IR" sz="2400" b="1" dirty="0">
                <a:solidFill>
                  <a:srgbClr val="FA6306"/>
                </a:solidFill>
                <a:latin typeface="Times New Roman" pitchFamily="18" charset="0"/>
                <a:cs typeface="B Nazanin" pitchFamily="2" charset="-78"/>
              </a:rPr>
              <a:t>                                              </a:t>
            </a:r>
            <a:r>
              <a:rPr lang="fa-IR" sz="2400" b="1" dirty="0" smtClean="0">
                <a:solidFill>
                  <a:srgbClr val="FA6306"/>
                </a:solidFill>
                <a:latin typeface="Times New Roman" pitchFamily="18" charset="0"/>
                <a:cs typeface="B Nazanin" pitchFamily="2" charset="-78"/>
              </a:rPr>
              <a:t>        </a:t>
            </a:r>
            <a:r>
              <a:rPr lang="fa-IR" sz="2400" b="1" dirty="0">
                <a:solidFill>
                  <a:srgbClr val="FA6306"/>
                </a:solidFill>
                <a:latin typeface="Times New Roman" pitchFamily="18" charset="0"/>
                <a:cs typeface="B Nazanin" pitchFamily="2" charset="-78"/>
              </a:rPr>
              <a:t>طول</a:t>
            </a:r>
            <a:r>
              <a:rPr lang="fa-IR" sz="2400" dirty="0">
                <a:latin typeface="Times New Roman" pitchFamily="18" charset="0"/>
                <a:cs typeface="B Nazanin" pitchFamily="2" charset="-78"/>
              </a:rPr>
              <a:t>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را با رابطه زیر تعریف می کنیم</a:t>
            </a:r>
            <a:endParaRPr lang="en-US" sz="2400" dirty="0">
              <a:latin typeface="Times New Roman" pitchFamily="18" charset="0"/>
              <a:cs typeface="B Nazanin" pitchFamily="2" charset="-78"/>
            </a:endParaRPr>
          </a:p>
        </p:txBody>
      </p:sp>
      <p:pic>
        <p:nvPicPr>
          <p:cNvPr id="836615" name="Picture 7"/>
          <p:cNvPicPr>
            <a:picLocks noChangeAspect="1" noChangeArrowheads="1"/>
          </p:cNvPicPr>
          <p:nvPr/>
        </p:nvPicPr>
        <p:blipFill>
          <a:blip r:embed="rId6"/>
          <a:srcRect/>
          <a:stretch>
            <a:fillRect/>
          </a:stretch>
        </p:blipFill>
        <p:spPr bwMode="auto">
          <a:xfrm>
            <a:off x="4786313" y="4076700"/>
            <a:ext cx="1873250" cy="355600"/>
          </a:xfrm>
          <a:prstGeom prst="rect">
            <a:avLst/>
          </a:prstGeom>
          <a:noFill/>
          <a:ln w="9525">
            <a:noFill/>
            <a:miter lim="800000"/>
            <a:headEnd/>
            <a:tailEnd/>
          </a:ln>
        </p:spPr>
      </p:pic>
      <p:pic>
        <p:nvPicPr>
          <p:cNvPr id="836616" name="Picture 8"/>
          <p:cNvPicPr>
            <a:picLocks noChangeAspect="1" noChangeArrowheads="1"/>
          </p:cNvPicPr>
          <p:nvPr/>
        </p:nvPicPr>
        <p:blipFill>
          <a:blip r:embed="rId7"/>
          <a:srcRect/>
          <a:stretch>
            <a:fillRect/>
          </a:stretch>
        </p:blipFill>
        <p:spPr bwMode="auto">
          <a:xfrm>
            <a:off x="5263357" y="4646434"/>
            <a:ext cx="3305175" cy="355600"/>
          </a:xfrm>
          <a:prstGeom prst="rect">
            <a:avLst/>
          </a:prstGeom>
          <a:noFill/>
          <a:ln w="9525">
            <a:noFill/>
            <a:miter lim="800000"/>
            <a:headEnd/>
            <a:tailEnd/>
          </a:ln>
        </p:spPr>
      </p:pic>
      <p:pic>
        <p:nvPicPr>
          <p:cNvPr id="836617" name="Picture 9"/>
          <p:cNvPicPr>
            <a:picLocks noChangeAspect="1" noChangeArrowheads="1"/>
          </p:cNvPicPr>
          <p:nvPr/>
        </p:nvPicPr>
        <p:blipFill>
          <a:blip r:embed="rId8"/>
          <a:srcRect/>
          <a:stretch>
            <a:fillRect/>
          </a:stretch>
        </p:blipFill>
        <p:spPr bwMode="auto">
          <a:xfrm>
            <a:off x="1403350" y="5484813"/>
            <a:ext cx="5761038" cy="596900"/>
          </a:xfrm>
          <a:prstGeom prst="rect">
            <a:avLst/>
          </a:prstGeom>
          <a:noFill/>
          <a:ln w="9525">
            <a:noFill/>
            <a:miter lim="800000"/>
            <a:headEnd/>
            <a:tailEnd/>
          </a:ln>
        </p:spPr>
      </p:pic>
      <p:grpSp>
        <p:nvGrpSpPr>
          <p:cNvPr id="2" name="Group 10"/>
          <p:cNvGrpSpPr>
            <a:grpSpLocks/>
          </p:cNvGrpSpPr>
          <p:nvPr/>
        </p:nvGrpSpPr>
        <p:grpSpPr bwMode="auto">
          <a:xfrm>
            <a:off x="0" y="-98426"/>
            <a:ext cx="9036050" cy="6858001"/>
            <a:chOff x="0" y="-17"/>
            <a:chExt cx="5692" cy="4320"/>
          </a:xfrm>
        </p:grpSpPr>
        <p:sp>
          <p:nvSpPr>
            <p:cNvPr id="425995" name="Rectangle 11"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25996" name="Rectangle 12"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36610"/>
                                        </p:tgtEl>
                                        <p:attrNameLst>
                                          <p:attrName>style.visibility</p:attrName>
                                        </p:attrNameLst>
                                      </p:cBhvr>
                                      <p:to>
                                        <p:strVal val="visible"/>
                                      </p:to>
                                    </p:set>
                                    <p:anim calcmode="lin" valueType="num">
                                      <p:cBhvr>
                                        <p:cTn id="7" dur="1000" fill="hold"/>
                                        <p:tgtEl>
                                          <p:spTgt spid="836610"/>
                                        </p:tgtEl>
                                        <p:attrNameLst>
                                          <p:attrName>ppt_x</p:attrName>
                                        </p:attrNameLst>
                                      </p:cBhvr>
                                      <p:tavLst>
                                        <p:tav tm="0">
                                          <p:val>
                                            <p:strVal val="#ppt_x-.2"/>
                                          </p:val>
                                        </p:tav>
                                        <p:tav tm="100000">
                                          <p:val>
                                            <p:strVal val="#ppt_x"/>
                                          </p:val>
                                        </p:tav>
                                      </p:tavLst>
                                    </p:anim>
                                    <p:anim calcmode="lin" valueType="num">
                                      <p:cBhvr>
                                        <p:cTn id="8" dur="1000" fill="hold"/>
                                        <p:tgtEl>
                                          <p:spTgt spid="8366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6610"/>
                                        </p:tgtEl>
                                      </p:cBhvr>
                                    </p:animEffect>
                                  </p:childTnLst>
                                </p:cTn>
                              </p:par>
                              <p:par>
                                <p:cTn id="10" presetID="29" presetClass="entr" presetSubtype="0" fill="hold" nodeType="withEffect">
                                  <p:stCondLst>
                                    <p:cond delay="0"/>
                                  </p:stCondLst>
                                  <p:childTnLst>
                                    <p:set>
                                      <p:cBhvr>
                                        <p:cTn id="11" dur="1" fill="hold">
                                          <p:stCondLst>
                                            <p:cond delay="0"/>
                                          </p:stCondLst>
                                        </p:cTn>
                                        <p:tgtEl>
                                          <p:spTgt spid="836611"/>
                                        </p:tgtEl>
                                        <p:attrNameLst>
                                          <p:attrName>style.visibility</p:attrName>
                                        </p:attrNameLst>
                                      </p:cBhvr>
                                      <p:to>
                                        <p:strVal val="visible"/>
                                      </p:to>
                                    </p:set>
                                    <p:anim calcmode="lin" valueType="num">
                                      <p:cBhvr>
                                        <p:cTn id="12" dur="1000" fill="hold"/>
                                        <p:tgtEl>
                                          <p:spTgt spid="836611"/>
                                        </p:tgtEl>
                                        <p:attrNameLst>
                                          <p:attrName>ppt_x</p:attrName>
                                        </p:attrNameLst>
                                      </p:cBhvr>
                                      <p:tavLst>
                                        <p:tav tm="0">
                                          <p:val>
                                            <p:strVal val="#ppt_x-.2"/>
                                          </p:val>
                                        </p:tav>
                                        <p:tav tm="100000">
                                          <p:val>
                                            <p:strVal val="#ppt_x"/>
                                          </p:val>
                                        </p:tav>
                                      </p:tavLst>
                                    </p:anim>
                                    <p:anim calcmode="lin" valueType="num">
                                      <p:cBhvr>
                                        <p:cTn id="13" dur="1000" fill="hold"/>
                                        <p:tgtEl>
                                          <p:spTgt spid="8366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36611"/>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836612"/>
                                        </p:tgtEl>
                                        <p:attrNameLst>
                                          <p:attrName>style.visibility</p:attrName>
                                        </p:attrNameLst>
                                      </p:cBhvr>
                                      <p:to>
                                        <p:strVal val="visible"/>
                                      </p:to>
                                    </p:set>
                                    <p:anim calcmode="lin" valueType="num">
                                      <p:cBhvr>
                                        <p:cTn id="17" dur="1000" fill="hold"/>
                                        <p:tgtEl>
                                          <p:spTgt spid="836612"/>
                                        </p:tgtEl>
                                        <p:attrNameLst>
                                          <p:attrName>ppt_x</p:attrName>
                                        </p:attrNameLst>
                                      </p:cBhvr>
                                      <p:tavLst>
                                        <p:tav tm="0">
                                          <p:val>
                                            <p:strVal val="#ppt_x-.2"/>
                                          </p:val>
                                        </p:tav>
                                        <p:tav tm="100000">
                                          <p:val>
                                            <p:strVal val="#ppt_x"/>
                                          </p:val>
                                        </p:tav>
                                      </p:tavLst>
                                    </p:anim>
                                    <p:anim calcmode="lin" valueType="num">
                                      <p:cBhvr>
                                        <p:cTn id="18" dur="1000" fill="hold"/>
                                        <p:tgtEl>
                                          <p:spTgt spid="8366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36612"/>
                                        </p:tgtEl>
                                      </p:cBhvr>
                                    </p:animEffect>
                                  </p:childTnLst>
                                </p:cTn>
                              </p:par>
                              <p:par>
                                <p:cTn id="20" presetID="29" presetClass="entr" presetSubtype="0" fill="hold" nodeType="withEffect">
                                  <p:stCondLst>
                                    <p:cond delay="0"/>
                                  </p:stCondLst>
                                  <p:childTnLst>
                                    <p:set>
                                      <p:cBhvr>
                                        <p:cTn id="21" dur="1" fill="hold">
                                          <p:stCondLst>
                                            <p:cond delay="0"/>
                                          </p:stCondLst>
                                        </p:cTn>
                                        <p:tgtEl>
                                          <p:spTgt spid="836613"/>
                                        </p:tgtEl>
                                        <p:attrNameLst>
                                          <p:attrName>style.visibility</p:attrName>
                                        </p:attrNameLst>
                                      </p:cBhvr>
                                      <p:to>
                                        <p:strVal val="visible"/>
                                      </p:to>
                                    </p:set>
                                    <p:anim calcmode="lin" valueType="num">
                                      <p:cBhvr>
                                        <p:cTn id="22" dur="1000" fill="hold"/>
                                        <p:tgtEl>
                                          <p:spTgt spid="836613"/>
                                        </p:tgtEl>
                                        <p:attrNameLst>
                                          <p:attrName>ppt_x</p:attrName>
                                        </p:attrNameLst>
                                      </p:cBhvr>
                                      <p:tavLst>
                                        <p:tav tm="0">
                                          <p:val>
                                            <p:strVal val="#ppt_x-.2"/>
                                          </p:val>
                                        </p:tav>
                                        <p:tav tm="100000">
                                          <p:val>
                                            <p:strVal val="#ppt_x"/>
                                          </p:val>
                                        </p:tav>
                                      </p:tavLst>
                                    </p:anim>
                                    <p:anim calcmode="lin" valueType="num">
                                      <p:cBhvr>
                                        <p:cTn id="23" dur="1000" fill="hold"/>
                                        <p:tgtEl>
                                          <p:spTgt spid="83661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36613"/>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836614"/>
                                        </p:tgtEl>
                                        <p:attrNameLst>
                                          <p:attrName>style.visibility</p:attrName>
                                        </p:attrNameLst>
                                      </p:cBhvr>
                                      <p:to>
                                        <p:strVal val="visible"/>
                                      </p:to>
                                    </p:set>
                                    <p:anim calcmode="lin" valueType="num">
                                      <p:cBhvr>
                                        <p:cTn id="29" dur="1000" fill="hold"/>
                                        <p:tgtEl>
                                          <p:spTgt spid="836614"/>
                                        </p:tgtEl>
                                        <p:attrNameLst>
                                          <p:attrName>ppt_x</p:attrName>
                                        </p:attrNameLst>
                                      </p:cBhvr>
                                      <p:tavLst>
                                        <p:tav tm="0">
                                          <p:val>
                                            <p:strVal val="#ppt_x-.2"/>
                                          </p:val>
                                        </p:tav>
                                        <p:tav tm="100000">
                                          <p:val>
                                            <p:strVal val="#ppt_x"/>
                                          </p:val>
                                        </p:tav>
                                      </p:tavLst>
                                    </p:anim>
                                    <p:anim calcmode="lin" valueType="num">
                                      <p:cBhvr>
                                        <p:cTn id="30" dur="1000" fill="hold"/>
                                        <p:tgtEl>
                                          <p:spTgt spid="83661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36614"/>
                                        </p:tgtEl>
                                      </p:cBhvr>
                                    </p:animEffect>
                                  </p:childTnLst>
                                </p:cTn>
                              </p:par>
                              <p:par>
                                <p:cTn id="32" presetID="29" presetClass="entr" presetSubtype="0" fill="hold" nodeType="withEffect">
                                  <p:stCondLst>
                                    <p:cond delay="0"/>
                                  </p:stCondLst>
                                  <p:childTnLst>
                                    <p:set>
                                      <p:cBhvr>
                                        <p:cTn id="33" dur="1" fill="hold">
                                          <p:stCondLst>
                                            <p:cond delay="0"/>
                                          </p:stCondLst>
                                        </p:cTn>
                                        <p:tgtEl>
                                          <p:spTgt spid="836615"/>
                                        </p:tgtEl>
                                        <p:attrNameLst>
                                          <p:attrName>style.visibility</p:attrName>
                                        </p:attrNameLst>
                                      </p:cBhvr>
                                      <p:to>
                                        <p:strVal val="visible"/>
                                      </p:to>
                                    </p:set>
                                    <p:anim calcmode="lin" valueType="num">
                                      <p:cBhvr>
                                        <p:cTn id="34" dur="1000" fill="hold"/>
                                        <p:tgtEl>
                                          <p:spTgt spid="836615"/>
                                        </p:tgtEl>
                                        <p:attrNameLst>
                                          <p:attrName>ppt_x</p:attrName>
                                        </p:attrNameLst>
                                      </p:cBhvr>
                                      <p:tavLst>
                                        <p:tav tm="0">
                                          <p:val>
                                            <p:strVal val="#ppt_x-.2"/>
                                          </p:val>
                                        </p:tav>
                                        <p:tav tm="100000">
                                          <p:val>
                                            <p:strVal val="#ppt_x"/>
                                          </p:val>
                                        </p:tav>
                                      </p:tavLst>
                                    </p:anim>
                                    <p:anim calcmode="lin" valueType="num">
                                      <p:cBhvr>
                                        <p:cTn id="35" dur="1000" fill="hold"/>
                                        <p:tgtEl>
                                          <p:spTgt spid="83661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36615"/>
                                        </p:tgtEl>
                                      </p:cBhvr>
                                    </p:animEffect>
                                  </p:childTnLst>
                                </p:cTn>
                              </p:par>
                              <p:par>
                                <p:cTn id="37" presetID="29" presetClass="entr" presetSubtype="0" fill="hold" nodeType="withEffect">
                                  <p:stCondLst>
                                    <p:cond delay="0"/>
                                  </p:stCondLst>
                                  <p:childTnLst>
                                    <p:set>
                                      <p:cBhvr>
                                        <p:cTn id="38" dur="1" fill="hold">
                                          <p:stCondLst>
                                            <p:cond delay="0"/>
                                          </p:stCondLst>
                                        </p:cTn>
                                        <p:tgtEl>
                                          <p:spTgt spid="836616"/>
                                        </p:tgtEl>
                                        <p:attrNameLst>
                                          <p:attrName>style.visibility</p:attrName>
                                        </p:attrNameLst>
                                      </p:cBhvr>
                                      <p:to>
                                        <p:strVal val="visible"/>
                                      </p:to>
                                    </p:set>
                                    <p:anim calcmode="lin" valueType="num">
                                      <p:cBhvr>
                                        <p:cTn id="39" dur="1000" fill="hold"/>
                                        <p:tgtEl>
                                          <p:spTgt spid="836616"/>
                                        </p:tgtEl>
                                        <p:attrNameLst>
                                          <p:attrName>ppt_x</p:attrName>
                                        </p:attrNameLst>
                                      </p:cBhvr>
                                      <p:tavLst>
                                        <p:tav tm="0">
                                          <p:val>
                                            <p:strVal val="#ppt_x-.2"/>
                                          </p:val>
                                        </p:tav>
                                        <p:tav tm="100000">
                                          <p:val>
                                            <p:strVal val="#ppt_x"/>
                                          </p:val>
                                        </p:tav>
                                      </p:tavLst>
                                    </p:anim>
                                    <p:anim calcmode="lin" valueType="num">
                                      <p:cBhvr>
                                        <p:cTn id="40" dur="1000" fill="hold"/>
                                        <p:tgtEl>
                                          <p:spTgt spid="83661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36616"/>
                                        </p:tgtEl>
                                      </p:cBhvr>
                                    </p:animEffect>
                                  </p:childTnLst>
                                </p:cTn>
                              </p:par>
                              <p:par>
                                <p:cTn id="42" presetID="29" presetClass="entr" presetSubtype="0" fill="hold" nodeType="withEffect">
                                  <p:stCondLst>
                                    <p:cond delay="0"/>
                                  </p:stCondLst>
                                  <p:childTnLst>
                                    <p:set>
                                      <p:cBhvr>
                                        <p:cTn id="43" dur="1" fill="hold">
                                          <p:stCondLst>
                                            <p:cond delay="0"/>
                                          </p:stCondLst>
                                        </p:cTn>
                                        <p:tgtEl>
                                          <p:spTgt spid="836617"/>
                                        </p:tgtEl>
                                        <p:attrNameLst>
                                          <p:attrName>style.visibility</p:attrName>
                                        </p:attrNameLst>
                                      </p:cBhvr>
                                      <p:to>
                                        <p:strVal val="visible"/>
                                      </p:to>
                                    </p:set>
                                    <p:anim calcmode="lin" valueType="num">
                                      <p:cBhvr>
                                        <p:cTn id="44" dur="1000" fill="hold"/>
                                        <p:tgtEl>
                                          <p:spTgt spid="836617"/>
                                        </p:tgtEl>
                                        <p:attrNameLst>
                                          <p:attrName>ppt_x</p:attrName>
                                        </p:attrNameLst>
                                      </p:cBhvr>
                                      <p:tavLst>
                                        <p:tav tm="0">
                                          <p:val>
                                            <p:strVal val="#ppt_x-.2"/>
                                          </p:val>
                                        </p:tav>
                                        <p:tav tm="100000">
                                          <p:val>
                                            <p:strVal val="#ppt_x"/>
                                          </p:val>
                                        </p:tav>
                                      </p:tavLst>
                                    </p:anim>
                                    <p:anim calcmode="lin" valueType="num">
                                      <p:cBhvr>
                                        <p:cTn id="45" dur="1000" fill="hold"/>
                                        <p:tgtEl>
                                          <p:spTgt spid="836617"/>
                                        </p:tgtEl>
                                        <p:attrNameLst>
                                          <p:attrName>ppt_y</p:attrName>
                                        </p:attrNameLst>
                                      </p:cBhvr>
                                      <p:tavLst>
                                        <p:tav tm="0">
                                          <p:val>
                                            <p:strVal val="#ppt_y"/>
                                          </p:val>
                                        </p:tav>
                                        <p:tav tm="100000">
                                          <p:val>
                                            <p:strVal val="#ppt_y"/>
                                          </p:val>
                                        </p:tav>
                                      </p:tavLst>
                                    </p:anim>
                                    <p:animEffect transition="in" filter="wipe(right)" prLst="gradientSize: 0.1">
                                      <p:cBhvr>
                                        <p:cTn id="46" dur="1000"/>
                                        <p:tgtEl>
                                          <p:spTgt spid="8366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04536"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836610" grpId="0"/>
      <p:bldP spid="836612" grpId="0"/>
      <p:bldP spid="8366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Text Box 2"/>
          <p:cNvSpPr txBox="1">
            <a:spLocks noChangeArrowheads="1"/>
          </p:cNvSpPr>
          <p:nvPr/>
        </p:nvSpPr>
        <p:spPr bwMode="auto">
          <a:xfrm>
            <a:off x="1403350" y="407988"/>
            <a:ext cx="7364413" cy="457200"/>
          </a:xfrm>
          <a:prstGeom prst="rect">
            <a:avLst/>
          </a:prstGeom>
          <a:noFill/>
          <a:ln w="9525">
            <a:noFill/>
            <a:miter lim="800000"/>
            <a:headEnd/>
            <a:tailEnd/>
          </a:ln>
        </p:spPr>
        <p:txBody>
          <a:bodyPr wrap="none">
            <a:spAutoFit/>
          </a:bodyPr>
          <a:lstStyle/>
          <a:p>
            <a:r>
              <a:rPr lang="fa-IR" sz="2400">
                <a:latin typeface="Times New Roman" pitchFamily="18" charset="0"/>
                <a:cs typeface="B Nazanin" pitchFamily="2" charset="-78"/>
              </a:rPr>
              <a:t>با قرار دادن          و                این فرمول به صورت زیر در می آید.</a:t>
            </a:r>
            <a:endParaRPr lang="en-US" sz="2400">
              <a:latin typeface="Times New Roman" pitchFamily="18" charset="0"/>
              <a:cs typeface="B Nazanin" pitchFamily="2" charset="-78"/>
            </a:endParaRPr>
          </a:p>
        </p:txBody>
      </p:sp>
      <p:pic>
        <p:nvPicPr>
          <p:cNvPr id="837635" name="Picture 3"/>
          <p:cNvPicPr>
            <a:picLocks noChangeAspect="1" noChangeArrowheads="1"/>
          </p:cNvPicPr>
          <p:nvPr/>
        </p:nvPicPr>
        <p:blipFill>
          <a:blip r:embed="rId4"/>
          <a:srcRect/>
          <a:stretch>
            <a:fillRect/>
          </a:stretch>
        </p:blipFill>
        <p:spPr bwMode="auto">
          <a:xfrm>
            <a:off x="6897291" y="506140"/>
            <a:ext cx="792162" cy="355600"/>
          </a:xfrm>
          <a:prstGeom prst="rect">
            <a:avLst/>
          </a:prstGeom>
          <a:noFill/>
          <a:ln w="9525">
            <a:noFill/>
            <a:miter lim="800000"/>
            <a:headEnd/>
            <a:tailEnd/>
          </a:ln>
        </p:spPr>
      </p:pic>
      <p:pic>
        <p:nvPicPr>
          <p:cNvPr id="837636" name="Picture 4"/>
          <p:cNvPicPr>
            <a:picLocks noChangeAspect="1" noChangeArrowheads="1"/>
          </p:cNvPicPr>
          <p:nvPr/>
        </p:nvPicPr>
        <p:blipFill>
          <a:blip r:embed="rId5"/>
          <a:srcRect/>
          <a:stretch>
            <a:fillRect/>
          </a:stretch>
        </p:blipFill>
        <p:spPr bwMode="auto">
          <a:xfrm>
            <a:off x="5620544" y="490573"/>
            <a:ext cx="1046162" cy="355600"/>
          </a:xfrm>
          <a:prstGeom prst="rect">
            <a:avLst/>
          </a:prstGeom>
          <a:noFill/>
          <a:ln w="9525">
            <a:noFill/>
            <a:miter lim="800000"/>
            <a:headEnd/>
            <a:tailEnd/>
          </a:ln>
        </p:spPr>
      </p:pic>
      <p:pic>
        <p:nvPicPr>
          <p:cNvPr id="837637" name="Picture 5"/>
          <p:cNvPicPr>
            <a:picLocks noChangeAspect="1" noChangeArrowheads="1"/>
          </p:cNvPicPr>
          <p:nvPr/>
        </p:nvPicPr>
        <p:blipFill>
          <a:blip r:embed="rId6"/>
          <a:srcRect/>
          <a:stretch>
            <a:fillRect/>
          </a:stretch>
        </p:blipFill>
        <p:spPr bwMode="auto">
          <a:xfrm>
            <a:off x="3419475" y="1196975"/>
            <a:ext cx="2519363" cy="712788"/>
          </a:xfrm>
          <a:prstGeom prst="rect">
            <a:avLst/>
          </a:prstGeom>
          <a:noFill/>
          <a:ln w="9525">
            <a:noFill/>
            <a:miter lim="800000"/>
            <a:headEnd/>
            <a:tailEnd/>
          </a:ln>
        </p:spPr>
      </p:pic>
      <p:grpSp>
        <p:nvGrpSpPr>
          <p:cNvPr id="2" name="Group 6"/>
          <p:cNvGrpSpPr>
            <a:grpSpLocks/>
          </p:cNvGrpSpPr>
          <p:nvPr/>
        </p:nvGrpSpPr>
        <p:grpSpPr bwMode="auto">
          <a:xfrm>
            <a:off x="827088" y="2133600"/>
            <a:ext cx="8316912" cy="4500563"/>
            <a:chOff x="521" y="1344"/>
            <a:chExt cx="5239" cy="2835"/>
          </a:xfrm>
        </p:grpSpPr>
        <p:sp>
          <p:nvSpPr>
            <p:cNvPr id="427018" name="Line 7"/>
            <p:cNvSpPr>
              <a:spLocks noChangeShapeType="1"/>
            </p:cNvSpPr>
            <p:nvPr/>
          </p:nvSpPr>
          <p:spPr bwMode="auto">
            <a:xfrm>
              <a:off x="748" y="3657"/>
              <a:ext cx="5012" cy="0"/>
            </a:xfrm>
            <a:prstGeom prst="line">
              <a:avLst/>
            </a:prstGeom>
            <a:noFill/>
            <a:ln w="9525">
              <a:solidFill>
                <a:schemeClr val="tx1"/>
              </a:solidFill>
              <a:round/>
              <a:headEnd/>
              <a:tailEnd type="triangle" w="med" len="med"/>
            </a:ln>
          </p:spPr>
          <p:txBody>
            <a:bodyPr/>
            <a:lstStyle/>
            <a:p>
              <a:endParaRPr lang="fa-IR"/>
            </a:p>
          </p:txBody>
        </p:sp>
        <p:sp>
          <p:nvSpPr>
            <p:cNvPr id="427019" name="Line 8"/>
            <p:cNvSpPr>
              <a:spLocks noChangeShapeType="1"/>
            </p:cNvSpPr>
            <p:nvPr/>
          </p:nvSpPr>
          <p:spPr bwMode="auto">
            <a:xfrm flipV="1">
              <a:off x="748" y="1480"/>
              <a:ext cx="0" cy="2177"/>
            </a:xfrm>
            <a:prstGeom prst="line">
              <a:avLst/>
            </a:prstGeom>
            <a:noFill/>
            <a:ln w="9525">
              <a:solidFill>
                <a:schemeClr val="tx1"/>
              </a:solidFill>
              <a:round/>
              <a:headEnd/>
              <a:tailEnd type="triangle" w="med" len="med"/>
            </a:ln>
          </p:spPr>
          <p:txBody>
            <a:bodyPr/>
            <a:lstStyle/>
            <a:p>
              <a:endParaRPr lang="fa-IR"/>
            </a:p>
          </p:txBody>
        </p:sp>
        <p:sp>
          <p:nvSpPr>
            <p:cNvPr id="427020" name="Arc 9"/>
            <p:cNvSpPr>
              <a:spLocks/>
            </p:cNvSpPr>
            <p:nvPr/>
          </p:nvSpPr>
          <p:spPr bwMode="auto">
            <a:xfrm flipH="1" flipV="1">
              <a:off x="977" y="1526"/>
              <a:ext cx="1446" cy="1410"/>
            </a:xfrm>
            <a:custGeom>
              <a:avLst/>
              <a:gdLst>
                <a:gd name="T0" fmla="*/ 1446 w 43010"/>
                <a:gd name="T1" fmla="*/ 87 h 21600"/>
                <a:gd name="T2" fmla="*/ 0 w 43010"/>
                <a:gd name="T3" fmla="*/ 165 h 21600"/>
                <a:gd name="T4" fmla="*/ 721 w 43010"/>
                <a:gd name="T5" fmla="*/ 0 h 21600"/>
                <a:gd name="T6" fmla="*/ 0 60000 65536"/>
                <a:gd name="T7" fmla="*/ 0 60000 65536"/>
                <a:gd name="T8" fmla="*/ 0 60000 65536"/>
                <a:gd name="T9" fmla="*/ 0 w 43010"/>
                <a:gd name="T10" fmla="*/ 0 h 21600"/>
                <a:gd name="T11" fmla="*/ 43010 w 43010"/>
                <a:gd name="T12" fmla="*/ 21600 h 21600"/>
              </a:gdLst>
              <a:ahLst/>
              <a:cxnLst>
                <a:cxn ang="T6">
                  <a:pos x="T0" y="T1"/>
                </a:cxn>
                <a:cxn ang="T7">
                  <a:pos x="T2" y="T3"/>
                </a:cxn>
                <a:cxn ang="T8">
                  <a:pos x="T4" y="T5"/>
                </a:cxn>
              </a:cxnLst>
              <a:rect l="T9" t="T10" r="T11" b="T12"/>
              <a:pathLst>
                <a:path w="43010" h="21600" fill="none" extrusionOk="0">
                  <a:moveTo>
                    <a:pt x="43009" y="1330"/>
                  </a:moveTo>
                  <a:cubicBezTo>
                    <a:pt x="42306" y="12721"/>
                    <a:pt x="32863" y="21599"/>
                    <a:pt x="21451" y="21600"/>
                  </a:cubicBezTo>
                  <a:cubicBezTo>
                    <a:pt x="10500" y="21600"/>
                    <a:pt x="1282" y="13405"/>
                    <a:pt x="-1" y="2531"/>
                  </a:cubicBezTo>
                </a:path>
                <a:path w="43010" h="21600" stroke="0" extrusionOk="0">
                  <a:moveTo>
                    <a:pt x="43009" y="1330"/>
                  </a:moveTo>
                  <a:cubicBezTo>
                    <a:pt x="42306" y="12721"/>
                    <a:pt x="32863" y="21599"/>
                    <a:pt x="21451" y="21600"/>
                  </a:cubicBezTo>
                  <a:cubicBezTo>
                    <a:pt x="10500" y="21600"/>
                    <a:pt x="1282" y="13405"/>
                    <a:pt x="-1" y="2531"/>
                  </a:cubicBezTo>
                  <a:lnTo>
                    <a:pt x="21451" y="0"/>
                  </a:lnTo>
                  <a:close/>
                </a:path>
              </a:pathLst>
            </a:custGeom>
            <a:noFill/>
            <a:ln w="28575">
              <a:solidFill>
                <a:schemeClr val="accent2"/>
              </a:solidFill>
              <a:round/>
              <a:headEnd type="oval" w="med" len="med"/>
              <a:tailEnd type="oval" w="med" len="med"/>
            </a:ln>
          </p:spPr>
          <p:txBody>
            <a:bodyPr wrap="none" anchor="ctr"/>
            <a:lstStyle/>
            <a:p>
              <a:endParaRPr lang="fa-IR"/>
            </a:p>
          </p:txBody>
        </p:sp>
        <p:sp>
          <p:nvSpPr>
            <p:cNvPr id="427021" name="Arc 10"/>
            <p:cNvSpPr>
              <a:spLocks/>
            </p:cNvSpPr>
            <p:nvPr/>
          </p:nvSpPr>
          <p:spPr bwMode="auto">
            <a:xfrm flipH="1" flipV="1">
              <a:off x="2431" y="1531"/>
              <a:ext cx="1441" cy="1410"/>
            </a:xfrm>
            <a:custGeom>
              <a:avLst/>
              <a:gdLst>
                <a:gd name="T0" fmla="*/ 1441 w 42870"/>
                <a:gd name="T1" fmla="*/ 159 h 21600"/>
                <a:gd name="T2" fmla="*/ 0 w 42870"/>
                <a:gd name="T3" fmla="*/ 188 h 21600"/>
                <a:gd name="T4" fmla="*/ 720 w 42870"/>
                <a:gd name="T5" fmla="*/ 0 h 21600"/>
                <a:gd name="T6" fmla="*/ 0 60000 65536"/>
                <a:gd name="T7" fmla="*/ 0 60000 65536"/>
                <a:gd name="T8" fmla="*/ 0 60000 65536"/>
                <a:gd name="T9" fmla="*/ 0 w 42870"/>
                <a:gd name="T10" fmla="*/ 0 h 21600"/>
                <a:gd name="T11" fmla="*/ 42870 w 42870"/>
                <a:gd name="T12" fmla="*/ 21600 h 21600"/>
              </a:gdLst>
              <a:ahLst/>
              <a:cxnLst>
                <a:cxn ang="T6">
                  <a:pos x="T0" y="T1"/>
                </a:cxn>
                <a:cxn ang="T7">
                  <a:pos x="T2" y="T3"/>
                </a:cxn>
                <a:cxn ang="T8">
                  <a:pos x="T4" y="T5"/>
                </a:cxn>
              </a:cxnLst>
              <a:rect l="T9" t="T10" r="T11" b="T12"/>
              <a:pathLst>
                <a:path w="42870" h="21600" fill="none" extrusionOk="0">
                  <a:moveTo>
                    <a:pt x="42870" y="2437"/>
                  </a:moveTo>
                  <a:cubicBezTo>
                    <a:pt x="41630" y="13353"/>
                    <a:pt x="32394" y="21599"/>
                    <a:pt x="21408" y="21600"/>
                  </a:cubicBezTo>
                  <a:cubicBezTo>
                    <a:pt x="10590" y="21600"/>
                    <a:pt x="1441" y="13598"/>
                    <a:pt x="0" y="2876"/>
                  </a:cubicBezTo>
                </a:path>
                <a:path w="42870" h="21600" stroke="0" extrusionOk="0">
                  <a:moveTo>
                    <a:pt x="42870" y="2437"/>
                  </a:moveTo>
                  <a:cubicBezTo>
                    <a:pt x="41630" y="13353"/>
                    <a:pt x="32394" y="21599"/>
                    <a:pt x="21408" y="21600"/>
                  </a:cubicBezTo>
                  <a:cubicBezTo>
                    <a:pt x="10590" y="21600"/>
                    <a:pt x="1441" y="13598"/>
                    <a:pt x="0" y="2876"/>
                  </a:cubicBezTo>
                  <a:lnTo>
                    <a:pt x="21408" y="0"/>
                  </a:lnTo>
                  <a:close/>
                </a:path>
              </a:pathLst>
            </a:custGeom>
            <a:noFill/>
            <a:ln w="28575">
              <a:solidFill>
                <a:schemeClr val="accent2"/>
              </a:solidFill>
              <a:round/>
              <a:headEnd/>
              <a:tailEnd type="oval" w="med" len="med"/>
            </a:ln>
          </p:spPr>
          <p:txBody>
            <a:bodyPr wrap="none" anchor="ctr"/>
            <a:lstStyle/>
            <a:p>
              <a:endParaRPr lang="fa-IR"/>
            </a:p>
          </p:txBody>
        </p:sp>
        <p:sp>
          <p:nvSpPr>
            <p:cNvPr id="427022" name="Arc 11"/>
            <p:cNvSpPr>
              <a:spLocks/>
            </p:cNvSpPr>
            <p:nvPr/>
          </p:nvSpPr>
          <p:spPr bwMode="auto">
            <a:xfrm flipH="1" flipV="1">
              <a:off x="3882" y="1526"/>
              <a:ext cx="1445" cy="1410"/>
            </a:xfrm>
            <a:custGeom>
              <a:avLst/>
              <a:gdLst>
                <a:gd name="T0" fmla="*/ 1445 w 42975"/>
                <a:gd name="T1" fmla="*/ 164 h 21600"/>
                <a:gd name="T2" fmla="*/ 0 w 42975"/>
                <a:gd name="T3" fmla="*/ 119 h 21600"/>
                <a:gd name="T4" fmla="*/ 724 w 42975"/>
                <a:gd name="T5" fmla="*/ 0 h 21600"/>
                <a:gd name="T6" fmla="*/ 0 60000 65536"/>
                <a:gd name="T7" fmla="*/ 0 60000 65536"/>
                <a:gd name="T8" fmla="*/ 0 60000 65536"/>
                <a:gd name="T9" fmla="*/ 0 w 42975"/>
                <a:gd name="T10" fmla="*/ 0 h 21600"/>
                <a:gd name="T11" fmla="*/ 42975 w 42975"/>
                <a:gd name="T12" fmla="*/ 21600 h 21600"/>
              </a:gdLst>
              <a:ahLst/>
              <a:cxnLst>
                <a:cxn ang="T6">
                  <a:pos x="T0" y="T1"/>
                </a:cxn>
                <a:cxn ang="T7">
                  <a:pos x="T2" y="T3"/>
                </a:cxn>
                <a:cxn ang="T8">
                  <a:pos x="T4" y="T5"/>
                </a:cxn>
              </a:cxnLst>
              <a:rect l="T9" t="T10" r="T11" b="T12"/>
              <a:pathLst>
                <a:path w="42975" h="21600" fill="none" extrusionOk="0">
                  <a:moveTo>
                    <a:pt x="42975" y="2514"/>
                  </a:moveTo>
                  <a:cubicBezTo>
                    <a:pt x="41699" y="13396"/>
                    <a:pt x="32478" y="21599"/>
                    <a:pt x="21522" y="21600"/>
                  </a:cubicBezTo>
                  <a:cubicBezTo>
                    <a:pt x="10302" y="21600"/>
                    <a:pt x="950" y="13009"/>
                    <a:pt x="-1" y="1830"/>
                  </a:cubicBezTo>
                </a:path>
                <a:path w="42975" h="21600" stroke="0" extrusionOk="0">
                  <a:moveTo>
                    <a:pt x="42975" y="2514"/>
                  </a:moveTo>
                  <a:cubicBezTo>
                    <a:pt x="41699" y="13396"/>
                    <a:pt x="32478" y="21599"/>
                    <a:pt x="21522" y="21600"/>
                  </a:cubicBezTo>
                  <a:cubicBezTo>
                    <a:pt x="10302" y="21600"/>
                    <a:pt x="950" y="13009"/>
                    <a:pt x="-1" y="1830"/>
                  </a:cubicBezTo>
                  <a:lnTo>
                    <a:pt x="21522" y="0"/>
                  </a:lnTo>
                  <a:close/>
                </a:path>
              </a:pathLst>
            </a:custGeom>
            <a:noFill/>
            <a:ln w="28575">
              <a:solidFill>
                <a:schemeClr val="accent2"/>
              </a:solidFill>
              <a:round/>
              <a:headEnd/>
              <a:tailEnd type="oval" w="med" len="med"/>
            </a:ln>
          </p:spPr>
          <p:txBody>
            <a:bodyPr wrap="none" anchor="ctr"/>
            <a:lstStyle/>
            <a:p>
              <a:endParaRPr lang="fa-IR"/>
            </a:p>
          </p:txBody>
        </p:sp>
        <p:sp>
          <p:nvSpPr>
            <p:cNvPr id="427023" name="Text Box 12"/>
            <p:cNvSpPr txBox="1">
              <a:spLocks noChangeArrowheads="1"/>
            </p:cNvSpPr>
            <p:nvPr/>
          </p:nvSpPr>
          <p:spPr bwMode="auto">
            <a:xfrm>
              <a:off x="521" y="3475"/>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o</a:t>
              </a:r>
            </a:p>
          </p:txBody>
        </p:sp>
        <p:sp>
          <p:nvSpPr>
            <p:cNvPr id="427024" name="Text Box 13"/>
            <p:cNvSpPr txBox="1">
              <a:spLocks noChangeArrowheads="1"/>
            </p:cNvSpPr>
            <p:nvPr/>
          </p:nvSpPr>
          <p:spPr bwMode="auto">
            <a:xfrm>
              <a:off x="552" y="1344"/>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y</a:t>
              </a:r>
            </a:p>
          </p:txBody>
        </p:sp>
        <p:sp>
          <p:nvSpPr>
            <p:cNvPr id="427025" name="Text Box 14"/>
            <p:cNvSpPr txBox="1">
              <a:spLocks noChangeArrowheads="1"/>
            </p:cNvSpPr>
            <p:nvPr/>
          </p:nvSpPr>
          <p:spPr bwMode="auto">
            <a:xfrm>
              <a:off x="5556" y="3339"/>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x</a:t>
              </a:r>
            </a:p>
          </p:txBody>
        </p:sp>
        <p:pic>
          <p:nvPicPr>
            <p:cNvPr id="427026" name="Picture 15"/>
            <p:cNvPicPr>
              <a:picLocks noChangeAspect="1" noChangeArrowheads="1"/>
            </p:cNvPicPr>
            <p:nvPr/>
          </p:nvPicPr>
          <p:blipFill>
            <a:blip r:embed="rId7"/>
            <a:srcRect/>
            <a:stretch>
              <a:fillRect/>
            </a:stretch>
          </p:blipFill>
          <p:spPr bwMode="auto">
            <a:xfrm>
              <a:off x="2336" y="3702"/>
              <a:ext cx="151" cy="226"/>
            </a:xfrm>
            <a:prstGeom prst="rect">
              <a:avLst/>
            </a:prstGeom>
            <a:noFill/>
            <a:ln w="9525">
              <a:noFill/>
              <a:miter lim="800000"/>
              <a:headEnd/>
              <a:tailEnd/>
            </a:ln>
          </p:spPr>
        </p:pic>
        <p:pic>
          <p:nvPicPr>
            <p:cNvPr id="427027" name="Picture 16"/>
            <p:cNvPicPr>
              <a:picLocks noChangeAspect="1" noChangeArrowheads="1"/>
            </p:cNvPicPr>
            <p:nvPr/>
          </p:nvPicPr>
          <p:blipFill>
            <a:blip r:embed="rId8"/>
            <a:srcRect/>
            <a:stretch>
              <a:fillRect/>
            </a:stretch>
          </p:blipFill>
          <p:spPr bwMode="auto">
            <a:xfrm>
              <a:off x="3787" y="3702"/>
              <a:ext cx="166" cy="226"/>
            </a:xfrm>
            <a:prstGeom prst="rect">
              <a:avLst/>
            </a:prstGeom>
            <a:noFill/>
            <a:ln w="9525">
              <a:noFill/>
              <a:miter lim="800000"/>
              <a:headEnd/>
              <a:tailEnd/>
            </a:ln>
          </p:spPr>
        </p:pic>
        <p:sp>
          <p:nvSpPr>
            <p:cNvPr id="427028" name="Line 17"/>
            <p:cNvSpPr>
              <a:spLocks noChangeShapeType="1"/>
            </p:cNvSpPr>
            <p:nvPr/>
          </p:nvSpPr>
          <p:spPr bwMode="auto">
            <a:xfrm>
              <a:off x="975" y="2886"/>
              <a:ext cx="0" cy="771"/>
            </a:xfrm>
            <a:prstGeom prst="line">
              <a:avLst/>
            </a:prstGeom>
            <a:noFill/>
            <a:ln w="9525">
              <a:solidFill>
                <a:srgbClr val="990000"/>
              </a:solidFill>
              <a:prstDash val="dash"/>
              <a:round/>
              <a:headEnd/>
              <a:tailEnd/>
            </a:ln>
          </p:spPr>
          <p:txBody>
            <a:bodyPr/>
            <a:lstStyle/>
            <a:p>
              <a:endParaRPr lang="fa-IR"/>
            </a:p>
          </p:txBody>
        </p:sp>
        <p:sp>
          <p:nvSpPr>
            <p:cNvPr id="427029" name="Line 18"/>
            <p:cNvSpPr>
              <a:spLocks noChangeShapeType="1"/>
            </p:cNvSpPr>
            <p:nvPr/>
          </p:nvSpPr>
          <p:spPr bwMode="auto">
            <a:xfrm>
              <a:off x="2426" y="2886"/>
              <a:ext cx="0" cy="771"/>
            </a:xfrm>
            <a:prstGeom prst="line">
              <a:avLst/>
            </a:prstGeom>
            <a:noFill/>
            <a:ln w="9525">
              <a:solidFill>
                <a:srgbClr val="990000"/>
              </a:solidFill>
              <a:prstDash val="dash"/>
              <a:round/>
              <a:headEnd/>
              <a:tailEnd/>
            </a:ln>
          </p:spPr>
          <p:txBody>
            <a:bodyPr/>
            <a:lstStyle/>
            <a:p>
              <a:endParaRPr lang="fa-IR"/>
            </a:p>
          </p:txBody>
        </p:sp>
        <p:sp>
          <p:nvSpPr>
            <p:cNvPr id="427030" name="Line 19"/>
            <p:cNvSpPr>
              <a:spLocks noChangeShapeType="1"/>
            </p:cNvSpPr>
            <p:nvPr/>
          </p:nvSpPr>
          <p:spPr bwMode="auto">
            <a:xfrm>
              <a:off x="3878" y="2886"/>
              <a:ext cx="0" cy="771"/>
            </a:xfrm>
            <a:prstGeom prst="line">
              <a:avLst/>
            </a:prstGeom>
            <a:noFill/>
            <a:ln w="9525">
              <a:solidFill>
                <a:srgbClr val="990000"/>
              </a:solidFill>
              <a:prstDash val="dash"/>
              <a:round/>
              <a:headEnd/>
              <a:tailEnd/>
            </a:ln>
          </p:spPr>
          <p:txBody>
            <a:bodyPr/>
            <a:lstStyle/>
            <a:p>
              <a:endParaRPr lang="fa-IR"/>
            </a:p>
          </p:txBody>
        </p:sp>
        <p:sp>
          <p:nvSpPr>
            <p:cNvPr id="427031" name="Line 20"/>
            <p:cNvSpPr>
              <a:spLocks noChangeShapeType="1"/>
            </p:cNvSpPr>
            <p:nvPr/>
          </p:nvSpPr>
          <p:spPr bwMode="auto">
            <a:xfrm>
              <a:off x="5329" y="2886"/>
              <a:ext cx="0" cy="771"/>
            </a:xfrm>
            <a:prstGeom prst="line">
              <a:avLst/>
            </a:prstGeom>
            <a:noFill/>
            <a:ln w="9525">
              <a:solidFill>
                <a:srgbClr val="990000"/>
              </a:solidFill>
              <a:prstDash val="dash"/>
              <a:round/>
              <a:headEnd/>
              <a:tailEnd/>
            </a:ln>
          </p:spPr>
          <p:txBody>
            <a:bodyPr/>
            <a:lstStyle/>
            <a:p>
              <a:endParaRPr lang="fa-IR"/>
            </a:p>
          </p:txBody>
        </p:sp>
        <p:pic>
          <p:nvPicPr>
            <p:cNvPr id="427032" name="Picture 21"/>
            <p:cNvPicPr>
              <a:picLocks noChangeAspect="1" noChangeArrowheads="1"/>
            </p:cNvPicPr>
            <p:nvPr/>
          </p:nvPicPr>
          <p:blipFill>
            <a:blip r:embed="rId9"/>
            <a:srcRect/>
            <a:stretch>
              <a:fillRect/>
            </a:stretch>
          </p:blipFill>
          <p:spPr bwMode="auto">
            <a:xfrm>
              <a:off x="748" y="3702"/>
              <a:ext cx="423" cy="226"/>
            </a:xfrm>
            <a:prstGeom prst="rect">
              <a:avLst/>
            </a:prstGeom>
            <a:noFill/>
            <a:ln w="9525">
              <a:noFill/>
              <a:miter lim="800000"/>
              <a:headEnd/>
              <a:tailEnd/>
            </a:ln>
          </p:spPr>
        </p:pic>
        <p:pic>
          <p:nvPicPr>
            <p:cNvPr id="427033" name="Picture 22"/>
            <p:cNvPicPr>
              <a:picLocks noChangeAspect="1" noChangeArrowheads="1"/>
            </p:cNvPicPr>
            <p:nvPr/>
          </p:nvPicPr>
          <p:blipFill>
            <a:blip r:embed="rId10"/>
            <a:srcRect/>
            <a:stretch>
              <a:fillRect/>
            </a:stretch>
          </p:blipFill>
          <p:spPr bwMode="auto">
            <a:xfrm>
              <a:off x="5103" y="3702"/>
              <a:ext cx="453" cy="226"/>
            </a:xfrm>
            <a:prstGeom prst="rect">
              <a:avLst/>
            </a:prstGeom>
            <a:noFill/>
            <a:ln w="9525">
              <a:noFill/>
              <a:miter lim="800000"/>
              <a:headEnd/>
              <a:tailEnd/>
            </a:ln>
          </p:spPr>
        </p:pic>
        <p:pic>
          <p:nvPicPr>
            <p:cNvPr id="427034" name="Picture 23"/>
            <p:cNvPicPr>
              <a:picLocks noChangeAspect="1" noChangeArrowheads="1"/>
            </p:cNvPicPr>
            <p:nvPr/>
          </p:nvPicPr>
          <p:blipFill>
            <a:blip r:embed="rId11"/>
            <a:srcRect/>
            <a:stretch>
              <a:fillRect/>
            </a:stretch>
          </p:blipFill>
          <p:spPr bwMode="auto">
            <a:xfrm>
              <a:off x="1202" y="2614"/>
              <a:ext cx="939" cy="376"/>
            </a:xfrm>
            <a:prstGeom prst="rect">
              <a:avLst/>
            </a:prstGeom>
            <a:noFill/>
            <a:ln w="9525">
              <a:noFill/>
              <a:miter lim="800000"/>
              <a:headEnd/>
              <a:tailEnd/>
            </a:ln>
          </p:spPr>
        </p:pic>
        <p:pic>
          <p:nvPicPr>
            <p:cNvPr id="427035" name="Picture 24"/>
            <p:cNvPicPr>
              <a:picLocks noChangeAspect="1" noChangeArrowheads="1"/>
            </p:cNvPicPr>
            <p:nvPr/>
          </p:nvPicPr>
          <p:blipFill>
            <a:blip r:embed="rId12"/>
            <a:srcRect/>
            <a:stretch>
              <a:fillRect/>
            </a:stretch>
          </p:blipFill>
          <p:spPr bwMode="auto">
            <a:xfrm>
              <a:off x="2699" y="2614"/>
              <a:ext cx="903" cy="376"/>
            </a:xfrm>
            <a:prstGeom prst="rect">
              <a:avLst/>
            </a:prstGeom>
            <a:noFill/>
            <a:ln w="9525">
              <a:noFill/>
              <a:miter lim="800000"/>
              <a:headEnd/>
              <a:tailEnd/>
            </a:ln>
          </p:spPr>
        </p:pic>
        <p:pic>
          <p:nvPicPr>
            <p:cNvPr id="427036" name="Picture 25"/>
            <p:cNvPicPr>
              <a:picLocks noChangeAspect="1" noChangeArrowheads="1"/>
            </p:cNvPicPr>
            <p:nvPr/>
          </p:nvPicPr>
          <p:blipFill>
            <a:blip r:embed="rId13"/>
            <a:srcRect/>
            <a:stretch>
              <a:fillRect/>
            </a:stretch>
          </p:blipFill>
          <p:spPr bwMode="auto">
            <a:xfrm>
              <a:off x="4195" y="2568"/>
              <a:ext cx="903" cy="376"/>
            </a:xfrm>
            <a:prstGeom prst="rect">
              <a:avLst/>
            </a:prstGeom>
            <a:noFill/>
            <a:ln w="9525">
              <a:noFill/>
              <a:miter lim="800000"/>
              <a:headEnd/>
              <a:tailEnd/>
            </a:ln>
          </p:spPr>
        </p:pic>
        <p:sp>
          <p:nvSpPr>
            <p:cNvPr id="427037" name="Text Box 26"/>
            <p:cNvSpPr txBox="1">
              <a:spLocks noChangeArrowheads="1"/>
            </p:cNvSpPr>
            <p:nvPr/>
          </p:nvSpPr>
          <p:spPr bwMode="auto">
            <a:xfrm>
              <a:off x="2562" y="3929"/>
              <a:ext cx="1185" cy="250"/>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طول خم پاره هموار</a:t>
              </a:r>
              <a:endParaRPr lang="en-US" sz="2000">
                <a:latin typeface="Times New Roman" pitchFamily="18" charset="0"/>
                <a:cs typeface="B Nazanin" pitchFamily="2" charset="-78"/>
              </a:endParaRPr>
            </a:p>
          </p:txBody>
        </p:sp>
      </p:grpSp>
      <p:grpSp>
        <p:nvGrpSpPr>
          <p:cNvPr id="3" name="Group 27"/>
          <p:cNvGrpSpPr>
            <a:grpSpLocks/>
          </p:cNvGrpSpPr>
          <p:nvPr/>
        </p:nvGrpSpPr>
        <p:grpSpPr bwMode="auto">
          <a:xfrm>
            <a:off x="0" y="-26988"/>
            <a:ext cx="9036050" cy="6858001"/>
            <a:chOff x="0" y="-17"/>
            <a:chExt cx="5692" cy="4320"/>
          </a:xfrm>
        </p:grpSpPr>
        <p:sp>
          <p:nvSpPr>
            <p:cNvPr id="427016" name="Rectangle 2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27017" name="Rectangle 2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7634"/>
                                        </p:tgtEl>
                                        <p:attrNameLst>
                                          <p:attrName>style.visibility</p:attrName>
                                        </p:attrNameLst>
                                      </p:cBhvr>
                                      <p:to>
                                        <p:strVal val="visible"/>
                                      </p:to>
                                    </p:set>
                                    <p:animEffect transition="in" filter="dissolve">
                                      <p:cBhvr>
                                        <p:cTn id="7" dur="500"/>
                                        <p:tgtEl>
                                          <p:spTgt spid="837634"/>
                                        </p:tgtEl>
                                      </p:cBhvr>
                                    </p:animEffect>
                                  </p:childTnLst>
                                </p:cTn>
                              </p:par>
                              <p:par>
                                <p:cTn id="8" presetID="9" presetClass="entr" presetSubtype="0" fill="hold" nodeType="withEffect">
                                  <p:stCondLst>
                                    <p:cond delay="0"/>
                                  </p:stCondLst>
                                  <p:childTnLst>
                                    <p:set>
                                      <p:cBhvr>
                                        <p:cTn id="9" dur="1" fill="hold">
                                          <p:stCondLst>
                                            <p:cond delay="0"/>
                                          </p:stCondLst>
                                        </p:cTn>
                                        <p:tgtEl>
                                          <p:spTgt spid="837635"/>
                                        </p:tgtEl>
                                        <p:attrNameLst>
                                          <p:attrName>style.visibility</p:attrName>
                                        </p:attrNameLst>
                                      </p:cBhvr>
                                      <p:to>
                                        <p:strVal val="visible"/>
                                      </p:to>
                                    </p:set>
                                    <p:animEffect transition="in" filter="dissolve">
                                      <p:cBhvr>
                                        <p:cTn id="10" dur="500"/>
                                        <p:tgtEl>
                                          <p:spTgt spid="837635"/>
                                        </p:tgtEl>
                                      </p:cBhvr>
                                    </p:animEffect>
                                  </p:childTnLst>
                                </p:cTn>
                              </p:par>
                              <p:par>
                                <p:cTn id="11" presetID="9" presetClass="entr" presetSubtype="0" fill="hold" nodeType="withEffect">
                                  <p:stCondLst>
                                    <p:cond delay="0"/>
                                  </p:stCondLst>
                                  <p:childTnLst>
                                    <p:set>
                                      <p:cBhvr>
                                        <p:cTn id="12" dur="1" fill="hold">
                                          <p:stCondLst>
                                            <p:cond delay="0"/>
                                          </p:stCondLst>
                                        </p:cTn>
                                        <p:tgtEl>
                                          <p:spTgt spid="837636"/>
                                        </p:tgtEl>
                                        <p:attrNameLst>
                                          <p:attrName>style.visibility</p:attrName>
                                        </p:attrNameLst>
                                      </p:cBhvr>
                                      <p:to>
                                        <p:strVal val="visible"/>
                                      </p:to>
                                    </p:set>
                                    <p:animEffect transition="in" filter="dissolve">
                                      <p:cBhvr>
                                        <p:cTn id="13" dur="500"/>
                                        <p:tgtEl>
                                          <p:spTgt spid="837636"/>
                                        </p:tgtEl>
                                      </p:cBhvr>
                                    </p:animEffect>
                                  </p:childTnLst>
                                </p:cTn>
                              </p:par>
                              <p:par>
                                <p:cTn id="14" presetID="9" presetClass="entr" presetSubtype="0" fill="hold" nodeType="withEffect">
                                  <p:stCondLst>
                                    <p:cond delay="0"/>
                                  </p:stCondLst>
                                  <p:childTnLst>
                                    <p:set>
                                      <p:cBhvr>
                                        <p:cTn id="15" dur="1" fill="hold">
                                          <p:stCondLst>
                                            <p:cond delay="0"/>
                                          </p:stCondLst>
                                        </p:cTn>
                                        <p:tgtEl>
                                          <p:spTgt spid="837637"/>
                                        </p:tgtEl>
                                        <p:attrNameLst>
                                          <p:attrName>style.visibility</p:attrName>
                                        </p:attrNameLst>
                                      </p:cBhvr>
                                      <p:to>
                                        <p:strVal val="visible"/>
                                      </p:to>
                                    </p:set>
                                    <p:animEffect transition="in" filter="dissolve">
                                      <p:cBhvr>
                                        <p:cTn id="16" dur="500"/>
                                        <p:tgtEl>
                                          <p:spTgt spid="83763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ppt_x</p:attrName>
                                        </p:attrNameLst>
                                      </p:cBhvr>
                                      <p:tavLst>
                                        <p:tav tm="0">
                                          <p:val>
                                            <p:strVal val="#ppt_x-.2"/>
                                          </p:val>
                                        </p:tav>
                                        <p:tav tm="100000">
                                          <p:val>
                                            <p:strVal val="#ppt_x"/>
                                          </p:val>
                                        </p:tav>
                                      </p:tavLst>
                                    </p:anim>
                                    <p:anim calcmode="lin" valueType="num">
                                      <p:cBhvr>
                                        <p:cTn id="22"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5542" fill="hold"/>
                                        <p:tgtEl>
                                          <p:spTgt spid="4"/>
                                        </p:tgtEl>
                                      </p:cBhvr>
                                    </p:cmd>
                                  </p:childTnLst>
                                </p:cTn>
                              </p:par>
                            </p:childTnLst>
                          </p:cTn>
                        </p:par>
                      </p:childTnLst>
                    </p:cTn>
                  </p:par>
                </p:childTnLst>
              </p:cTn>
              <p:nextCondLst>
                <p:cond evt="onClick" delay="0">
                  <p:tgtEl>
                    <p:spTgt spid="4"/>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8376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1498457" y="288925"/>
            <a:ext cx="7197868" cy="4524315"/>
          </a:xfrm>
          <a:prstGeom prst="rect">
            <a:avLst/>
          </a:prstGeom>
          <a:noFill/>
          <a:ln w="9525">
            <a:noFill/>
            <a:miter lim="800000"/>
            <a:headEnd/>
            <a:tailEnd/>
          </a:ln>
        </p:spPr>
        <p:txBody>
          <a:bodyPr wrap="none">
            <a:spAutoFit/>
          </a:bodyPr>
          <a:lstStyle/>
          <a:p>
            <a:pPr>
              <a:lnSpc>
                <a:spcPct val="150000"/>
              </a:lnSpc>
              <a:buClr>
                <a:srgbClr val="FA6306"/>
              </a:buClr>
              <a:buSzPct val="130000"/>
              <a:buFont typeface="Wingdings" pitchFamily="2" charset="2"/>
              <a:buChar char="¯"/>
            </a:pPr>
            <a:r>
              <a:rPr lang="fa-IR" sz="2400" dirty="0">
                <a:latin typeface="Times New Roman" pitchFamily="18" charset="0"/>
                <a:cs typeface="B Nazanin" pitchFamily="2" charset="-78"/>
              </a:rPr>
              <a:t>توجه کنید که اگر به ازای </a:t>
            </a:r>
            <a:r>
              <a:rPr lang="en-US" sz="2000" dirty="0">
                <a:latin typeface="Times New Roman" pitchFamily="18" charset="0"/>
                <a:cs typeface="B Nazanin" pitchFamily="2" charset="-78"/>
              </a:rPr>
              <a:t>n =2</a:t>
            </a:r>
            <a:r>
              <a:rPr lang="fa-IR" sz="2400" dirty="0">
                <a:latin typeface="Times New Roman" pitchFamily="18" charset="0"/>
                <a:cs typeface="B Nazanin" pitchFamily="2" charset="-78"/>
              </a:rPr>
              <a:t> </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آنگاه</a:t>
            </a: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همچنین به ازای </a:t>
            </a:r>
            <a:r>
              <a:rPr lang="en-US" sz="2000" dirty="0">
                <a:latin typeface="Times New Roman" pitchFamily="18" charset="0"/>
                <a:cs typeface="B Nazanin" pitchFamily="2" charset="-78"/>
              </a:rPr>
              <a:t>n = 3</a:t>
            </a:r>
            <a:r>
              <a:rPr lang="fa-IR" sz="2400" dirty="0">
                <a:latin typeface="Times New Roman" pitchFamily="18" charset="0"/>
                <a:cs typeface="B Nazanin" pitchFamily="2" charset="-78"/>
              </a:rPr>
              <a:t> و بنابراین                                            </a:t>
            </a:r>
            <a:r>
              <a:rPr lang="fa-IR" sz="2400" dirty="0" smtClean="0">
                <a:latin typeface="Times New Roman" pitchFamily="18" charset="0"/>
                <a:cs typeface="B Nazanin" pitchFamily="2" charset="-78"/>
              </a:rPr>
              <a:t>  داریم</a:t>
            </a:r>
            <a:endParaRPr lang="fa-IR" sz="2400" dirty="0">
              <a:latin typeface="Times New Roman" pitchFamily="18" charset="0"/>
              <a:cs typeface="B Nazanin" pitchFamily="2" charset="-78"/>
            </a:endParaRPr>
          </a:p>
          <a:p>
            <a:pPr>
              <a:lnSpc>
                <a:spcPct val="150000"/>
              </a:lnSpc>
            </a:pPr>
            <a:endParaRPr lang="en-US" sz="2400" dirty="0">
              <a:latin typeface="Times New Roman" pitchFamily="18" charset="0"/>
              <a:cs typeface="B Nazanin" pitchFamily="2" charset="-78"/>
            </a:endParaRPr>
          </a:p>
        </p:txBody>
      </p:sp>
      <p:pic>
        <p:nvPicPr>
          <p:cNvPr id="838659" name="Picture 3"/>
          <p:cNvPicPr>
            <a:picLocks noChangeAspect="1" noChangeArrowheads="1"/>
          </p:cNvPicPr>
          <p:nvPr/>
        </p:nvPicPr>
        <p:blipFill>
          <a:blip r:embed="rId4"/>
          <a:srcRect/>
          <a:stretch>
            <a:fillRect/>
          </a:stretch>
        </p:blipFill>
        <p:spPr bwMode="auto">
          <a:xfrm>
            <a:off x="3132138" y="1052513"/>
            <a:ext cx="2449512" cy="342900"/>
          </a:xfrm>
          <a:prstGeom prst="rect">
            <a:avLst/>
          </a:prstGeom>
          <a:noFill/>
          <a:ln w="9525">
            <a:noFill/>
            <a:miter lim="800000"/>
            <a:headEnd/>
            <a:tailEnd/>
          </a:ln>
        </p:spPr>
      </p:pic>
      <p:pic>
        <p:nvPicPr>
          <p:cNvPr id="838660" name="Picture 4"/>
          <p:cNvPicPr>
            <a:picLocks noChangeAspect="1" noChangeArrowheads="1"/>
          </p:cNvPicPr>
          <p:nvPr/>
        </p:nvPicPr>
        <p:blipFill>
          <a:blip r:embed="rId5"/>
          <a:srcRect/>
          <a:stretch>
            <a:fillRect/>
          </a:stretch>
        </p:blipFill>
        <p:spPr bwMode="auto">
          <a:xfrm>
            <a:off x="2252663" y="2441575"/>
            <a:ext cx="4883150" cy="549275"/>
          </a:xfrm>
          <a:prstGeom prst="rect">
            <a:avLst/>
          </a:prstGeom>
          <a:noFill/>
          <a:ln w="9525">
            <a:noFill/>
            <a:miter lim="800000"/>
            <a:headEnd/>
            <a:tailEnd/>
          </a:ln>
        </p:spPr>
      </p:pic>
      <p:pic>
        <p:nvPicPr>
          <p:cNvPr id="838661" name="Picture 5"/>
          <p:cNvPicPr>
            <a:picLocks noChangeAspect="1" noChangeArrowheads="1"/>
          </p:cNvPicPr>
          <p:nvPr/>
        </p:nvPicPr>
        <p:blipFill>
          <a:blip r:embed="rId6"/>
          <a:srcRect/>
          <a:stretch>
            <a:fillRect/>
          </a:stretch>
        </p:blipFill>
        <p:spPr bwMode="auto">
          <a:xfrm>
            <a:off x="2194386" y="3749609"/>
            <a:ext cx="3373438" cy="354012"/>
          </a:xfrm>
          <a:prstGeom prst="rect">
            <a:avLst/>
          </a:prstGeom>
          <a:noFill/>
          <a:ln w="9525">
            <a:noFill/>
            <a:miter lim="800000"/>
            <a:headEnd/>
            <a:tailEnd/>
          </a:ln>
        </p:spPr>
      </p:pic>
      <p:pic>
        <p:nvPicPr>
          <p:cNvPr id="838662" name="Picture 6"/>
          <p:cNvPicPr>
            <a:picLocks noChangeAspect="1" noChangeArrowheads="1"/>
          </p:cNvPicPr>
          <p:nvPr/>
        </p:nvPicPr>
        <p:blipFill>
          <a:blip r:embed="rId7"/>
          <a:srcRect/>
          <a:stretch>
            <a:fillRect/>
          </a:stretch>
        </p:blipFill>
        <p:spPr bwMode="auto">
          <a:xfrm>
            <a:off x="1820863" y="4875213"/>
            <a:ext cx="5910262" cy="547687"/>
          </a:xfrm>
          <a:prstGeom prst="rect">
            <a:avLst/>
          </a:prstGeom>
          <a:noFill/>
          <a:ln w="9525">
            <a:noFill/>
            <a:miter lim="800000"/>
            <a:headEnd/>
            <a:tailEnd/>
          </a:ln>
        </p:spPr>
      </p:pic>
      <p:grpSp>
        <p:nvGrpSpPr>
          <p:cNvPr id="2" name="Group 7"/>
          <p:cNvGrpSpPr>
            <a:grpSpLocks/>
          </p:cNvGrpSpPr>
          <p:nvPr/>
        </p:nvGrpSpPr>
        <p:grpSpPr bwMode="auto">
          <a:xfrm>
            <a:off x="0" y="-26988"/>
            <a:ext cx="9036050" cy="6858001"/>
            <a:chOff x="0" y="-17"/>
            <a:chExt cx="5692" cy="4320"/>
          </a:xfrm>
        </p:grpSpPr>
        <p:sp>
          <p:nvSpPr>
            <p:cNvPr id="428040" name="Rectangle 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28041" name="Rectangle 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38658"/>
                                        </p:tgtEl>
                                        <p:attrNameLst>
                                          <p:attrName>style.visibility</p:attrName>
                                        </p:attrNameLst>
                                      </p:cBhvr>
                                      <p:to>
                                        <p:strVal val="visible"/>
                                      </p:to>
                                    </p:set>
                                    <p:anim calcmode="lin" valueType="num">
                                      <p:cBhvr>
                                        <p:cTn id="7" dur="1000" fill="hold"/>
                                        <p:tgtEl>
                                          <p:spTgt spid="838658"/>
                                        </p:tgtEl>
                                        <p:attrNameLst>
                                          <p:attrName>ppt_x</p:attrName>
                                        </p:attrNameLst>
                                      </p:cBhvr>
                                      <p:tavLst>
                                        <p:tav tm="0">
                                          <p:val>
                                            <p:strVal val="#ppt_x-.2"/>
                                          </p:val>
                                        </p:tav>
                                        <p:tav tm="100000">
                                          <p:val>
                                            <p:strVal val="#ppt_x"/>
                                          </p:val>
                                        </p:tav>
                                      </p:tavLst>
                                    </p:anim>
                                    <p:anim calcmode="lin" valueType="num">
                                      <p:cBhvr>
                                        <p:cTn id="8" dur="1000" fill="hold"/>
                                        <p:tgtEl>
                                          <p:spTgt spid="8386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8658"/>
                                        </p:tgtEl>
                                      </p:cBhvr>
                                    </p:animEffect>
                                  </p:childTnLst>
                                </p:cTn>
                              </p:par>
                              <p:par>
                                <p:cTn id="10" presetID="29" presetClass="entr" presetSubtype="0" fill="hold" nodeType="withEffect">
                                  <p:stCondLst>
                                    <p:cond delay="0"/>
                                  </p:stCondLst>
                                  <p:childTnLst>
                                    <p:set>
                                      <p:cBhvr>
                                        <p:cTn id="11" dur="1" fill="hold">
                                          <p:stCondLst>
                                            <p:cond delay="0"/>
                                          </p:stCondLst>
                                        </p:cTn>
                                        <p:tgtEl>
                                          <p:spTgt spid="838659"/>
                                        </p:tgtEl>
                                        <p:attrNameLst>
                                          <p:attrName>style.visibility</p:attrName>
                                        </p:attrNameLst>
                                      </p:cBhvr>
                                      <p:to>
                                        <p:strVal val="visible"/>
                                      </p:to>
                                    </p:set>
                                    <p:anim calcmode="lin" valueType="num">
                                      <p:cBhvr>
                                        <p:cTn id="12" dur="1000" fill="hold"/>
                                        <p:tgtEl>
                                          <p:spTgt spid="838659"/>
                                        </p:tgtEl>
                                        <p:attrNameLst>
                                          <p:attrName>ppt_x</p:attrName>
                                        </p:attrNameLst>
                                      </p:cBhvr>
                                      <p:tavLst>
                                        <p:tav tm="0">
                                          <p:val>
                                            <p:strVal val="#ppt_x-.2"/>
                                          </p:val>
                                        </p:tav>
                                        <p:tav tm="100000">
                                          <p:val>
                                            <p:strVal val="#ppt_x"/>
                                          </p:val>
                                        </p:tav>
                                      </p:tavLst>
                                    </p:anim>
                                    <p:anim calcmode="lin" valueType="num">
                                      <p:cBhvr>
                                        <p:cTn id="13" dur="1000" fill="hold"/>
                                        <p:tgtEl>
                                          <p:spTgt spid="8386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38659"/>
                                        </p:tgtEl>
                                      </p:cBhvr>
                                    </p:animEffect>
                                  </p:childTnLst>
                                </p:cTn>
                              </p:par>
                              <p:par>
                                <p:cTn id="15" presetID="29" presetClass="entr" presetSubtype="0" fill="hold" nodeType="withEffect">
                                  <p:stCondLst>
                                    <p:cond delay="0"/>
                                  </p:stCondLst>
                                  <p:childTnLst>
                                    <p:set>
                                      <p:cBhvr>
                                        <p:cTn id="16" dur="1" fill="hold">
                                          <p:stCondLst>
                                            <p:cond delay="0"/>
                                          </p:stCondLst>
                                        </p:cTn>
                                        <p:tgtEl>
                                          <p:spTgt spid="838660"/>
                                        </p:tgtEl>
                                        <p:attrNameLst>
                                          <p:attrName>style.visibility</p:attrName>
                                        </p:attrNameLst>
                                      </p:cBhvr>
                                      <p:to>
                                        <p:strVal val="visible"/>
                                      </p:to>
                                    </p:set>
                                    <p:anim calcmode="lin" valueType="num">
                                      <p:cBhvr>
                                        <p:cTn id="17" dur="1000" fill="hold"/>
                                        <p:tgtEl>
                                          <p:spTgt spid="838660"/>
                                        </p:tgtEl>
                                        <p:attrNameLst>
                                          <p:attrName>ppt_x</p:attrName>
                                        </p:attrNameLst>
                                      </p:cBhvr>
                                      <p:tavLst>
                                        <p:tav tm="0">
                                          <p:val>
                                            <p:strVal val="#ppt_x-.2"/>
                                          </p:val>
                                        </p:tav>
                                        <p:tav tm="100000">
                                          <p:val>
                                            <p:strVal val="#ppt_x"/>
                                          </p:val>
                                        </p:tav>
                                      </p:tavLst>
                                    </p:anim>
                                    <p:anim calcmode="lin" valueType="num">
                                      <p:cBhvr>
                                        <p:cTn id="18" dur="1000" fill="hold"/>
                                        <p:tgtEl>
                                          <p:spTgt spid="83866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38660"/>
                                        </p:tgtEl>
                                      </p:cBhvr>
                                    </p:animEffect>
                                  </p:childTnLst>
                                </p:cTn>
                              </p:par>
                              <p:par>
                                <p:cTn id="20" presetID="29" presetClass="entr" presetSubtype="0" fill="hold" nodeType="withEffect">
                                  <p:stCondLst>
                                    <p:cond delay="0"/>
                                  </p:stCondLst>
                                  <p:childTnLst>
                                    <p:set>
                                      <p:cBhvr>
                                        <p:cTn id="21" dur="1" fill="hold">
                                          <p:stCondLst>
                                            <p:cond delay="0"/>
                                          </p:stCondLst>
                                        </p:cTn>
                                        <p:tgtEl>
                                          <p:spTgt spid="838661"/>
                                        </p:tgtEl>
                                        <p:attrNameLst>
                                          <p:attrName>style.visibility</p:attrName>
                                        </p:attrNameLst>
                                      </p:cBhvr>
                                      <p:to>
                                        <p:strVal val="visible"/>
                                      </p:to>
                                    </p:set>
                                    <p:anim calcmode="lin" valueType="num">
                                      <p:cBhvr>
                                        <p:cTn id="22" dur="1000" fill="hold"/>
                                        <p:tgtEl>
                                          <p:spTgt spid="838661"/>
                                        </p:tgtEl>
                                        <p:attrNameLst>
                                          <p:attrName>ppt_x</p:attrName>
                                        </p:attrNameLst>
                                      </p:cBhvr>
                                      <p:tavLst>
                                        <p:tav tm="0">
                                          <p:val>
                                            <p:strVal val="#ppt_x-.2"/>
                                          </p:val>
                                        </p:tav>
                                        <p:tav tm="100000">
                                          <p:val>
                                            <p:strVal val="#ppt_x"/>
                                          </p:val>
                                        </p:tav>
                                      </p:tavLst>
                                    </p:anim>
                                    <p:anim calcmode="lin" valueType="num">
                                      <p:cBhvr>
                                        <p:cTn id="23" dur="1000" fill="hold"/>
                                        <p:tgtEl>
                                          <p:spTgt spid="83866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38661"/>
                                        </p:tgtEl>
                                      </p:cBhvr>
                                    </p:animEffect>
                                  </p:childTnLst>
                                </p:cTn>
                              </p:par>
                              <p:par>
                                <p:cTn id="25" presetID="29" presetClass="entr" presetSubtype="0" fill="hold" nodeType="withEffect">
                                  <p:stCondLst>
                                    <p:cond delay="0"/>
                                  </p:stCondLst>
                                  <p:childTnLst>
                                    <p:set>
                                      <p:cBhvr>
                                        <p:cTn id="26" dur="1" fill="hold">
                                          <p:stCondLst>
                                            <p:cond delay="0"/>
                                          </p:stCondLst>
                                        </p:cTn>
                                        <p:tgtEl>
                                          <p:spTgt spid="838662"/>
                                        </p:tgtEl>
                                        <p:attrNameLst>
                                          <p:attrName>style.visibility</p:attrName>
                                        </p:attrNameLst>
                                      </p:cBhvr>
                                      <p:to>
                                        <p:strVal val="visible"/>
                                      </p:to>
                                    </p:set>
                                    <p:anim calcmode="lin" valueType="num">
                                      <p:cBhvr>
                                        <p:cTn id="27" dur="1000" fill="hold"/>
                                        <p:tgtEl>
                                          <p:spTgt spid="838662"/>
                                        </p:tgtEl>
                                        <p:attrNameLst>
                                          <p:attrName>ppt_x</p:attrName>
                                        </p:attrNameLst>
                                      </p:cBhvr>
                                      <p:tavLst>
                                        <p:tav tm="0">
                                          <p:val>
                                            <p:strVal val="#ppt_x-.2"/>
                                          </p:val>
                                        </p:tav>
                                        <p:tav tm="100000">
                                          <p:val>
                                            <p:strVal val="#ppt_x"/>
                                          </p:val>
                                        </p:tav>
                                      </p:tavLst>
                                    </p:anim>
                                    <p:anim calcmode="lin" valueType="num">
                                      <p:cBhvr>
                                        <p:cTn id="28" dur="1000" fill="hold"/>
                                        <p:tgtEl>
                                          <p:spTgt spid="83866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386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7043"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8386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Text Box 2"/>
          <p:cNvSpPr txBox="1">
            <a:spLocks noChangeArrowheads="1"/>
          </p:cNvSpPr>
          <p:nvPr/>
        </p:nvSpPr>
        <p:spPr bwMode="auto">
          <a:xfrm>
            <a:off x="6987139" y="169863"/>
            <a:ext cx="1709186" cy="2492990"/>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   </a:t>
            </a:r>
            <a:r>
              <a:rPr lang="fa-IR" sz="2400" dirty="0">
                <a:solidFill>
                  <a:srgbClr val="FA6306"/>
                </a:solidFill>
                <a:latin typeface="Times New Roman" pitchFamily="18" charset="0"/>
                <a:cs typeface="B Nazanin" pitchFamily="2" charset="-78"/>
              </a:rPr>
              <a:t>الف)</a:t>
            </a:r>
            <a:r>
              <a:rPr lang="fa-IR" sz="2400" dirty="0">
                <a:latin typeface="Times New Roman" pitchFamily="18" charset="0"/>
                <a:cs typeface="B Nazanin" pitchFamily="2" charset="-78"/>
              </a:rPr>
              <a:t> طول خم</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مساوی است با</a:t>
            </a:r>
            <a:endParaRPr lang="en-US" sz="2400" dirty="0">
              <a:latin typeface="Times New Roman" pitchFamily="18" charset="0"/>
              <a:cs typeface="B Nazanin" pitchFamily="2" charset="-78"/>
            </a:endParaRPr>
          </a:p>
        </p:txBody>
      </p:sp>
      <p:pic>
        <p:nvPicPr>
          <p:cNvPr id="839683" name="Picture 3"/>
          <p:cNvPicPr>
            <a:picLocks noChangeAspect="1" noChangeArrowheads="1"/>
          </p:cNvPicPr>
          <p:nvPr/>
        </p:nvPicPr>
        <p:blipFill>
          <a:blip r:embed="rId4"/>
          <a:srcRect/>
          <a:stretch>
            <a:fillRect/>
          </a:stretch>
        </p:blipFill>
        <p:spPr bwMode="auto">
          <a:xfrm>
            <a:off x="2260600" y="1484313"/>
            <a:ext cx="4398963" cy="363537"/>
          </a:xfrm>
          <a:prstGeom prst="rect">
            <a:avLst/>
          </a:prstGeom>
          <a:noFill/>
          <a:ln w="9525">
            <a:noFill/>
            <a:miter lim="800000"/>
            <a:headEnd/>
            <a:tailEnd/>
          </a:ln>
        </p:spPr>
      </p:pic>
      <p:pic>
        <p:nvPicPr>
          <p:cNvPr id="839684" name="Picture 4"/>
          <p:cNvPicPr>
            <a:picLocks noChangeAspect="1" noChangeArrowheads="1"/>
          </p:cNvPicPr>
          <p:nvPr/>
        </p:nvPicPr>
        <p:blipFill>
          <a:blip r:embed="rId5"/>
          <a:srcRect/>
          <a:stretch>
            <a:fillRect/>
          </a:stretch>
        </p:blipFill>
        <p:spPr bwMode="auto">
          <a:xfrm>
            <a:off x="1547813" y="2565400"/>
            <a:ext cx="6311900" cy="717550"/>
          </a:xfrm>
          <a:prstGeom prst="rect">
            <a:avLst/>
          </a:prstGeom>
          <a:noFill/>
          <a:ln w="9525">
            <a:noFill/>
            <a:miter lim="800000"/>
            <a:headEnd/>
            <a:tailEnd/>
          </a:ln>
        </p:spPr>
      </p:pic>
      <p:sp>
        <p:nvSpPr>
          <p:cNvPr id="839685" name="Text Box 5"/>
          <p:cNvSpPr txBox="1">
            <a:spLocks noChangeArrowheads="1"/>
          </p:cNvSpPr>
          <p:nvPr/>
        </p:nvSpPr>
        <p:spPr bwMode="auto">
          <a:xfrm>
            <a:off x="4657725" y="3432175"/>
            <a:ext cx="4038600" cy="1552575"/>
          </a:xfrm>
          <a:prstGeom prst="rect">
            <a:avLst/>
          </a:prstGeom>
          <a:noFill/>
          <a:ln w="9525">
            <a:noFill/>
            <a:miter lim="800000"/>
            <a:headEnd/>
            <a:tailEnd/>
          </a:ln>
        </p:spPr>
        <p:txBody>
          <a:bodyPr wrap="none">
            <a:spAutoFit/>
          </a:bodyPr>
          <a:lstStyle/>
          <a:p>
            <a:r>
              <a:rPr lang="fa-IR" sz="2400">
                <a:latin typeface="Times New Roman" pitchFamily="18" charset="0"/>
                <a:cs typeface="B Nazanin" pitchFamily="2" charset="-78"/>
              </a:rPr>
              <a:t>  </a:t>
            </a:r>
            <a:r>
              <a:rPr lang="fa-IR" sz="2400">
                <a:solidFill>
                  <a:srgbClr val="FA6306"/>
                </a:solidFill>
                <a:latin typeface="Times New Roman" pitchFamily="18" charset="0"/>
                <a:cs typeface="B Nazanin" pitchFamily="2" charset="-78"/>
              </a:rPr>
              <a:t>ب)</a:t>
            </a:r>
            <a:r>
              <a:rPr lang="fa-IR" sz="2400">
                <a:latin typeface="Times New Roman" pitchFamily="18" charset="0"/>
                <a:cs typeface="B Nazanin" pitchFamily="2" charset="-78"/>
              </a:rPr>
              <a:t> خم</a:t>
            </a:r>
          </a:p>
          <a:p>
            <a:endParaRPr lang="fa-IR" sz="2400">
              <a:latin typeface="Times New Roman" pitchFamily="18" charset="0"/>
              <a:cs typeface="B Nazanin" pitchFamily="2" charset="-78"/>
            </a:endParaRPr>
          </a:p>
          <a:p>
            <a:endParaRPr lang="fa-IR" sz="2400">
              <a:latin typeface="Times New Roman" pitchFamily="18" charset="0"/>
              <a:cs typeface="B Nazanin" pitchFamily="2" charset="-78"/>
            </a:endParaRPr>
          </a:p>
          <a:p>
            <a:r>
              <a:rPr lang="fa-IR" sz="2400">
                <a:latin typeface="Times New Roman" pitchFamily="18" charset="0"/>
                <a:cs typeface="B Nazanin" pitchFamily="2" charset="-78"/>
              </a:rPr>
              <a:t>هموار است و طول آن مساوی است با</a:t>
            </a:r>
            <a:endParaRPr lang="en-US" sz="2400">
              <a:latin typeface="Times New Roman" pitchFamily="18" charset="0"/>
              <a:cs typeface="B Nazanin" pitchFamily="2" charset="-78"/>
            </a:endParaRPr>
          </a:p>
        </p:txBody>
      </p:sp>
      <p:pic>
        <p:nvPicPr>
          <p:cNvPr id="839686" name="Picture 6"/>
          <p:cNvPicPr>
            <a:picLocks noChangeAspect="1" noChangeArrowheads="1"/>
          </p:cNvPicPr>
          <p:nvPr/>
        </p:nvPicPr>
        <p:blipFill>
          <a:blip r:embed="rId6"/>
          <a:srcRect/>
          <a:stretch>
            <a:fillRect/>
          </a:stretch>
        </p:blipFill>
        <p:spPr bwMode="auto">
          <a:xfrm>
            <a:off x="1692275" y="3921125"/>
            <a:ext cx="5688013" cy="355600"/>
          </a:xfrm>
          <a:prstGeom prst="rect">
            <a:avLst/>
          </a:prstGeom>
          <a:noFill/>
          <a:ln w="9525">
            <a:noFill/>
            <a:miter lim="800000"/>
            <a:headEnd/>
            <a:tailEnd/>
          </a:ln>
        </p:spPr>
      </p:pic>
      <p:pic>
        <p:nvPicPr>
          <p:cNvPr id="839687" name="Picture 7"/>
          <p:cNvPicPr>
            <a:picLocks noChangeAspect="1" noChangeArrowheads="1"/>
          </p:cNvPicPr>
          <p:nvPr/>
        </p:nvPicPr>
        <p:blipFill>
          <a:blip r:embed="rId7"/>
          <a:srcRect/>
          <a:stretch>
            <a:fillRect/>
          </a:stretch>
        </p:blipFill>
        <p:spPr bwMode="auto">
          <a:xfrm>
            <a:off x="2411413" y="5445125"/>
            <a:ext cx="4344987" cy="549275"/>
          </a:xfrm>
          <a:prstGeom prst="rect">
            <a:avLst/>
          </a:prstGeom>
          <a:noFill/>
          <a:ln w="9525">
            <a:noFill/>
            <a:miter lim="800000"/>
            <a:headEnd/>
            <a:tailEnd/>
          </a:ln>
        </p:spPr>
      </p:pic>
      <p:grpSp>
        <p:nvGrpSpPr>
          <p:cNvPr id="2" name="Group 8"/>
          <p:cNvGrpSpPr>
            <a:grpSpLocks/>
          </p:cNvGrpSpPr>
          <p:nvPr/>
        </p:nvGrpSpPr>
        <p:grpSpPr bwMode="auto">
          <a:xfrm>
            <a:off x="0" y="-26988"/>
            <a:ext cx="9036050" cy="6858001"/>
            <a:chOff x="0" y="-17"/>
            <a:chExt cx="5692" cy="4320"/>
          </a:xfrm>
        </p:grpSpPr>
        <p:sp>
          <p:nvSpPr>
            <p:cNvPr id="429065" name="Rectangle 9"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29066" name="Rectangle 10"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39682"/>
                                        </p:tgtEl>
                                        <p:attrNameLst>
                                          <p:attrName>style.visibility</p:attrName>
                                        </p:attrNameLst>
                                      </p:cBhvr>
                                      <p:to>
                                        <p:strVal val="visible"/>
                                      </p:to>
                                    </p:set>
                                    <p:anim calcmode="lin" valueType="num">
                                      <p:cBhvr>
                                        <p:cTn id="7" dur="1000" fill="hold"/>
                                        <p:tgtEl>
                                          <p:spTgt spid="839682"/>
                                        </p:tgtEl>
                                        <p:attrNameLst>
                                          <p:attrName>ppt_x</p:attrName>
                                        </p:attrNameLst>
                                      </p:cBhvr>
                                      <p:tavLst>
                                        <p:tav tm="0">
                                          <p:val>
                                            <p:strVal val="#ppt_x-.2"/>
                                          </p:val>
                                        </p:tav>
                                        <p:tav tm="100000">
                                          <p:val>
                                            <p:strVal val="#ppt_x"/>
                                          </p:val>
                                        </p:tav>
                                      </p:tavLst>
                                    </p:anim>
                                    <p:anim calcmode="lin" valueType="num">
                                      <p:cBhvr>
                                        <p:cTn id="8" dur="1000" fill="hold"/>
                                        <p:tgtEl>
                                          <p:spTgt spid="8396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682"/>
                                        </p:tgtEl>
                                      </p:cBhvr>
                                    </p:animEffect>
                                  </p:childTnLst>
                                </p:cTn>
                              </p:par>
                              <p:par>
                                <p:cTn id="10" presetID="29" presetClass="entr" presetSubtype="0" fill="hold" nodeType="withEffect">
                                  <p:stCondLst>
                                    <p:cond delay="0"/>
                                  </p:stCondLst>
                                  <p:childTnLst>
                                    <p:set>
                                      <p:cBhvr>
                                        <p:cTn id="11" dur="1" fill="hold">
                                          <p:stCondLst>
                                            <p:cond delay="0"/>
                                          </p:stCondLst>
                                        </p:cTn>
                                        <p:tgtEl>
                                          <p:spTgt spid="839683"/>
                                        </p:tgtEl>
                                        <p:attrNameLst>
                                          <p:attrName>style.visibility</p:attrName>
                                        </p:attrNameLst>
                                      </p:cBhvr>
                                      <p:to>
                                        <p:strVal val="visible"/>
                                      </p:to>
                                    </p:set>
                                    <p:anim calcmode="lin" valueType="num">
                                      <p:cBhvr>
                                        <p:cTn id="12" dur="1000" fill="hold"/>
                                        <p:tgtEl>
                                          <p:spTgt spid="839683"/>
                                        </p:tgtEl>
                                        <p:attrNameLst>
                                          <p:attrName>ppt_x</p:attrName>
                                        </p:attrNameLst>
                                      </p:cBhvr>
                                      <p:tavLst>
                                        <p:tav tm="0">
                                          <p:val>
                                            <p:strVal val="#ppt_x-.2"/>
                                          </p:val>
                                        </p:tav>
                                        <p:tav tm="100000">
                                          <p:val>
                                            <p:strVal val="#ppt_x"/>
                                          </p:val>
                                        </p:tav>
                                      </p:tavLst>
                                    </p:anim>
                                    <p:anim calcmode="lin" valueType="num">
                                      <p:cBhvr>
                                        <p:cTn id="13" dur="1000" fill="hold"/>
                                        <p:tgtEl>
                                          <p:spTgt spid="83968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39683"/>
                                        </p:tgtEl>
                                      </p:cBhvr>
                                    </p:animEffect>
                                  </p:childTnLst>
                                </p:cTn>
                              </p:par>
                              <p:par>
                                <p:cTn id="15" presetID="29" presetClass="entr" presetSubtype="0" fill="hold" nodeType="withEffect">
                                  <p:stCondLst>
                                    <p:cond delay="0"/>
                                  </p:stCondLst>
                                  <p:childTnLst>
                                    <p:set>
                                      <p:cBhvr>
                                        <p:cTn id="16" dur="1" fill="hold">
                                          <p:stCondLst>
                                            <p:cond delay="0"/>
                                          </p:stCondLst>
                                        </p:cTn>
                                        <p:tgtEl>
                                          <p:spTgt spid="839684"/>
                                        </p:tgtEl>
                                        <p:attrNameLst>
                                          <p:attrName>style.visibility</p:attrName>
                                        </p:attrNameLst>
                                      </p:cBhvr>
                                      <p:to>
                                        <p:strVal val="visible"/>
                                      </p:to>
                                    </p:set>
                                    <p:anim calcmode="lin" valueType="num">
                                      <p:cBhvr>
                                        <p:cTn id="17" dur="1000" fill="hold"/>
                                        <p:tgtEl>
                                          <p:spTgt spid="839684"/>
                                        </p:tgtEl>
                                        <p:attrNameLst>
                                          <p:attrName>ppt_x</p:attrName>
                                        </p:attrNameLst>
                                      </p:cBhvr>
                                      <p:tavLst>
                                        <p:tav tm="0">
                                          <p:val>
                                            <p:strVal val="#ppt_x-.2"/>
                                          </p:val>
                                        </p:tav>
                                        <p:tav tm="100000">
                                          <p:val>
                                            <p:strVal val="#ppt_x"/>
                                          </p:val>
                                        </p:tav>
                                      </p:tavLst>
                                    </p:anim>
                                    <p:anim calcmode="lin" valueType="num">
                                      <p:cBhvr>
                                        <p:cTn id="18" dur="1000" fill="hold"/>
                                        <p:tgtEl>
                                          <p:spTgt spid="83968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3968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39685"/>
                                        </p:tgtEl>
                                        <p:attrNameLst>
                                          <p:attrName>style.visibility</p:attrName>
                                        </p:attrNameLst>
                                      </p:cBhvr>
                                      <p:to>
                                        <p:strVal val="visible"/>
                                      </p:to>
                                    </p:set>
                                    <p:animEffect transition="in" filter="dissolve">
                                      <p:cBhvr>
                                        <p:cTn id="24" dur="500"/>
                                        <p:tgtEl>
                                          <p:spTgt spid="839685"/>
                                        </p:tgtEl>
                                      </p:cBhvr>
                                    </p:animEffect>
                                  </p:childTnLst>
                                </p:cTn>
                              </p:par>
                              <p:par>
                                <p:cTn id="25" presetID="9" presetClass="entr" presetSubtype="0" fill="hold" nodeType="withEffect">
                                  <p:stCondLst>
                                    <p:cond delay="0"/>
                                  </p:stCondLst>
                                  <p:childTnLst>
                                    <p:set>
                                      <p:cBhvr>
                                        <p:cTn id="26" dur="1" fill="hold">
                                          <p:stCondLst>
                                            <p:cond delay="0"/>
                                          </p:stCondLst>
                                        </p:cTn>
                                        <p:tgtEl>
                                          <p:spTgt spid="839686"/>
                                        </p:tgtEl>
                                        <p:attrNameLst>
                                          <p:attrName>style.visibility</p:attrName>
                                        </p:attrNameLst>
                                      </p:cBhvr>
                                      <p:to>
                                        <p:strVal val="visible"/>
                                      </p:to>
                                    </p:set>
                                    <p:animEffect transition="in" filter="dissolve">
                                      <p:cBhvr>
                                        <p:cTn id="27" dur="500"/>
                                        <p:tgtEl>
                                          <p:spTgt spid="839686"/>
                                        </p:tgtEl>
                                      </p:cBhvr>
                                    </p:animEffect>
                                  </p:childTnLst>
                                </p:cTn>
                              </p:par>
                              <p:par>
                                <p:cTn id="28" presetID="9" presetClass="entr" presetSubtype="0" fill="hold" nodeType="withEffect">
                                  <p:stCondLst>
                                    <p:cond delay="0"/>
                                  </p:stCondLst>
                                  <p:childTnLst>
                                    <p:set>
                                      <p:cBhvr>
                                        <p:cTn id="29" dur="1" fill="hold">
                                          <p:stCondLst>
                                            <p:cond delay="0"/>
                                          </p:stCondLst>
                                        </p:cTn>
                                        <p:tgtEl>
                                          <p:spTgt spid="839687"/>
                                        </p:tgtEl>
                                        <p:attrNameLst>
                                          <p:attrName>style.visibility</p:attrName>
                                        </p:attrNameLst>
                                      </p:cBhvr>
                                      <p:to>
                                        <p:strVal val="visible"/>
                                      </p:to>
                                    </p:set>
                                    <p:animEffect transition="in" filter="dissolve">
                                      <p:cBhvr>
                                        <p:cTn id="30" dur="500"/>
                                        <p:tgtEl>
                                          <p:spTgt spid="8396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32539" fill="hold"/>
                                        <p:tgtEl>
                                          <p:spTgt spid="3"/>
                                        </p:tgtEl>
                                      </p:cBhvr>
                                    </p:cmd>
                                  </p:childTnLst>
                                </p:cTn>
                              </p:par>
                            </p:childTnLst>
                          </p:cTn>
                        </p:par>
                      </p:childTnLst>
                    </p:cTn>
                  </p:par>
                </p:childTnLst>
              </p:cTn>
              <p:nextCondLst>
                <p:cond evt="onClick" delay="0">
                  <p:tgtEl>
                    <p:spTgt spid="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839682" grpId="0"/>
      <p:bldP spid="8396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ChangeArrowheads="1"/>
          </p:cNvSpPr>
          <p:nvPr/>
        </p:nvSpPr>
        <p:spPr bwMode="auto">
          <a:xfrm>
            <a:off x="2986088" y="188913"/>
            <a:ext cx="3602037" cy="792162"/>
          </a:xfrm>
          <a:prstGeom prst="rect">
            <a:avLst/>
          </a:prstGeom>
          <a:gradFill rotWithShape="1">
            <a:gsLst>
              <a:gs pos="0">
                <a:srgbClr val="FFC9CA"/>
              </a:gs>
              <a:gs pos="100000">
                <a:srgbClr val="FFFFFF"/>
              </a:gs>
            </a:gsLst>
            <a:path path="rect">
              <a:fillToRect r="100000" b="100000"/>
            </a:path>
          </a:gradFill>
          <a:ln w="9525" algn="ctr">
            <a:solidFill>
              <a:srgbClr val="FF7C80"/>
            </a:solidFill>
            <a:miter lim="800000"/>
            <a:headEnd/>
            <a:tailEnd/>
          </a:ln>
        </p:spPr>
        <p:txBody>
          <a:bodyPr>
            <a:spAutoFit/>
          </a:bodyPr>
          <a:lstStyle/>
          <a:p>
            <a:endParaRPr lang="fa-IR"/>
          </a:p>
        </p:txBody>
      </p:sp>
      <p:sp>
        <p:nvSpPr>
          <p:cNvPr id="846851" name="Text Box 3"/>
          <p:cNvSpPr txBox="1">
            <a:spLocks noChangeArrowheads="1"/>
          </p:cNvSpPr>
          <p:nvPr/>
        </p:nvSpPr>
        <p:spPr bwMode="auto">
          <a:xfrm>
            <a:off x="3861034" y="268288"/>
            <a:ext cx="2733441" cy="646331"/>
          </a:xfrm>
          <a:prstGeom prst="rect">
            <a:avLst/>
          </a:prstGeom>
          <a:noFill/>
          <a:ln w="9525" algn="ctr">
            <a:noFill/>
            <a:miter lim="800000"/>
            <a:headEnd/>
            <a:tailEnd/>
          </a:ln>
        </p:spPr>
        <p:txBody>
          <a:bodyPr wrap="none">
            <a:spAutoFit/>
          </a:bodyPr>
          <a:lstStyle/>
          <a:p>
            <a:r>
              <a:rPr lang="fa-IR" sz="3600" dirty="0" smtClean="0">
                <a:solidFill>
                  <a:srgbClr val="800000"/>
                </a:solidFill>
                <a:latin typeface="Monotype Corsiva" pitchFamily="66" charset="0"/>
                <a:cs typeface="B Nazanin" pitchFamily="2" charset="-78"/>
              </a:rPr>
              <a:t>حرکت </a:t>
            </a:r>
            <a:r>
              <a:rPr lang="fa-IR" sz="3600" dirty="0">
                <a:solidFill>
                  <a:srgbClr val="800000"/>
                </a:solidFill>
                <a:latin typeface="Monotype Corsiva" pitchFamily="66" charset="0"/>
                <a:cs typeface="B Nazanin" pitchFamily="2" charset="-78"/>
              </a:rPr>
              <a:t>در صفحه</a:t>
            </a:r>
            <a:r>
              <a:rPr lang="fa-IR" sz="3600" dirty="0">
                <a:solidFill>
                  <a:srgbClr val="800000"/>
                </a:solidFill>
                <a:latin typeface="Times New Roman" pitchFamily="18" charset="0"/>
                <a:cs typeface="B Nazanin" pitchFamily="2" charset="-78"/>
              </a:rPr>
              <a:t>  </a:t>
            </a:r>
            <a:endParaRPr lang="en-US" sz="3600" dirty="0">
              <a:solidFill>
                <a:srgbClr val="800000"/>
              </a:solidFill>
              <a:latin typeface="Times New Roman" pitchFamily="18" charset="0"/>
              <a:cs typeface="B Nazanin" pitchFamily="2" charset="-78"/>
            </a:endParaRPr>
          </a:p>
        </p:txBody>
      </p:sp>
      <p:sp>
        <p:nvSpPr>
          <p:cNvPr id="846852" name="Line 4"/>
          <p:cNvSpPr>
            <a:spLocks noChangeShapeType="1"/>
          </p:cNvSpPr>
          <p:nvPr/>
        </p:nvSpPr>
        <p:spPr bwMode="auto">
          <a:xfrm>
            <a:off x="898525" y="1052513"/>
            <a:ext cx="7345363" cy="0"/>
          </a:xfrm>
          <a:prstGeom prst="line">
            <a:avLst/>
          </a:prstGeom>
          <a:noFill/>
          <a:ln w="28575">
            <a:solidFill>
              <a:srgbClr val="FF7C80"/>
            </a:solidFill>
            <a:prstDash val="sysDot"/>
            <a:round/>
            <a:headEnd/>
            <a:tailEnd/>
          </a:ln>
          <a:effectLst>
            <a:outerShdw dist="35921" dir="2700000" algn="ctr" rotWithShape="0">
              <a:srgbClr val="336699"/>
            </a:outerShdw>
          </a:effectLst>
        </p:spPr>
        <p:txBody>
          <a:bodyPr/>
          <a:lstStyle/>
          <a:p>
            <a:pPr>
              <a:defRPr/>
            </a:pPr>
            <a:endParaRPr lang="fa-IR"/>
          </a:p>
        </p:txBody>
      </p:sp>
      <p:sp>
        <p:nvSpPr>
          <p:cNvPr id="846853" name="Text Box 5"/>
          <p:cNvSpPr txBox="1">
            <a:spLocks noChangeArrowheads="1"/>
          </p:cNvSpPr>
          <p:nvPr/>
        </p:nvSpPr>
        <p:spPr bwMode="auto">
          <a:xfrm>
            <a:off x="323528" y="1106488"/>
            <a:ext cx="8228335" cy="1938992"/>
          </a:xfrm>
          <a:prstGeom prst="rect">
            <a:avLst/>
          </a:prstGeom>
          <a:noFill/>
          <a:ln w="9525">
            <a:noFill/>
            <a:miter lim="800000"/>
            <a:headEnd/>
            <a:tailEnd/>
          </a:ln>
        </p:spPr>
        <p:txBody>
          <a:bodyPr wrap="square">
            <a:spAutoFit/>
          </a:bodyPr>
          <a:lstStyle/>
          <a:p>
            <a:pPr>
              <a:lnSpc>
                <a:spcPct val="150000"/>
              </a:lnSpc>
            </a:pPr>
            <a:r>
              <a:rPr lang="fa-IR" sz="3200" dirty="0" smtClean="0">
                <a:solidFill>
                  <a:srgbClr val="336699"/>
                </a:solidFill>
                <a:latin typeface="Times New Roman" pitchFamily="18" charset="0"/>
                <a:cs typeface="B Nazanin" pitchFamily="2" charset="-78"/>
              </a:rPr>
              <a:t>تعریف : </a:t>
            </a:r>
            <a:r>
              <a:rPr lang="fa-IR" sz="2400" dirty="0" smtClean="0">
                <a:latin typeface="Times New Roman" pitchFamily="18" charset="0"/>
                <a:cs typeface="B Nazanin" pitchFamily="2" charset="-78"/>
              </a:rPr>
              <a:t> یک کاربرد توابع برداری این است که هر خم در صفحه را می‌توان به عنوان مسیر حرکت یک متحرک در صفحه نسبت به پارامتر زمان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در نظر گرفت بنابراین تابع برداری در واقع نشان دهنده </a:t>
            </a:r>
            <a:r>
              <a:rPr lang="en-US" sz="2400" dirty="0" smtClean="0">
                <a:latin typeface="Times New Roman" pitchFamily="18" charset="0"/>
                <a:cs typeface="B Nazanin" pitchFamily="2" charset="-78"/>
              </a:rPr>
              <a:t> </a:t>
            </a:r>
            <a:r>
              <a:rPr lang="fa-IR" sz="2400" dirty="0" smtClean="0">
                <a:latin typeface="Times New Roman" pitchFamily="18" charset="0"/>
                <a:cs typeface="B Nazanin" pitchFamily="2" charset="-78"/>
              </a:rPr>
              <a:t>بردار مکان آن متحرک است. </a:t>
            </a:r>
            <a:endParaRPr lang="fa-IR" sz="2400" dirty="0">
              <a:latin typeface="Times New Roman" pitchFamily="18" charset="0"/>
              <a:cs typeface="B Nazanin" pitchFamily="2" charset="-78"/>
            </a:endParaRPr>
          </a:p>
        </p:txBody>
      </p:sp>
      <p:grpSp>
        <p:nvGrpSpPr>
          <p:cNvPr id="2" name="Group 7"/>
          <p:cNvGrpSpPr>
            <a:grpSpLocks/>
          </p:cNvGrpSpPr>
          <p:nvPr/>
        </p:nvGrpSpPr>
        <p:grpSpPr bwMode="auto">
          <a:xfrm>
            <a:off x="2051050" y="2781300"/>
            <a:ext cx="6500813" cy="3960813"/>
            <a:chOff x="1292" y="1389"/>
            <a:chExt cx="4095" cy="2495"/>
          </a:xfrm>
        </p:grpSpPr>
        <p:sp>
          <p:nvSpPr>
            <p:cNvPr id="436235" name="Line 8"/>
            <p:cNvSpPr>
              <a:spLocks noChangeShapeType="1"/>
            </p:cNvSpPr>
            <p:nvPr/>
          </p:nvSpPr>
          <p:spPr bwMode="auto">
            <a:xfrm>
              <a:off x="1292" y="3657"/>
              <a:ext cx="4083" cy="0"/>
            </a:xfrm>
            <a:prstGeom prst="line">
              <a:avLst/>
            </a:prstGeom>
            <a:noFill/>
            <a:ln w="9525">
              <a:solidFill>
                <a:schemeClr val="tx1"/>
              </a:solidFill>
              <a:round/>
              <a:headEnd/>
              <a:tailEnd type="triangle" w="med" len="med"/>
            </a:ln>
          </p:spPr>
          <p:txBody>
            <a:bodyPr/>
            <a:lstStyle/>
            <a:p>
              <a:endParaRPr lang="fa-IR"/>
            </a:p>
          </p:txBody>
        </p:sp>
        <p:sp>
          <p:nvSpPr>
            <p:cNvPr id="436236" name="Line 9"/>
            <p:cNvSpPr>
              <a:spLocks noChangeShapeType="1"/>
            </p:cNvSpPr>
            <p:nvPr/>
          </p:nvSpPr>
          <p:spPr bwMode="auto">
            <a:xfrm flipV="1">
              <a:off x="1701" y="1480"/>
              <a:ext cx="0" cy="2404"/>
            </a:xfrm>
            <a:prstGeom prst="line">
              <a:avLst/>
            </a:prstGeom>
            <a:noFill/>
            <a:ln w="9525">
              <a:solidFill>
                <a:schemeClr val="tx1"/>
              </a:solidFill>
              <a:round/>
              <a:headEnd/>
              <a:tailEnd type="triangle" w="med" len="med"/>
            </a:ln>
          </p:spPr>
          <p:txBody>
            <a:bodyPr/>
            <a:lstStyle/>
            <a:p>
              <a:endParaRPr lang="fa-IR"/>
            </a:p>
          </p:txBody>
        </p:sp>
        <p:sp>
          <p:nvSpPr>
            <p:cNvPr id="436237" name="Freeform 10"/>
            <p:cNvSpPr>
              <a:spLocks/>
            </p:cNvSpPr>
            <p:nvPr/>
          </p:nvSpPr>
          <p:spPr bwMode="auto">
            <a:xfrm>
              <a:off x="2200" y="1623"/>
              <a:ext cx="1315" cy="1179"/>
            </a:xfrm>
            <a:custGeom>
              <a:avLst/>
              <a:gdLst>
                <a:gd name="T0" fmla="*/ 0 w 1315"/>
                <a:gd name="T1" fmla="*/ 310 h 1179"/>
                <a:gd name="T2" fmla="*/ 499 w 1315"/>
                <a:gd name="T3" fmla="*/ 129 h 1179"/>
                <a:gd name="T4" fmla="*/ 680 w 1315"/>
                <a:gd name="T5" fmla="*/ 1081 h 1179"/>
                <a:gd name="T6" fmla="*/ 1315 w 1315"/>
                <a:gd name="T7" fmla="*/ 718 h 1179"/>
                <a:gd name="T8" fmla="*/ 0 60000 65536"/>
                <a:gd name="T9" fmla="*/ 0 60000 65536"/>
                <a:gd name="T10" fmla="*/ 0 60000 65536"/>
                <a:gd name="T11" fmla="*/ 0 60000 65536"/>
                <a:gd name="T12" fmla="*/ 0 w 1315"/>
                <a:gd name="T13" fmla="*/ 0 h 1179"/>
                <a:gd name="T14" fmla="*/ 1315 w 1315"/>
                <a:gd name="T15" fmla="*/ 1179 h 1179"/>
              </a:gdLst>
              <a:ahLst/>
              <a:cxnLst>
                <a:cxn ang="T8">
                  <a:pos x="T0" y="T1"/>
                </a:cxn>
                <a:cxn ang="T9">
                  <a:pos x="T2" y="T3"/>
                </a:cxn>
                <a:cxn ang="T10">
                  <a:pos x="T4" y="T5"/>
                </a:cxn>
                <a:cxn ang="T11">
                  <a:pos x="T6" y="T7"/>
                </a:cxn>
              </a:cxnLst>
              <a:rect l="T12" t="T13" r="T14" b="T15"/>
              <a:pathLst>
                <a:path w="1315" h="1179">
                  <a:moveTo>
                    <a:pt x="0" y="310"/>
                  </a:moveTo>
                  <a:cubicBezTo>
                    <a:pt x="193" y="155"/>
                    <a:pt x="386" y="0"/>
                    <a:pt x="499" y="129"/>
                  </a:cubicBezTo>
                  <a:cubicBezTo>
                    <a:pt x="612" y="258"/>
                    <a:pt x="544" y="983"/>
                    <a:pt x="680" y="1081"/>
                  </a:cubicBezTo>
                  <a:cubicBezTo>
                    <a:pt x="816" y="1179"/>
                    <a:pt x="1217" y="778"/>
                    <a:pt x="1315" y="718"/>
                  </a:cubicBezTo>
                </a:path>
              </a:pathLst>
            </a:custGeom>
            <a:noFill/>
            <a:ln w="28575">
              <a:solidFill>
                <a:srgbClr val="990000"/>
              </a:solidFill>
              <a:round/>
              <a:headEnd/>
              <a:tailEnd/>
            </a:ln>
          </p:spPr>
          <p:txBody>
            <a:bodyPr/>
            <a:lstStyle/>
            <a:p>
              <a:endParaRPr lang="fa-IR"/>
            </a:p>
          </p:txBody>
        </p:sp>
        <p:sp>
          <p:nvSpPr>
            <p:cNvPr id="436238" name="Arc 11"/>
            <p:cNvSpPr>
              <a:spLocks/>
            </p:cNvSpPr>
            <p:nvPr/>
          </p:nvSpPr>
          <p:spPr bwMode="auto">
            <a:xfrm>
              <a:off x="3515" y="2547"/>
              <a:ext cx="731" cy="1110"/>
            </a:xfrm>
            <a:custGeom>
              <a:avLst/>
              <a:gdLst>
                <a:gd name="T0" fmla="*/ 464 w 18328"/>
                <a:gd name="T1" fmla="*/ 0 h 18202"/>
                <a:gd name="T2" fmla="*/ 731 w 18328"/>
                <a:gd name="T3" fmla="*/ 413 h 18202"/>
                <a:gd name="T4" fmla="*/ 0 w 18328"/>
                <a:gd name="T5" fmla="*/ 1110 h 18202"/>
                <a:gd name="T6" fmla="*/ 0 60000 65536"/>
                <a:gd name="T7" fmla="*/ 0 60000 65536"/>
                <a:gd name="T8" fmla="*/ 0 60000 65536"/>
                <a:gd name="T9" fmla="*/ 0 w 18328"/>
                <a:gd name="T10" fmla="*/ 0 h 18202"/>
                <a:gd name="T11" fmla="*/ 18328 w 18328"/>
                <a:gd name="T12" fmla="*/ 18202 h 18202"/>
              </a:gdLst>
              <a:ahLst/>
              <a:cxnLst>
                <a:cxn ang="T6">
                  <a:pos x="T0" y="T1"/>
                </a:cxn>
                <a:cxn ang="T7">
                  <a:pos x="T2" y="T3"/>
                </a:cxn>
                <a:cxn ang="T8">
                  <a:pos x="T4" y="T5"/>
                </a:cxn>
              </a:cxnLst>
              <a:rect l="T9" t="T10" r="T11" b="T12"/>
              <a:pathLst>
                <a:path w="18328" h="18202" fill="none" extrusionOk="0">
                  <a:moveTo>
                    <a:pt x="11629" y="-1"/>
                  </a:moveTo>
                  <a:cubicBezTo>
                    <a:pt x="14338" y="1730"/>
                    <a:pt x="16626" y="4044"/>
                    <a:pt x="18327" y="6772"/>
                  </a:cubicBezTo>
                </a:path>
                <a:path w="18328" h="18202" stroke="0" extrusionOk="0">
                  <a:moveTo>
                    <a:pt x="11629" y="-1"/>
                  </a:moveTo>
                  <a:cubicBezTo>
                    <a:pt x="14338" y="1730"/>
                    <a:pt x="16626" y="4044"/>
                    <a:pt x="18327" y="6772"/>
                  </a:cubicBezTo>
                  <a:lnTo>
                    <a:pt x="0" y="18202"/>
                  </a:lnTo>
                  <a:close/>
                </a:path>
              </a:pathLst>
            </a:custGeom>
            <a:noFill/>
            <a:ln w="28575">
              <a:solidFill>
                <a:srgbClr val="990000"/>
              </a:solidFill>
              <a:round/>
              <a:headEnd type="triangle" w="med" len="med"/>
              <a:tailEnd/>
            </a:ln>
          </p:spPr>
          <p:txBody>
            <a:bodyPr wrap="none" anchor="ctr"/>
            <a:lstStyle/>
            <a:p>
              <a:endParaRPr lang="fa-IR"/>
            </a:p>
          </p:txBody>
        </p:sp>
        <p:sp>
          <p:nvSpPr>
            <p:cNvPr id="436239" name="Line 12"/>
            <p:cNvSpPr>
              <a:spLocks noChangeShapeType="1"/>
            </p:cNvSpPr>
            <p:nvPr/>
          </p:nvSpPr>
          <p:spPr bwMode="auto">
            <a:xfrm flipV="1">
              <a:off x="1701" y="1933"/>
              <a:ext cx="499" cy="1724"/>
            </a:xfrm>
            <a:prstGeom prst="line">
              <a:avLst/>
            </a:prstGeom>
            <a:noFill/>
            <a:ln w="9525">
              <a:solidFill>
                <a:srgbClr val="FA6306"/>
              </a:solidFill>
              <a:round/>
              <a:headEnd/>
              <a:tailEnd/>
            </a:ln>
          </p:spPr>
          <p:txBody>
            <a:bodyPr/>
            <a:lstStyle/>
            <a:p>
              <a:endParaRPr lang="fa-IR"/>
            </a:p>
          </p:txBody>
        </p:sp>
        <p:sp>
          <p:nvSpPr>
            <p:cNvPr id="436240" name="Line 13"/>
            <p:cNvSpPr>
              <a:spLocks noChangeShapeType="1"/>
            </p:cNvSpPr>
            <p:nvPr/>
          </p:nvSpPr>
          <p:spPr bwMode="auto">
            <a:xfrm flipV="1">
              <a:off x="1701" y="2976"/>
              <a:ext cx="2540" cy="681"/>
            </a:xfrm>
            <a:prstGeom prst="line">
              <a:avLst/>
            </a:prstGeom>
            <a:noFill/>
            <a:ln w="9525">
              <a:solidFill>
                <a:srgbClr val="FA6306"/>
              </a:solidFill>
              <a:round/>
              <a:headEnd/>
              <a:tailEnd/>
            </a:ln>
          </p:spPr>
          <p:txBody>
            <a:bodyPr/>
            <a:lstStyle/>
            <a:p>
              <a:endParaRPr lang="fa-IR"/>
            </a:p>
          </p:txBody>
        </p:sp>
        <p:sp>
          <p:nvSpPr>
            <p:cNvPr id="436241" name="Line 14"/>
            <p:cNvSpPr>
              <a:spLocks noChangeShapeType="1"/>
            </p:cNvSpPr>
            <p:nvPr/>
          </p:nvSpPr>
          <p:spPr bwMode="auto">
            <a:xfrm flipV="1">
              <a:off x="1701" y="1979"/>
              <a:ext cx="1043" cy="1678"/>
            </a:xfrm>
            <a:prstGeom prst="line">
              <a:avLst/>
            </a:prstGeom>
            <a:noFill/>
            <a:ln w="9525">
              <a:solidFill>
                <a:schemeClr val="accent2"/>
              </a:solidFill>
              <a:round/>
              <a:headEnd/>
              <a:tailEnd type="triangle" w="med" len="med"/>
            </a:ln>
          </p:spPr>
          <p:txBody>
            <a:bodyPr/>
            <a:lstStyle/>
            <a:p>
              <a:endParaRPr lang="fa-IR"/>
            </a:p>
          </p:txBody>
        </p:sp>
        <p:sp>
          <p:nvSpPr>
            <p:cNvPr id="436242" name="Line 15"/>
            <p:cNvSpPr>
              <a:spLocks noChangeShapeType="1"/>
            </p:cNvSpPr>
            <p:nvPr/>
          </p:nvSpPr>
          <p:spPr bwMode="auto">
            <a:xfrm flipV="1">
              <a:off x="1701" y="2704"/>
              <a:ext cx="1315" cy="953"/>
            </a:xfrm>
            <a:prstGeom prst="line">
              <a:avLst/>
            </a:prstGeom>
            <a:noFill/>
            <a:ln w="9525">
              <a:solidFill>
                <a:schemeClr val="accent2"/>
              </a:solidFill>
              <a:round/>
              <a:headEnd/>
              <a:tailEnd type="triangle" w="med" len="med"/>
            </a:ln>
          </p:spPr>
          <p:txBody>
            <a:bodyPr/>
            <a:lstStyle/>
            <a:p>
              <a:endParaRPr lang="fa-IR"/>
            </a:p>
          </p:txBody>
        </p:sp>
        <p:sp>
          <p:nvSpPr>
            <p:cNvPr id="436243" name="Arc 16"/>
            <p:cNvSpPr>
              <a:spLocks/>
            </p:cNvSpPr>
            <p:nvPr/>
          </p:nvSpPr>
          <p:spPr bwMode="auto">
            <a:xfrm rot="-1984311">
              <a:off x="3416" y="2271"/>
              <a:ext cx="685" cy="1079"/>
            </a:xfrm>
            <a:custGeom>
              <a:avLst/>
              <a:gdLst>
                <a:gd name="T0" fmla="*/ 395 w 19278"/>
                <a:gd name="T1" fmla="*/ 0 h 18522"/>
                <a:gd name="T2" fmla="*/ 685 w 19278"/>
                <a:gd name="T3" fmla="*/ 511 h 18522"/>
                <a:gd name="T4" fmla="*/ 0 w 19278"/>
                <a:gd name="T5" fmla="*/ 1079 h 18522"/>
                <a:gd name="T6" fmla="*/ 0 60000 65536"/>
                <a:gd name="T7" fmla="*/ 0 60000 65536"/>
                <a:gd name="T8" fmla="*/ 0 60000 65536"/>
                <a:gd name="T9" fmla="*/ 0 w 19278"/>
                <a:gd name="T10" fmla="*/ 0 h 18522"/>
                <a:gd name="T11" fmla="*/ 19278 w 19278"/>
                <a:gd name="T12" fmla="*/ 18522 h 18522"/>
              </a:gdLst>
              <a:ahLst/>
              <a:cxnLst>
                <a:cxn ang="T6">
                  <a:pos x="T0" y="T1"/>
                </a:cxn>
                <a:cxn ang="T7">
                  <a:pos x="T2" y="T3"/>
                </a:cxn>
                <a:cxn ang="T8">
                  <a:pos x="T4" y="T5"/>
                </a:cxn>
              </a:cxnLst>
              <a:rect l="T9" t="T10" r="T11" b="T12"/>
              <a:pathLst>
                <a:path w="19278" h="18522" fill="none" extrusionOk="0">
                  <a:moveTo>
                    <a:pt x="11112" y="0"/>
                  </a:moveTo>
                  <a:cubicBezTo>
                    <a:pt x="14608" y="2097"/>
                    <a:pt x="17439" y="5141"/>
                    <a:pt x="19278" y="8779"/>
                  </a:cubicBezTo>
                </a:path>
                <a:path w="19278" h="18522" stroke="0" extrusionOk="0">
                  <a:moveTo>
                    <a:pt x="11112" y="0"/>
                  </a:moveTo>
                  <a:cubicBezTo>
                    <a:pt x="14608" y="2097"/>
                    <a:pt x="17439" y="5141"/>
                    <a:pt x="19278" y="8779"/>
                  </a:cubicBezTo>
                  <a:lnTo>
                    <a:pt x="0" y="18522"/>
                  </a:lnTo>
                  <a:close/>
                </a:path>
              </a:pathLst>
            </a:custGeom>
            <a:noFill/>
            <a:ln w="28575">
              <a:solidFill>
                <a:srgbClr val="990000"/>
              </a:solidFill>
              <a:round/>
              <a:headEnd/>
              <a:tailEnd/>
            </a:ln>
          </p:spPr>
          <p:txBody>
            <a:bodyPr wrap="none" anchor="ctr"/>
            <a:lstStyle/>
            <a:p>
              <a:endParaRPr lang="fa-IR"/>
            </a:p>
          </p:txBody>
        </p:sp>
        <p:sp>
          <p:nvSpPr>
            <p:cNvPr id="436244" name="Text Box 17"/>
            <p:cNvSpPr txBox="1">
              <a:spLocks noChangeArrowheads="1"/>
            </p:cNvSpPr>
            <p:nvPr/>
          </p:nvSpPr>
          <p:spPr bwMode="auto">
            <a:xfrm>
              <a:off x="1505" y="3612"/>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o</a:t>
              </a:r>
            </a:p>
          </p:txBody>
        </p:sp>
        <p:sp>
          <p:nvSpPr>
            <p:cNvPr id="436245" name="Text Box 18"/>
            <p:cNvSpPr txBox="1">
              <a:spLocks noChangeArrowheads="1"/>
            </p:cNvSpPr>
            <p:nvPr/>
          </p:nvSpPr>
          <p:spPr bwMode="auto">
            <a:xfrm>
              <a:off x="1505" y="1389"/>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y</a:t>
              </a:r>
            </a:p>
          </p:txBody>
        </p:sp>
        <p:sp>
          <p:nvSpPr>
            <p:cNvPr id="436246" name="Text Box 19"/>
            <p:cNvSpPr txBox="1">
              <a:spLocks noChangeArrowheads="1"/>
            </p:cNvSpPr>
            <p:nvPr/>
          </p:nvSpPr>
          <p:spPr bwMode="auto">
            <a:xfrm>
              <a:off x="5191" y="3407"/>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x</a:t>
              </a:r>
            </a:p>
          </p:txBody>
        </p:sp>
        <p:sp>
          <p:nvSpPr>
            <p:cNvPr id="436247" name="Text Box 20"/>
            <p:cNvSpPr txBox="1">
              <a:spLocks noChangeArrowheads="1"/>
            </p:cNvSpPr>
            <p:nvPr/>
          </p:nvSpPr>
          <p:spPr bwMode="auto">
            <a:xfrm>
              <a:off x="4258" y="2817"/>
              <a:ext cx="34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f(a)</a:t>
              </a:r>
            </a:p>
          </p:txBody>
        </p:sp>
        <p:sp>
          <p:nvSpPr>
            <p:cNvPr id="436248" name="Text Box 21"/>
            <p:cNvSpPr txBox="1">
              <a:spLocks noChangeArrowheads="1"/>
            </p:cNvSpPr>
            <p:nvPr/>
          </p:nvSpPr>
          <p:spPr bwMode="auto">
            <a:xfrm>
              <a:off x="1890" y="1705"/>
              <a:ext cx="355"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f(b)</a:t>
              </a:r>
            </a:p>
          </p:txBody>
        </p:sp>
        <p:pic>
          <p:nvPicPr>
            <p:cNvPr id="436249" name="Picture 22"/>
            <p:cNvPicPr>
              <a:picLocks noChangeAspect="1" noChangeArrowheads="1"/>
            </p:cNvPicPr>
            <p:nvPr/>
          </p:nvPicPr>
          <p:blipFill>
            <a:blip r:embed="rId4"/>
            <a:srcRect/>
            <a:stretch>
              <a:fillRect/>
            </a:stretch>
          </p:blipFill>
          <p:spPr bwMode="auto">
            <a:xfrm>
              <a:off x="2881" y="2387"/>
              <a:ext cx="317" cy="223"/>
            </a:xfrm>
            <a:prstGeom prst="rect">
              <a:avLst/>
            </a:prstGeom>
            <a:noFill/>
            <a:ln w="9525">
              <a:noFill/>
              <a:miter lim="800000"/>
              <a:headEnd/>
              <a:tailEnd/>
            </a:ln>
          </p:spPr>
        </p:pic>
        <p:pic>
          <p:nvPicPr>
            <p:cNvPr id="436250" name="Picture 23"/>
            <p:cNvPicPr>
              <a:picLocks noChangeAspect="1" noChangeArrowheads="1"/>
            </p:cNvPicPr>
            <p:nvPr/>
          </p:nvPicPr>
          <p:blipFill>
            <a:blip r:embed="rId5"/>
            <a:srcRect/>
            <a:stretch>
              <a:fillRect/>
            </a:stretch>
          </p:blipFill>
          <p:spPr bwMode="auto">
            <a:xfrm>
              <a:off x="2835" y="1797"/>
              <a:ext cx="544" cy="223"/>
            </a:xfrm>
            <a:prstGeom prst="rect">
              <a:avLst/>
            </a:prstGeom>
            <a:noFill/>
            <a:ln w="9525">
              <a:noFill/>
              <a:miter lim="800000"/>
              <a:headEnd/>
              <a:tailEnd/>
            </a:ln>
          </p:spPr>
        </p:pic>
      </p:grpSp>
      <p:grpSp>
        <p:nvGrpSpPr>
          <p:cNvPr id="3" name="Group 24"/>
          <p:cNvGrpSpPr>
            <a:grpSpLocks/>
          </p:cNvGrpSpPr>
          <p:nvPr/>
        </p:nvGrpSpPr>
        <p:grpSpPr bwMode="auto">
          <a:xfrm>
            <a:off x="0" y="-51476"/>
            <a:ext cx="9036050" cy="6858001"/>
            <a:chOff x="0" y="-17"/>
            <a:chExt cx="5692" cy="4320"/>
          </a:xfrm>
        </p:grpSpPr>
        <p:sp>
          <p:nvSpPr>
            <p:cNvPr id="436233" name="Rectangle 25"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36234" name="Rectangle 26"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46850"/>
                                        </p:tgtEl>
                                        <p:attrNameLst>
                                          <p:attrName>style.visibility</p:attrName>
                                        </p:attrNameLst>
                                      </p:cBhvr>
                                      <p:to>
                                        <p:strVal val="visible"/>
                                      </p:to>
                                    </p:set>
                                    <p:anim calcmode="lin" valueType="num">
                                      <p:cBhvr>
                                        <p:cTn id="7" dur="1000" fill="hold"/>
                                        <p:tgtEl>
                                          <p:spTgt spid="846850"/>
                                        </p:tgtEl>
                                        <p:attrNameLst>
                                          <p:attrName>ppt_x</p:attrName>
                                        </p:attrNameLst>
                                      </p:cBhvr>
                                      <p:tavLst>
                                        <p:tav tm="0">
                                          <p:val>
                                            <p:strVal val="#ppt_x-.2"/>
                                          </p:val>
                                        </p:tav>
                                        <p:tav tm="100000">
                                          <p:val>
                                            <p:strVal val="#ppt_x"/>
                                          </p:val>
                                        </p:tav>
                                      </p:tavLst>
                                    </p:anim>
                                    <p:anim calcmode="lin" valueType="num">
                                      <p:cBhvr>
                                        <p:cTn id="8" dur="1000" fill="hold"/>
                                        <p:tgtEl>
                                          <p:spTgt spid="8468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4685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46851"/>
                                        </p:tgtEl>
                                        <p:attrNameLst>
                                          <p:attrName>style.visibility</p:attrName>
                                        </p:attrNameLst>
                                      </p:cBhvr>
                                      <p:to>
                                        <p:strVal val="visible"/>
                                      </p:to>
                                    </p:set>
                                    <p:anim calcmode="lin" valueType="num">
                                      <p:cBhvr>
                                        <p:cTn id="12" dur="1000" fill="hold"/>
                                        <p:tgtEl>
                                          <p:spTgt spid="846851"/>
                                        </p:tgtEl>
                                        <p:attrNameLst>
                                          <p:attrName>ppt_x</p:attrName>
                                        </p:attrNameLst>
                                      </p:cBhvr>
                                      <p:tavLst>
                                        <p:tav tm="0">
                                          <p:val>
                                            <p:strVal val="#ppt_x-.2"/>
                                          </p:val>
                                        </p:tav>
                                        <p:tav tm="100000">
                                          <p:val>
                                            <p:strVal val="#ppt_x"/>
                                          </p:val>
                                        </p:tav>
                                      </p:tavLst>
                                    </p:anim>
                                    <p:anim calcmode="lin" valueType="num">
                                      <p:cBhvr>
                                        <p:cTn id="13" dur="1000" fill="hold"/>
                                        <p:tgtEl>
                                          <p:spTgt spid="84685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6851"/>
                                        </p:tgtEl>
                                      </p:cBhvr>
                                    </p:animEffect>
                                  </p:childTnLst>
                                </p:cTn>
                              </p:par>
                              <p:par>
                                <p:cTn id="15" presetID="29" presetClass="entr" presetSubtype="0" fill="hold" nodeType="withEffect">
                                  <p:stCondLst>
                                    <p:cond delay="0"/>
                                  </p:stCondLst>
                                  <p:childTnLst>
                                    <p:set>
                                      <p:cBhvr>
                                        <p:cTn id="16" dur="1" fill="hold">
                                          <p:stCondLst>
                                            <p:cond delay="0"/>
                                          </p:stCondLst>
                                        </p:cTn>
                                        <p:tgtEl>
                                          <p:spTgt spid="846852"/>
                                        </p:tgtEl>
                                        <p:attrNameLst>
                                          <p:attrName>style.visibility</p:attrName>
                                        </p:attrNameLst>
                                      </p:cBhvr>
                                      <p:to>
                                        <p:strVal val="visible"/>
                                      </p:to>
                                    </p:set>
                                    <p:anim calcmode="lin" valueType="num">
                                      <p:cBhvr>
                                        <p:cTn id="17" dur="1000" fill="hold"/>
                                        <p:tgtEl>
                                          <p:spTgt spid="846852"/>
                                        </p:tgtEl>
                                        <p:attrNameLst>
                                          <p:attrName>ppt_x</p:attrName>
                                        </p:attrNameLst>
                                      </p:cBhvr>
                                      <p:tavLst>
                                        <p:tav tm="0">
                                          <p:val>
                                            <p:strVal val="#ppt_x-.2"/>
                                          </p:val>
                                        </p:tav>
                                        <p:tav tm="100000">
                                          <p:val>
                                            <p:strVal val="#ppt_x"/>
                                          </p:val>
                                        </p:tav>
                                      </p:tavLst>
                                    </p:anim>
                                    <p:anim calcmode="lin" valueType="num">
                                      <p:cBhvr>
                                        <p:cTn id="18" dur="1000" fill="hold"/>
                                        <p:tgtEl>
                                          <p:spTgt spid="84685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46852"/>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846853"/>
                                        </p:tgtEl>
                                        <p:attrNameLst>
                                          <p:attrName>style.visibility</p:attrName>
                                        </p:attrNameLst>
                                      </p:cBhvr>
                                      <p:to>
                                        <p:strVal val="visible"/>
                                      </p:to>
                                    </p:set>
                                    <p:animEffect transition="in" filter="dissolve">
                                      <p:cBhvr>
                                        <p:cTn id="23" dur="1000"/>
                                        <p:tgtEl>
                                          <p:spTgt spid="84685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9520" fill="hold"/>
                                        <p:tgtEl>
                                          <p:spTgt spid="4"/>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846850" grpId="0" animBg="1"/>
      <p:bldP spid="846851" grpId="0"/>
      <p:bldP spid="846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Text Box 2"/>
          <p:cNvSpPr txBox="1">
            <a:spLocks noChangeArrowheads="1"/>
          </p:cNvSpPr>
          <p:nvPr/>
        </p:nvSpPr>
        <p:spPr bwMode="auto">
          <a:xfrm>
            <a:off x="5004289" y="169863"/>
            <a:ext cx="3692036" cy="1938992"/>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تعبیر </a:t>
            </a:r>
            <a:r>
              <a:rPr lang="fa-IR" sz="3200" dirty="0">
                <a:solidFill>
                  <a:srgbClr val="336699"/>
                </a:solidFill>
                <a:latin typeface="Times New Roman" pitchFamily="18" charset="0"/>
                <a:cs typeface="B Nazanin" pitchFamily="2" charset="-78"/>
              </a:rPr>
              <a:t>های مشتق</a:t>
            </a:r>
          </a:p>
          <a:p>
            <a:pPr>
              <a:lnSpc>
                <a:spcPct val="150000"/>
              </a:lnSpc>
            </a:pPr>
            <a:r>
              <a:rPr lang="fa-IR" sz="2400" dirty="0">
                <a:latin typeface="Times New Roman" pitchFamily="18" charset="0"/>
                <a:cs typeface="B Nazanin" pitchFamily="2" charset="-78"/>
              </a:rPr>
              <a:t>فرض کنید</a:t>
            </a:r>
          </a:p>
          <a:p>
            <a:pPr>
              <a:lnSpc>
                <a:spcPct val="150000"/>
              </a:lnSpc>
            </a:pPr>
            <a:r>
              <a:rPr lang="fa-IR" sz="2400" dirty="0" smtClean="0">
                <a:latin typeface="Times New Roman" pitchFamily="18" charset="0"/>
                <a:cs typeface="B Nazanin" pitchFamily="2" charset="-78"/>
              </a:rPr>
              <a:t>بردار مکان </a:t>
            </a:r>
            <a:r>
              <a:rPr lang="fa-IR" sz="2400" dirty="0">
                <a:latin typeface="Times New Roman" pitchFamily="18" charset="0"/>
                <a:cs typeface="B Nazanin" pitchFamily="2" charset="-78"/>
              </a:rPr>
              <a:t>متحرکی در لحظه </a:t>
            </a:r>
            <a:r>
              <a:rPr lang="en-US" sz="2400" dirty="0">
                <a:latin typeface="Times New Roman" pitchFamily="18" charset="0"/>
                <a:cs typeface="B Nazanin" pitchFamily="2" charset="-78"/>
              </a:rPr>
              <a:t>t</a:t>
            </a:r>
            <a:r>
              <a:rPr lang="fa-IR" sz="2400" dirty="0">
                <a:latin typeface="Times New Roman" pitchFamily="18" charset="0"/>
                <a:cs typeface="B Nazanin" pitchFamily="2" charset="-78"/>
              </a:rPr>
              <a:t> باشد، </a:t>
            </a:r>
            <a:endParaRPr lang="en-US" sz="2400" dirty="0">
              <a:latin typeface="Times New Roman" pitchFamily="18" charset="0"/>
              <a:cs typeface="B Nazanin" pitchFamily="2" charset="-78"/>
            </a:endParaRPr>
          </a:p>
        </p:txBody>
      </p:sp>
      <p:pic>
        <p:nvPicPr>
          <p:cNvPr id="847877" name="Picture 5"/>
          <p:cNvPicPr>
            <a:picLocks noChangeAspect="1" noChangeArrowheads="1"/>
          </p:cNvPicPr>
          <p:nvPr/>
        </p:nvPicPr>
        <p:blipFill>
          <a:blip r:embed="rId4"/>
          <a:srcRect/>
          <a:stretch>
            <a:fillRect/>
          </a:stretch>
        </p:blipFill>
        <p:spPr bwMode="auto">
          <a:xfrm>
            <a:off x="2916238" y="1125538"/>
            <a:ext cx="2692400" cy="334962"/>
          </a:xfrm>
          <a:prstGeom prst="rect">
            <a:avLst/>
          </a:prstGeom>
          <a:noFill/>
          <a:ln w="9525">
            <a:noFill/>
            <a:miter lim="800000"/>
            <a:headEnd/>
            <a:tailEnd/>
          </a:ln>
        </p:spPr>
      </p:pic>
      <p:grpSp>
        <p:nvGrpSpPr>
          <p:cNvPr id="2" name="Group 9"/>
          <p:cNvGrpSpPr>
            <a:grpSpLocks/>
          </p:cNvGrpSpPr>
          <p:nvPr/>
        </p:nvGrpSpPr>
        <p:grpSpPr bwMode="auto">
          <a:xfrm>
            <a:off x="0" y="-26988"/>
            <a:ext cx="9036050" cy="6858001"/>
            <a:chOff x="0" y="-17"/>
            <a:chExt cx="5692" cy="4320"/>
          </a:xfrm>
        </p:grpSpPr>
        <p:sp>
          <p:nvSpPr>
            <p:cNvPr id="437258" name="Rectangle 10"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37259" name="Rectangle 11"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12" name="Rectangle 2"/>
          <p:cNvSpPr>
            <a:spLocks noChangeArrowheads="1"/>
          </p:cNvSpPr>
          <p:nvPr/>
        </p:nvSpPr>
        <p:spPr bwMode="auto">
          <a:xfrm>
            <a:off x="593725" y="1837134"/>
            <a:ext cx="8118475" cy="2862322"/>
          </a:xfrm>
          <a:prstGeom prst="rect">
            <a:avLst/>
          </a:prstGeom>
          <a:noFill/>
          <a:ln w="9525">
            <a:noFill/>
            <a:miter lim="800000"/>
            <a:headEnd/>
            <a:tailEnd/>
          </a:ln>
        </p:spPr>
        <p:txBody>
          <a:bodyPr>
            <a:spAutoFit/>
          </a:bodyPr>
          <a:lstStyle/>
          <a:p>
            <a:pPr>
              <a:lnSpc>
                <a:spcPct val="150000"/>
              </a:lnSpc>
            </a:pPr>
            <a:r>
              <a:rPr lang="fa-IR" sz="2400" dirty="0" smtClean="0">
                <a:latin typeface="Times New Roman" pitchFamily="18" charset="0"/>
                <a:cs typeface="B Nazanin" pitchFamily="2" charset="-78"/>
              </a:rPr>
              <a:t>میتوان نشان داد </a:t>
            </a:r>
            <a:r>
              <a:rPr lang="fa-IR" sz="2400" dirty="0">
                <a:latin typeface="Times New Roman" pitchFamily="18" charset="0"/>
                <a:cs typeface="B Nazanin" pitchFamily="2" charset="-78"/>
              </a:rPr>
              <a:t>اگر سرعت متحرک در لحظه</a:t>
            </a:r>
            <a:r>
              <a:rPr lang="fa-IR" sz="2000" dirty="0">
                <a:latin typeface="Times New Roman" pitchFamily="18" charset="0"/>
                <a:cs typeface="B Nazanin" pitchFamily="2" charset="-78"/>
              </a:rPr>
              <a:t> </a:t>
            </a:r>
            <a:r>
              <a:rPr lang="en-US" sz="2000" dirty="0">
                <a:latin typeface="Times New Roman" pitchFamily="18" charset="0"/>
                <a:cs typeface="B Nazanin" pitchFamily="2" charset="-78"/>
              </a:rPr>
              <a:t>t</a:t>
            </a:r>
            <a:r>
              <a:rPr lang="fa-IR" sz="2000" dirty="0">
                <a:latin typeface="Times New Roman" pitchFamily="18" charset="0"/>
                <a:cs typeface="B Nazanin" pitchFamily="2" charset="-78"/>
              </a:rPr>
              <a:t> </a:t>
            </a:r>
            <a:r>
              <a:rPr lang="fa-IR" sz="2400" dirty="0">
                <a:latin typeface="Times New Roman" pitchFamily="18" charset="0"/>
                <a:cs typeface="B Nazanin" pitchFamily="2" charset="-78"/>
              </a:rPr>
              <a:t>را با</a:t>
            </a:r>
            <a:r>
              <a:rPr lang="en-US" sz="2000" dirty="0">
                <a:latin typeface="Times New Roman" pitchFamily="18" charset="0"/>
                <a:cs typeface="B Nazanin" pitchFamily="2" charset="-78"/>
              </a:rPr>
              <a:t>v(t)</a:t>
            </a:r>
            <a:r>
              <a:rPr lang="en-US" sz="2400" dirty="0">
                <a:latin typeface="Times New Roman" pitchFamily="18" charset="0"/>
                <a:cs typeface="B Nazanin" pitchFamily="2" charset="-78"/>
              </a:rPr>
              <a:t> </a:t>
            </a:r>
            <a:r>
              <a:rPr lang="fa-IR" sz="2400" dirty="0">
                <a:latin typeface="Times New Roman" pitchFamily="18" charset="0"/>
                <a:cs typeface="B Nazanin" pitchFamily="2" charset="-78"/>
              </a:rPr>
              <a:t> نشان دهیم، بنا به تعریف مشتق داریم </a:t>
            </a:r>
            <a:endParaRPr lang="fa-IR" sz="2400" dirty="0" smtClean="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یعنی </a:t>
            </a:r>
            <a:r>
              <a:rPr lang="fa-IR" sz="2400" dirty="0">
                <a:latin typeface="Times New Roman" pitchFamily="18" charset="0"/>
                <a:cs typeface="B Nazanin" pitchFamily="2" charset="-78"/>
              </a:rPr>
              <a:t>مشتق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مساوی است با سرعت متحرک در این </a:t>
            </a:r>
            <a:r>
              <a:rPr lang="fa-IR" sz="2400" dirty="0" smtClean="0">
                <a:latin typeface="Times New Roman" pitchFamily="18" charset="0"/>
                <a:cs typeface="B Nazanin" pitchFamily="2" charset="-78"/>
              </a:rPr>
              <a:t>لحظه. به علاوه </a:t>
            </a:r>
            <a:r>
              <a:rPr lang="fa-IR" sz="2400" dirty="0">
                <a:latin typeface="Times New Roman" pitchFamily="18" charset="0"/>
                <a:cs typeface="B Nazanin" pitchFamily="2" charset="-78"/>
              </a:rPr>
              <a:t>مشتق به عنوان یک بردار بر </a:t>
            </a:r>
            <a:r>
              <a:rPr lang="fa-IR" sz="2400" dirty="0" smtClean="0">
                <a:latin typeface="Times New Roman" pitchFamily="18" charset="0"/>
                <a:cs typeface="B Nazanin" pitchFamily="2" charset="-78"/>
              </a:rPr>
              <a:t>مسیر حرکت </a:t>
            </a:r>
            <a:r>
              <a:rPr lang="fa-IR" sz="2400" dirty="0">
                <a:latin typeface="Times New Roman" pitchFamily="18" charset="0"/>
                <a:cs typeface="B Nazanin" pitchFamily="2" charset="-78"/>
              </a:rPr>
              <a:t>متحرک </a:t>
            </a:r>
            <a:r>
              <a:rPr lang="fa-IR" sz="2400" b="1" dirty="0">
                <a:solidFill>
                  <a:srgbClr val="FA6306"/>
                </a:solidFill>
                <a:latin typeface="Times New Roman" pitchFamily="18" charset="0"/>
                <a:cs typeface="B Nazanin" pitchFamily="2" charset="-78"/>
              </a:rPr>
              <a:t>مماس</a:t>
            </a:r>
            <a:r>
              <a:rPr lang="fa-IR" sz="2400" dirty="0">
                <a:latin typeface="Times New Roman" pitchFamily="18" charset="0"/>
                <a:cs typeface="B Nazanin" pitchFamily="2" charset="-78"/>
              </a:rPr>
              <a:t> است</a:t>
            </a:r>
            <a:r>
              <a:rPr lang="fa-IR" sz="2400" dirty="0" smtClean="0">
                <a:latin typeface="Times New Roman" pitchFamily="18" charset="0"/>
                <a:cs typeface="B Nazanin" pitchFamily="2" charset="-78"/>
              </a:rPr>
              <a:t>.</a:t>
            </a:r>
          </a:p>
          <a:p>
            <a:pPr>
              <a:lnSpc>
                <a:spcPct val="150000"/>
              </a:lnSpc>
            </a:pPr>
            <a:endParaRPr lang="en-US" sz="2400" dirty="0">
              <a:latin typeface="Times New Roman" pitchFamily="18" charset="0"/>
              <a:cs typeface="B Nazanin" pitchFamily="2" charset="-78"/>
            </a:endParaRPr>
          </a:p>
        </p:txBody>
      </p:sp>
      <p:pic>
        <p:nvPicPr>
          <p:cNvPr id="13" name="Picture 3"/>
          <p:cNvPicPr>
            <a:picLocks noChangeAspect="1" noChangeArrowheads="1"/>
          </p:cNvPicPr>
          <p:nvPr/>
        </p:nvPicPr>
        <p:blipFill>
          <a:blip r:embed="rId5"/>
          <a:srcRect/>
          <a:stretch>
            <a:fillRect/>
          </a:stretch>
        </p:blipFill>
        <p:spPr bwMode="auto">
          <a:xfrm>
            <a:off x="2470384" y="2629986"/>
            <a:ext cx="3816350" cy="334962"/>
          </a:xfrm>
          <a:prstGeom prst="rect">
            <a:avLst/>
          </a:prstGeom>
          <a:noFill/>
          <a:ln w="9525">
            <a:noFill/>
            <a:miter lim="800000"/>
            <a:headEnd/>
            <a:tailEnd/>
          </a:ln>
        </p:spPr>
      </p:pic>
      <p:sp>
        <p:nvSpPr>
          <p:cNvPr id="14" name="Text Box 2"/>
          <p:cNvSpPr txBox="1">
            <a:spLocks noChangeArrowheads="1"/>
          </p:cNvSpPr>
          <p:nvPr/>
        </p:nvSpPr>
        <p:spPr bwMode="auto">
          <a:xfrm>
            <a:off x="693277" y="4057075"/>
            <a:ext cx="7938591" cy="3970318"/>
          </a:xfrm>
          <a:prstGeom prst="rect">
            <a:avLst/>
          </a:prstGeom>
          <a:noFill/>
          <a:ln w="9525">
            <a:noFill/>
            <a:miter lim="800000"/>
            <a:headEnd/>
            <a:tailEnd/>
          </a:ln>
        </p:spPr>
        <p:txBody>
          <a:bodyPr wrap="square">
            <a:spAutoFit/>
          </a:bodyPr>
          <a:lstStyle/>
          <a:p>
            <a:pPr>
              <a:lnSpc>
                <a:spcPct val="150000"/>
              </a:lnSpc>
            </a:pPr>
            <a:r>
              <a:rPr lang="fa-IR" sz="2400" dirty="0" smtClean="0">
                <a:latin typeface="Times New Roman" pitchFamily="18" charset="0"/>
                <a:cs typeface="B Nazanin" pitchFamily="2" charset="-78"/>
              </a:rPr>
              <a:t>اگر </a:t>
            </a:r>
            <a:r>
              <a:rPr lang="en-US" sz="2000" dirty="0">
                <a:latin typeface="Times New Roman" pitchFamily="18" charset="0"/>
                <a:cs typeface="B Nazanin" pitchFamily="2" charset="-78"/>
              </a:rPr>
              <a:t>v(t)</a:t>
            </a:r>
            <a:r>
              <a:rPr lang="fa-IR" sz="2400" dirty="0">
                <a:latin typeface="Times New Roman" pitchFamily="18" charset="0"/>
                <a:cs typeface="B Nazanin" pitchFamily="2" charset="-78"/>
              </a:rPr>
              <a:t> سرعت 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باشد،           را </a:t>
            </a:r>
            <a:r>
              <a:rPr lang="fa-IR" sz="2400" b="1" dirty="0">
                <a:solidFill>
                  <a:srgbClr val="FA6306"/>
                </a:solidFill>
                <a:latin typeface="Times New Roman" pitchFamily="18" charset="0"/>
                <a:cs typeface="B Nazanin" pitchFamily="2" charset="-78"/>
              </a:rPr>
              <a:t>اندازه</a:t>
            </a:r>
            <a:r>
              <a:rPr lang="fa-IR" sz="2400" dirty="0">
                <a:latin typeface="Times New Roman" pitchFamily="18" charset="0"/>
                <a:cs typeface="B Nazanin" pitchFamily="2" charset="-78"/>
              </a:rPr>
              <a:t> بردار سرعت متحرک</a:t>
            </a:r>
          </a:p>
          <a:p>
            <a:pPr>
              <a:lnSpc>
                <a:spcPct val="150000"/>
              </a:lnSpc>
            </a:pPr>
            <a:r>
              <a:rPr lang="fa-IR" sz="2400" dirty="0">
                <a:latin typeface="Times New Roman" pitchFamily="18" charset="0"/>
                <a:cs typeface="B Nazanin" pitchFamily="2" charset="-78"/>
              </a:rPr>
              <a:t>می </a:t>
            </a:r>
            <a:r>
              <a:rPr lang="fa-IR" sz="2400" dirty="0" smtClean="0">
                <a:latin typeface="Times New Roman" pitchFamily="18" charset="0"/>
                <a:cs typeface="B Nazanin" pitchFamily="2" charset="-78"/>
              </a:rPr>
              <a:t>نامیم. بنابراین اگر </a:t>
            </a:r>
            <a:r>
              <a:rPr lang="fa-IR" sz="2400" dirty="0">
                <a:latin typeface="Times New Roman" pitchFamily="18" charset="0"/>
                <a:cs typeface="B Nazanin" pitchFamily="2" charset="-78"/>
              </a:rPr>
              <a:t>خم مشتقپذیر </a:t>
            </a:r>
          </a:p>
          <a:p>
            <a:pPr>
              <a:lnSpc>
                <a:spcPct val="150000"/>
              </a:lnSpc>
            </a:pPr>
            <a:r>
              <a:rPr lang="fa-IR" sz="2400" dirty="0" smtClean="0">
                <a:latin typeface="Times New Roman" pitchFamily="18" charset="0"/>
                <a:cs typeface="B Nazanin" pitchFamily="2" charset="-78"/>
              </a:rPr>
              <a:t>مسیر </a:t>
            </a:r>
            <a:r>
              <a:rPr lang="fa-IR" sz="2400" dirty="0">
                <a:latin typeface="Times New Roman" pitchFamily="18" charset="0"/>
                <a:cs typeface="B Nazanin" pitchFamily="2" charset="-78"/>
              </a:rPr>
              <a:t>متحرک باشد آنگاه اندازه بردار سرعت این متحرک عبارت است از</a:t>
            </a:r>
          </a:p>
          <a:p>
            <a:pPr>
              <a:lnSpc>
                <a:spcPct val="150000"/>
              </a:lnSpc>
            </a:pPr>
            <a:endParaRPr lang="fa-IR" sz="2400" dirty="0">
              <a:latin typeface="Times New Roman" pitchFamily="18" charset="0"/>
              <a:cs typeface="B Nazanin" pitchFamily="2" charset="-78"/>
            </a:endParaRPr>
          </a:p>
          <a:p>
            <a:pPr>
              <a:lnSpc>
                <a:spcPct val="150000"/>
              </a:lnSpc>
              <a:buClr>
                <a:srgbClr val="FA6306"/>
              </a:buClr>
              <a:buSzPct val="130000"/>
              <a:buFont typeface="Wingdings" pitchFamily="2" charset="2"/>
              <a:buChar char="¯"/>
            </a:pPr>
            <a:r>
              <a:rPr lang="fa-IR" sz="2400" dirty="0">
                <a:latin typeface="Times New Roman" pitchFamily="18" charset="0"/>
                <a:cs typeface="B Nazanin" pitchFamily="2" charset="-78"/>
              </a:rPr>
              <a:t>توجه کنید که سرعت متحرک یک بردار و </a:t>
            </a:r>
            <a:r>
              <a:rPr lang="fa-IR" sz="2400" b="1" dirty="0">
                <a:latin typeface="Times New Roman" pitchFamily="18" charset="0"/>
                <a:cs typeface="B Nazanin" pitchFamily="2" charset="-78"/>
              </a:rPr>
              <a:t>اندازه بردار سرعت یک </a:t>
            </a:r>
            <a:r>
              <a:rPr lang="fa-IR" sz="2400" b="1" dirty="0" smtClean="0">
                <a:latin typeface="Times New Roman" pitchFamily="18" charset="0"/>
                <a:cs typeface="B Nazanin" pitchFamily="2" charset="-78"/>
              </a:rPr>
              <a:t>عدد است</a:t>
            </a:r>
            <a:endParaRPr lang="fa-IR" sz="2400" b="1"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p:txBody>
      </p:sp>
      <p:pic>
        <p:nvPicPr>
          <p:cNvPr id="15" name="Picture 3"/>
          <p:cNvPicPr>
            <a:picLocks noChangeAspect="1" noChangeArrowheads="1"/>
          </p:cNvPicPr>
          <p:nvPr/>
        </p:nvPicPr>
        <p:blipFill>
          <a:blip r:embed="rId6"/>
          <a:srcRect/>
          <a:stretch>
            <a:fillRect/>
          </a:stretch>
        </p:blipFill>
        <p:spPr bwMode="auto">
          <a:xfrm>
            <a:off x="3982477" y="4180576"/>
            <a:ext cx="792163" cy="431800"/>
          </a:xfrm>
          <a:prstGeom prst="rect">
            <a:avLst/>
          </a:prstGeom>
          <a:noFill/>
          <a:ln w="9525">
            <a:noFill/>
            <a:miter lim="800000"/>
            <a:headEnd/>
            <a:tailEnd/>
          </a:ln>
        </p:spPr>
      </p:pic>
      <p:pic>
        <p:nvPicPr>
          <p:cNvPr id="16" name="Picture 4"/>
          <p:cNvPicPr>
            <a:picLocks noChangeAspect="1" noChangeArrowheads="1"/>
          </p:cNvPicPr>
          <p:nvPr/>
        </p:nvPicPr>
        <p:blipFill>
          <a:blip r:embed="rId4"/>
          <a:srcRect/>
          <a:stretch>
            <a:fillRect/>
          </a:stretch>
        </p:blipFill>
        <p:spPr bwMode="auto">
          <a:xfrm>
            <a:off x="2461073" y="4760715"/>
            <a:ext cx="2692400" cy="334963"/>
          </a:xfrm>
          <a:prstGeom prst="rect">
            <a:avLst/>
          </a:prstGeom>
          <a:noFill/>
          <a:ln w="9525">
            <a:noFill/>
            <a:miter lim="800000"/>
            <a:headEnd/>
            <a:tailEnd/>
          </a:ln>
        </p:spPr>
      </p:pic>
      <p:pic>
        <p:nvPicPr>
          <p:cNvPr id="17" name="Picture 5"/>
          <p:cNvPicPr>
            <a:picLocks noChangeAspect="1" noChangeArrowheads="1"/>
          </p:cNvPicPr>
          <p:nvPr/>
        </p:nvPicPr>
        <p:blipFill>
          <a:blip r:embed="rId7"/>
          <a:srcRect/>
          <a:stretch>
            <a:fillRect/>
          </a:stretch>
        </p:blipFill>
        <p:spPr bwMode="auto">
          <a:xfrm>
            <a:off x="1831415" y="5657236"/>
            <a:ext cx="5886450" cy="836612"/>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47874"/>
                                        </p:tgtEl>
                                        <p:attrNameLst>
                                          <p:attrName>style.visibility</p:attrName>
                                        </p:attrNameLst>
                                      </p:cBhvr>
                                      <p:to>
                                        <p:strVal val="visible"/>
                                      </p:to>
                                    </p:set>
                                    <p:anim calcmode="lin" valueType="num">
                                      <p:cBhvr>
                                        <p:cTn id="7" dur="1000" fill="hold"/>
                                        <p:tgtEl>
                                          <p:spTgt spid="847874"/>
                                        </p:tgtEl>
                                        <p:attrNameLst>
                                          <p:attrName>ppt_x</p:attrName>
                                        </p:attrNameLst>
                                      </p:cBhvr>
                                      <p:tavLst>
                                        <p:tav tm="0">
                                          <p:val>
                                            <p:strVal val="#ppt_x-.2"/>
                                          </p:val>
                                        </p:tav>
                                        <p:tav tm="100000">
                                          <p:val>
                                            <p:strVal val="#ppt_x"/>
                                          </p:val>
                                        </p:tav>
                                      </p:tavLst>
                                    </p:anim>
                                    <p:anim calcmode="lin" valueType="num">
                                      <p:cBhvr>
                                        <p:cTn id="8" dur="1000" fill="hold"/>
                                        <p:tgtEl>
                                          <p:spTgt spid="8478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47874"/>
                                        </p:tgtEl>
                                      </p:cBhvr>
                                    </p:animEffect>
                                  </p:childTnLst>
                                </p:cTn>
                              </p:par>
                              <p:par>
                                <p:cTn id="10" presetID="29" presetClass="entr" presetSubtype="0" fill="hold" nodeType="withEffect">
                                  <p:stCondLst>
                                    <p:cond delay="0"/>
                                  </p:stCondLst>
                                  <p:childTnLst>
                                    <p:set>
                                      <p:cBhvr>
                                        <p:cTn id="11" dur="1" fill="hold">
                                          <p:stCondLst>
                                            <p:cond delay="0"/>
                                          </p:stCondLst>
                                        </p:cTn>
                                        <p:tgtEl>
                                          <p:spTgt spid="847877"/>
                                        </p:tgtEl>
                                        <p:attrNameLst>
                                          <p:attrName>style.visibility</p:attrName>
                                        </p:attrNameLst>
                                      </p:cBhvr>
                                      <p:to>
                                        <p:strVal val="visible"/>
                                      </p:to>
                                    </p:set>
                                    <p:anim calcmode="lin" valueType="num">
                                      <p:cBhvr>
                                        <p:cTn id="12" dur="1000" fill="hold"/>
                                        <p:tgtEl>
                                          <p:spTgt spid="847877"/>
                                        </p:tgtEl>
                                        <p:attrNameLst>
                                          <p:attrName>ppt_x</p:attrName>
                                        </p:attrNameLst>
                                      </p:cBhvr>
                                      <p:tavLst>
                                        <p:tav tm="0">
                                          <p:val>
                                            <p:strVal val="#ppt_x-.2"/>
                                          </p:val>
                                        </p:tav>
                                        <p:tav tm="100000">
                                          <p:val>
                                            <p:strVal val="#ppt_x"/>
                                          </p:val>
                                        </p:tav>
                                      </p:tavLst>
                                    </p:anim>
                                    <p:anim calcmode="lin" valueType="num">
                                      <p:cBhvr>
                                        <p:cTn id="13" dur="1000" fill="hold"/>
                                        <p:tgtEl>
                                          <p:spTgt spid="84787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7877"/>
                                        </p:tgtEl>
                                      </p:cBhvr>
                                    </p:animEffect>
                                  </p:childTnLst>
                                </p:cTn>
                              </p:par>
                            </p:childTnLst>
                          </p:cTn>
                        </p:par>
                        <p:par>
                          <p:cTn id="15" fill="hold">
                            <p:stCondLst>
                              <p:cond delay="1000"/>
                            </p:stCondLst>
                            <p:childTnLst>
                              <p:par>
                                <p:cTn id="16" presetID="29"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ppt_x</p:attrName>
                                        </p:attrNameLst>
                                      </p:cBhvr>
                                      <p:tavLst>
                                        <p:tav tm="0">
                                          <p:val>
                                            <p:strVal val="#ppt_x-.2"/>
                                          </p:val>
                                        </p:tav>
                                        <p:tav tm="100000">
                                          <p:val>
                                            <p:strVal val="#ppt_x"/>
                                          </p:val>
                                        </p:tav>
                                      </p:tavLst>
                                    </p:anim>
                                    <p:anim calcmode="lin" valueType="num">
                                      <p:cBhvr>
                                        <p:cTn id="1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ppt_x</p:attrName>
                                        </p:attrNameLst>
                                      </p:cBhvr>
                                      <p:tavLst>
                                        <p:tav tm="0">
                                          <p:val>
                                            <p:strVal val="#ppt_x-.2"/>
                                          </p:val>
                                        </p:tav>
                                        <p:tav tm="100000">
                                          <p:val>
                                            <p:strVal val="#ppt_x"/>
                                          </p:val>
                                        </p:tav>
                                      </p:tavLst>
                                    </p:anim>
                                    <p:anim calcmode="lin" valueType="num">
                                      <p:cBhvr>
                                        <p:cTn id="2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gtEl>
                                      </p:cBhvr>
                                    </p:animEffect>
                                  </p:childTnLst>
                                </p:cTn>
                              </p:par>
                            </p:childTnLst>
                          </p:cTn>
                        </p:par>
                        <p:par>
                          <p:cTn id="26" fill="hold">
                            <p:stCondLst>
                              <p:cond delay="2000"/>
                            </p:stCondLst>
                            <p:childTnLst>
                              <p:par>
                                <p:cTn id="27" presetID="29"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ppt_x</p:attrName>
                                        </p:attrNameLst>
                                      </p:cBhvr>
                                      <p:tavLst>
                                        <p:tav tm="0">
                                          <p:val>
                                            <p:strVal val="#ppt_x-.2"/>
                                          </p:val>
                                        </p:tav>
                                        <p:tav tm="100000">
                                          <p:val>
                                            <p:strVal val="#ppt_x"/>
                                          </p:val>
                                        </p:tav>
                                      </p:tavLst>
                                    </p:anim>
                                    <p:anim calcmode="lin" valueType="num">
                                      <p:cBhvr>
                                        <p:cTn id="3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4"/>
                                        </p:tgtEl>
                                      </p:cBhvr>
                                    </p:animEffect>
                                  </p:childTnLst>
                                </p:cTn>
                              </p:par>
                            </p:childTnLst>
                          </p:cTn>
                        </p:par>
                        <p:par>
                          <p:cTn id="32" fill="hold">
                            <p:stCondLst>
                              <p:cond delay="3000"/>
                            </p:stCondLst>
                            <p:childTnLst>
                              <p:par>
                                <p:cTn id="33" presetID="29"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ppt_x</p:attrName>
                                        </p:attrNameLst>
                                      </p:cBhvr>
                                      <p:tavLst>
                                        <p:tav tm="0">
                                          <p:val>
                                            <p:strVal val="#ppt_x-.2"/>
                                          </p:val>
                                        </p:tav>
                                        <p:tav tm="100000">
                                          <p:val>
                                            <p:strVal val="#ppt_x"/>
                                          </p:val>
                                        </p:tav>
                                      </p:tavLst>
                                    </p:anim>
                                    <p:anim calcmode="lin" valueType="num">
                                      <p:cBhvr>
                                        <p:cTn id="3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5"/>
                                        </p:tgtEl>
                                      </p:cBhvr>
                                    </p:animEffect>
                                  </p:childTnLst>
                                </p:cTn>
                              </p:par>
                            </p:childTnLst>
                          </p:cTn>
                        </p:par>
                        <p:par>
                          <p:cTn id="38" fill="hold">
                            <p:stCondLst>
                              <p:cond delay="4000"/>
                            </p:stCondLst>
                            <p:childTnLst>
                              <p:par>
                                <p:cTn id="39" presetID="29"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ppt_x</p:attrName>
                                        </p:attrNameLst>
                                      </p:cBhvr>
                                      <p:tavLst>
                                        <p:tav tm="0">
                                          <p:val>
                                            <p:strVal val="#ppt_x-.2"/>
                                          </p:val>
                                        </p:tav>
                                        <p:tav tm="100000">
                                          <p:val>
                                            <p:strVal val="#ppt_x"/>
                                          </p:val>
                                        </p:tav>
                                      </p:tavLst>
                                    </p:anim>
                                    <p:anim calcmode="lin" valueType="num">
                                      <p:cBhvr>
                                        <p:cTn id="42"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6"/>
                                        </p:tgtEl>
                                      </p:cBhvr>
                                    </p:animEffect>
                                  </p:childTnLst>
                                </p:cTn>
                              </p:par>
                            </p:childTnLst>
                          </p:cTn>
                        </p:par>
                        <p:par>
                          <p:cTn id="44" fill="hold">
                            <p:stCondLst>
                              <p:cond delay="5000"/>
                            </p:stCondLst>
                            <p:childTnLst>
                              <p:par>
                                <p:cTn id="45" presetID="29"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ppt_x</p:attrName>
                                        </p:attrNameLst>
                                      </p:cBhvr>
                                      <p:tavLst>
                                        <p:tav tm="0">
                                          <p:val>
                                            <p:strVal val="#ppt_x-.2"/>
                                          </p:val>
                                        </p:tav>
                                        <p:tav tm="100000">
                                          <p:val>
                                            <p:strVal val="#ppt_x"/>
                                          </p:val>
                                        </p:tav>
                                      </p:tavLst>
                                    </p:anim>
                                    <p:anim calcmode="lin" valueType="num">
                                      <p:cBhvr>
                                        <p:cTn id="4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19536" fill="hold"/>
                                        <p:tgtEl>
                                          <p:spTgt spid="3"/>
                                        </p:tgtEl>
                                      </p:cBhvr>
                                    </p:cmd>
                                  </p:childTnLst>
                                </p:cTn>
                              </p:par>
                            </p:childTnLst>
                          </p:cTn>
                        </p:par>
                      </p:childTnLst>
                    </p:cTn>
                  </p:par>
                </p:childTnLst>
              </p:cTn>
              <p:nextCondLst>
                <p:cond evt="onClick" delay="0">
                  <p:tgtEl>
                    <p:spTgt spid="3"/>
                  </p:tgtEl>
                </p:cond>
              </p:nextCondLst>
            </p:seq>
            <p:audio>
              <p:cMediaNode vol="80000">
                <p:cTn id="55" fill="hold" display="0">
                  <p:stCondLst>
                    <p:cond delay="indefinite"/>
                  </p:stCondLst>
                  <p:endCondLst>
                    <p:cond evt="onStopAudio" delay="0">
                      <p:tgtEl>
                        <p:sldTgt/>
                      </p:tgtEl>
                    </p:cond>
                  </p:endCondLst>
                </p:cTn>
                <p:tgtEl>
                  <p:spTgt spid="3"/>
                </p:tgtEl>
              </p:cMediaNode>
            </p:audio>
          </p:childTnLst>
        </p:cTn>
      </p:par>
    </p:tnLst>
    <p:bldLst>
      <p:bldP spid="847874"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ChangeArrowheads="1"/>
          </p:cNvSpPr>
          <p:nvPr/>
        </p:nvSpPr>
        <p:spPr bwMode="auto">
          <a:xfrm>
            <a:off x="2484438" y="188913"/>
            <a:ext cx="4178300" cy="792162"/>
          </a:xfrm>
          <a:prstGeom prst="rect">
            <a:avLst/>
          </a:prstGeom>
          <a:gradFill rotWithShape="1">
            <a:gsLst>
              <a:gs pos="0">
                <a:srgbClr val="FFC9CA"/>
              </a:gs>
              <a:gs pos="100000">
                <a:srgbClr val="FFFFFF"/>
              </a:gs>
            </a:gsLst>
            <a:path path="rect">
              <a:fillToRect r="100000" b="100000"/>
            </a:path>
          </a:gradFill>
          <a:ln w="9525" algn="ctr">
            <a:solidFill>
              <a:srgbClr val="FF7C80"/>
            </a:solidFill>
            <a:miter lim="800000"/>
            <a:headEnd/>
            <a:tailEnd/>
          </a:ln>
        </p:spPr>
        <p:txBody>
          <a:bodyPr>
            <a:spAutoFit/>
          </a:bodyPr>
          <a:lstStyle/>
          <a:p>
            <a:endParaRPr lang="fa-IR"/>
          </a:p>
        </p:txBody>
      </p:sp>
      <p:sp>
        <p:nvSpPr>
          <p:cNvPr id="803843" name="Text Box 3"/>
          <p:cNvSpPr txBox="1">
            <a:spLocks noChangeArrowheads="1"/>
          </p:cNvSpPr>
          <p:nvPr/>
        </p:nvSpPr>
        <p:spPr bwMode="auto">
          <a:xfrm>
            <a:off x="3704925" y="336769"/>
            <a:ext cx="1803699" cy="584775"/>
          </a:xfrm>
          <a:prstGeom prst="rect">
            <a:avLst/>
          </a:prstGeom>
          <a:noFill/>
          <a:ln w="9525" algn="ctr">
            <a:noFill/>
            <a:miter lim="800000"/>
            <a:headEnd/>
            <a:tailEnd/>
          </a:ln>
        </p:spPr>
        <p:txBody>
          <a:bodyPr wrap="none">
            <a:spAutoFit/>
          </a:bodyPr>
          <a:lstStyle/>
          <a:p>
            <a:r>
              <a:rPr lang="fa-IR" sz="3200" dirty="0" smtClean="0">
                <a:solidFill>
                  <a:srgbClr val="800000"/>
                </a:solidFill>
                <a:latin typeface="Times New Roman" pitchFamily="18" charset="0"/>
                <a:cs typeface="B Nazanin" pitchFamily="2" charset="-78"/>
              </a:rPr>
              <a:t>توابع برداری </a:t>
            </a:r>
            <a:endParaRPr lang="en-US" sz="3200" dirty="0">
              <a:solidFill>
                <a:srgbClr val="800000"/>
              </a:solidFill>
              <a:latin typeface="Times New Roman" pitchFamily="18" charset="0"/>
              <a:cs typeface="B Nazanin" pitchFamily="2" charset="-78"/>
            </a:endParaRPr>
          </a:p>
        </p:txBody>
      </p:sp>
      <p:sp>
        <p:nvSpPr>
          <p:cNvPr id="803844" name="Line 4"/>
          <p:cNvSpPr>
            <a:spLocks noChangeShapeType="1"/>
          </p:cNvSpPr>
          <p:nvPr/>
        </p:nvSpPr>
        <p:spPr bwMode="auto">
          <a:xfrm>
            <a:off x="898525" y="1052513"/>
            <a:ext cx="7345363" cy="0"/>
          </a:xfrm>
          <a:prstGeom prst="line">
            <a:avLst/>
          </a:prstGeom>
          <a:noFill/>
          <a:ln w="28575">
            <a:solidFill>
              <a:srgbClr val="FF7C80"/>
            </a:solidFill>
            <a:prstDash val="sysDot"/>
            <a:round/>
            <a:headEnd/>
            <a:tailEnd/>
          </a:ln>
          <a:effectLst>
            <a:outerShdw dist="35921" dir="2700000" algn="ctr" rotWithShape="0">
              <a:srgbClr val="336699"/>
            </a:outerShdw>
          </a:effectLst>
        </p:spPr>
        <p:txBody>
          <a:bodyPr/>
          <a:lstStyle/>
          <a:p>
            <a:pPr>
              <a:defRPr/>
            </a:pPr>
            <a:endParaRPr lang="fa-IR"/>
          </a:p>
        </p:txBody>
      </p:sp>
      <p:sp>
        <p:nvSpPr>
          <p:cNvPr id="803845" name="Rectangle 5"/>
          <p:cNvSpPr>
            <a:spLocks noChangeArrowheads="1"/>
          </p:cNvSpPr>
          <p:nvPr/>
        </p:nvSpPr>
        <p:spPr bwMode="auto">
          <a:xfrm>
            <a:off x="1146253" y="1125538"/>
            <a:ext cx="7673897" cy="2492990"/>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 </a:t>
            </a:r>
            <a:r>
              <a:rPr lang="fa-IR" sz="3200" dirty="0">
                <a:solidFill>
                  <a:srgbClr val="336699"/>
                </a:solidFill>
                <a:latin typeface="Times New Roman" pitchFamily="18" charset="0"/>
                <a:cs typeface="B Nazanin" pitchFamily="2" charset="-78"/>
              </a:rPr>
              <a:t>تعریف</a:t>
            </a:r>
          </a:p>
          <a:p>
            <a:pPr>
              <a:lnSpc>
                <a:spcPct val="150000"/>
              </a:lnSpc>
            </a:pPr>
            <a:r>
              <a:rPr lang="fa-IR" sz="2400" dirty="0">
                <a:latin typeface="Times New Roman" pitchFamily="18" charset="0"/>
                <a:cs typeface="B Nazanin" pitchFamily="2" charset="-78"/>
              </a:rPr>
              <a:t> تابع</a:t>
            </a:r>
            <a:r>
              <a:rPr lang="fa-IR" sz="2400" dirty="0">
                <a:solidFill>
                  <a:srgbClr val="336699"/>
                </a:solidFill>
                <a:latin typeface="Times New Roman" pitchFamily="18" charset="0"/>
                <a:cs typeface="B Nazanin" pitchFamily="2" charset="-78"/>
              </a:rPr>
              <a:t>               </a:t>
            </a:r>
            <a:r>
              <a:rPr lang="en-US" sz="2400" dirty="0" smtClean="0">
                <a:solidFill>
                  <a:srgbClr val="336699"/>
                </a:solidFill>
                <a:latin typeface="Times New Roman" pitchFamily="18" charset="0"/>
                <a:cs typeface="B Nazanin" pitchFamily="2" charset="-78"/>
              </a:rPr>
              <a:t>    </a:t>
            </a:r>
            <a:r>
              <a:rPr lang="fa-IR" sz="2400" dirty="0" smtClean="0">
                <a:latin typeface="Times New Roman" pitchFamily="18" charset="0"/>
                <a:cs typeface="B Nazanin" pitchFamily="2" charset="-78"/>
              </a:rPr>
              <a:t>که </a:t>
            </a:r>
            <a:r>
              <a:rPr lang="fa-IR" sz="2400" dirty="0">
                <a:latin typeface="Times New Roman" pitchFamily="18" charset="0"/>
                <a:cs typeface="B Nazanin" pitchFamily="2" charset="-78"/>
              </a:rPr>
              <a:t>در آن          و </a:t>
            </a:r>
            <a:r>
              <a:rPr lang="en-US" sz="2000" dirty="0">
                <a:latin typeface="Times New Roman" pitchFamily="18" charset="0"/>
                <a:cs typeface="B Nazanin" pitchFamily="2" charset="-78"/>
              </a:rPr>
              <a:t>n = 2</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یا </a:t>
            </a:r>
            <a:r>
              <a:rPr lang="en-US" sz="2000" dirty="0">
                <a:latin typeface="Times New Roman" pitchFamily="18" charset="0"/>
                <a:cs typeface="B Nazanin" pitchFamily="2" charset="-78"/>
              </a:rPr>
              <a:t>n = 3</a:t>
            </a:r>
            <a:r>
              <a:rPr lang="fa-IR" sz="2400" dirty="0">
                <a:latin typeface="Times New Roman" pitchFamily="18" charset="0"/>
                <a:cs typeface="B Nazanin" pitchFamily="2" charset="-78"/>
              </a:rPr>
              <a:t> را یک </a:t>
            </a:r>
            <a:r>
              <a:rPr lang="fa-IR" sz="2400" b="1" dirty="0">
                <a:solidFill>
                  <a:srgbClr val="FA6306"/>
                </a:solidFill>
                <a:latin typeface="Times New Roman" pitchFamily="18" charset="0"/>
                <a:cs typeface="B Nazanin" pitchFamily="2" charset="-78"/>
              </a:rPr>
              <a:t>تابع برداری </a:t>
            </a:r>
            <a:r>
              <a:rPr lang="fa-IR" sz="2400" b="1" dirty="0" smtClean="0">
                <a:solidFill>
                  <a:srgbClr val="FA6306"/>
                </a:solidFill>
                <a:latin typeface="Times New Roman" pitchFamily="18" charset="0"/>
                <a:cs typeface="B Nazanin" pitchFamily="2" charset="-78"/>
              </a:rPr>
              <a:t>گوییم</a:t>
            </a:r>
            <a:endParaRPr lang="fa-IR" sz="2400" b="1" dirty="0">
              <a:solidFill>
                <a:srgbClr val="FA6306"/>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مجموعه </a:t>
            </a:r>
            <a:r>
              <a:rPr lang="en-US" sz="2000" dirty="0">
                <a:latin typeface="Times New Roman" pitchFamily="18" charset="0"/>
                <a:cs typeface="B Nazanin" pitchFamily="2" charset="-78"/>
              </a:rPr>
              <a:t>A</a:t>
            </a:r>
            <a:r>
              <a:rPr lang="fa-IR" sz="2400" dirty="0">
                <a:latin typeface="Times New Roman" pitchFamily="18" charset="0"/>
                <a:cs typeface="B Nazanin" pitchFamily="2" charset="-78"/>
              </a:rPr>
              <a:t> را </a:t>
            </a:r>
            <a:r>
              <a:rPr lang="fa-IR" sz="2400" b="1" dirty="0">
                <a:solidFill>
                  <a:srgbClr val="FA6306"/>
                </a:solidFill>
                <a:latin typeface="Times New Roman" pitchFamily="18" charset="0"/>
                <a:cs typeface="B Nazanin" pitchFamily="2" charset="-78"/>
              </a:rPr>
              <a:t>دامنه</a:t>
            </a:r>
            <a:r>
              <a:rPr lang="fa-IR" sz="2400" dirty="0">
                <a:latin typeface="Times New Roman" pitchFamily="18" charset="0"/>
                <a:cs typeface="B Nazanin" pitchFamily="2" charset="-78"/>
              </a:rPr>
              <a:t> و مجموعه     را </a:t>
            </a:r>
            <a:r>
              <a:rPr lang="fa-IR" sz="2400" b="1" dirty="0">
                <a:solidFill>
                  <a:srgbClr val="FA6306"/>
                </a:solidFill>
                <a:latin typeface="Times New Roman" pitchFamily="18" charset="0"/>
                <a:cs typeface="B Nazanin" pitchFamily="2" charset="-78"/>
              </a:rPr>
              <a:t>برد</a:t>
            </a:r>
            <a:r>
              <a:rPr lang="fa-IR" sz="2400" dirty="0">
                <a:latin typeface="Times New Roman" pitchFamily="18" charset="0"/>
                <a:cs typeface="B Nazanin" pitchFamily="2" charset="-78"/>
              </a:rPr>
              <a:t> این تابع می نامیم.</a:t>
            </a:r>
          </a:p>
          <a:p>
            <a:pPr>
              <a:lnSpc>
                <a:spcPct val="150000"/>
              </a:lnSpc>
            </a:pPr>
            <a:r>
              <a:rPr lang="fa-IR" sz="2400" dirty="0">
                <a:latin typeface="Times New Roman" pitchFamily="18" charset="0"/>
                <a:cs typeface="B Nazanin" pitchFamily="2" charset="-78"/>
              </a:rPr>
              <a:t>    به ازای </a:t>
            </a:r>
            <a:r>
              <a:rPr lang="en-US" sz="2000" dirty="0">
                <a:latin typeface="Times New Roman" pitchFamily="18" charset="0"/>
                <a:cs typeface="B Nazanin" pitchFamily="2" charset="-78"/>
              </a:rPr>
              <a:t>n = 2</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 </a:t>
            </a:r>
            <a:r>
              <a:rPr lang="en-US" sz="2000" dirty="0">
                <a:latin typeface="Times New Roman" pitchFamily="18" charset="0"/>
                <a:cs typeface="B Nazanin" pitchFamily="2" charset="-78"/>
              </a:rPr>
              <a:t>f(t)</a:t>
            </a:r>
            <a:r>
              <a:rPr lang="fa-IR" sz="2400" dirty="0">
                <a:latin typeface="Times New Roman" pitchFamily="18" charset="0"/>
                <a:cs typeface="B Nazanin" pitchFamily="2" charset="-78"/>
              </a:rPr>
              <a:t> را می توانیم به صورت زیر بنویسیم:  </a:t>
            </a:r>
          </a:p>
        </p:txBody>
      </p:sp>
      <p:pic>
        <p:nvPicPr>
          <p:cNvPr id="803847" name="Picture 7"/>
          <p:cNvPicPr>
            <a:picLocks noChangeAspect="1" noChangeArrowheads="1"/>
          </p:cNvPicPr>
          <p:nvPr/>
        </p:nvPicPr>
        <p:blipFill>
          <a:blip r:embed="rId4"/>
          <a:srcRect/>
          <a:stretch>
            <a:fillRect/>
          </a:stretch>
        </p:blipFill>
        <p:spPr bwMode="auto">
          <a:xfrm>
            <a:off x="3132138" y="3789363"/>
            <a:ext cx="2447925" cy="342900"/>
          </a:xfrm>
          <a:prstGeom prst="rect">
            <a:avLst/>
          </a:prstGeom>
          <a:noFill/>
          <a:ln w="9525">
            <a:noFill/>
            <a:miter lim="800000"/>
            <a:headEnd/>
            <a:tailEnd/>
          </a:ln>
        </p:spPr>
      </p:pic>
      <p:pic>
        <p:nvPicPr>
          <p:cNvPr id="803848" name="Picture 8"/>
          <p:cNvPicPr>
            <a:picLocks noChangeAspect="1" noChangeArrowheads="1"/>
          </p:cNvPicPr>
          <p:nvPr/>
        </p:nvPicPr>
        <p:blipFill>
          <a:blip r:embed="rId5"/>
          <a:srcRect/>
          <a:stretch>
            <a:fillRect/>
          </a:stretch>
        </p:blipFill>
        <p:spPr bwMode="auto">
          <a:xfrm>
            <a:off x="7005638" y="2035483"/>
            <a:ext cx="1187450" cy="336550"/>
          </a:xfrm>
          <a:prstGeom prst="rect">
            <a:avLst/>
          </a:prstGeom>
          <a:noFill/>
          <a:ln w="9525">
            <a:noFill/>
            <a:miter lim="800000"/>
            <a:headEnd/>
            <a:tailEnd/>
          </a:ln>
        </p:spPr>
      </p:pic>
      <p:pic>
        <p:nvPicPr>
          <p:cNvPr id="803849" name="Picture 9"/>
          <p:cNvPicPr>
            <a:picLocks noChangeAspect="1" noChangeArrowheads="1"/>
          </p:cNvPicPr>
          <p:nvPr/>
        </p:nvPicPr>
        <p:blipFill>
          <a:blip r:embed="rId6"/>
          <a:srcRect/>
          <a:stretch>
            <a:fillRect/>
          </a:stretch>
        </p:blipFill>
        <p:spPr bwMode="auto">
          <a:xfrm>
            <a:off x="5292725" y="2033588"/>
            <a:ext cx="741363" cy="315912"/>
          </a:xfrm>
          <a:prstGeom prst="rect">
            <a:avLst/>
          </a:prstGeom>
          <a:noFill/>
          <a:ln w="9525">
            <a:noFill/>
            <a:miter lim="800000"/>
            <a:headEnd/>
            <a:tailEnd/>
          </a:ln>
        </p:spPr>
      </p:pic>
      <p:pic>
        <p:nvPicPr>
          <p:cNvPr id="803850" name="Picture 10"/>
          <p:cNvPicPr>
            <a:picLocks noChangeAspect="1" noChangeArrowheads="1"/>
          </p:cNvPicPr>
          <p:nvPr/>
        </p:nvPicPr>
        <p:blipFill>
          <a:blip r:embed="rId7"/>
          <a:srcRect/>
          <a:stretch>
            <a:fillRect/>
          </a:stretch>
        </p:blipFill>
        <p:spPr bwMode="auto">
          <a:xfrm>
            <a:off x="5508624" y="2575185"/>
            <a:ext cx="360363" cy="315913"/>
          </a:xfrm>
          <a:prstGeom prst="rect">
            <a:avLst/>
          </a:prstGeom>
          <a:noFill/>
          <a:ln w="9525">
            <a:noFill/>
            <a:miter lim="800000"/>
            <a:headEnd/>
            <a:tailEnd/>
          </a:ln>
        </p:spPr>
      </p:pic>
      <p:sp>
        <p:nvSpPr>
          <p:cNvPr id="803851" name="Text Box 11"/>
          <p:cNvSpPr txBox="1">
            <a:spLocks noChangeArrowheads="1"/>
          </p:cNvSpPr>
          <p:nvPr/>
        </p:nvSpPr>
        <p:spPr bwMode="auto">
          <a:xfrm>
            <a:off x="1437607" y="4394200"/>
            <a:ext cx="7258718" cy="1200329"/>
          </a:xfrm>
          <a:prstGeom prst="rect">
            <a:avLst/>
          </a:prstGeom>
          <a:noFill/>
          <a:ln w="9525">
            <a:noFill/>
            <a:miter lim="800000"/>
            <a:headEnd/>
            <a:tailEnd/>
          </a:ln>
        </p:spPr>
        <p:txBody>
          <a:bodyPr wrap="none">
            <a:spAutoFit/>
          </a:bodyPr>
          <a:lstStyle/>
          <a:p>
            <a:pPr>
              <a:lnSpc>
                <a:spcPct val="150000"/>
              </a:lnSpc>
            </a:pPr>
            <a:r>
              <a:rPr lang="fa-IR" sz="2400" dirty="0">
                <a:latin typeface="Times New Roman" pitchFamily="18" charset="0"/>
                <a:cs typeface="B Nazanin" pitchFamily="2" charset="-78"/>
              </a:rPr>
              <a:t>که در آن              </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و                 توابعی حقیقی روی </a:t>
            </a:r>
            <a:r>
              <a:rPr lang="en-US" sz="2000" dirty="0">
                <a:latin typeface="Times New Roman" pitchFamily="18" charset="0"/>
                <a:cs typeface="B Nazanin" pitchFamily="2" charset="-78"/>
              </a:rPr>
              <a:t>A</a:t>
            </a:r>
            <a:r>
              <a:rPr lang="fa-IR" sz="2400" dirty="0">
                <a:latin typeface="Times New Roman" pitchFamily="18" charset="0"/>
                <a:cs typeface="B Nazanin" pitchFamily="2" charset="-78"/>
              </a:rPr>
              <a:t> هستند. از طرف</a:t>
            </a:r>
          </a:p>
          <a:p>
            <a:pPr>
              <a:lnSpc>
                <a:spcPct val="150000"/>
              </a:lnSpc>
            </a:pPr>
            <a:r>
              <a:rPr lang="fa-IR" sz="2400" dirty="0">
                <a:latin typeface="Times New Roman" pitchFamily="18" charset="0"/>
                <a:cs typeface="B Nazanin" pitchFamily="2" charset="-78"/>
              </a:rPr>
              <a:t>دیگر </a:t>
            </a:r>
            <a:r>
              <a:rPr lang="en-US" sz="2000" dirty="0">
                <a:latin typeface="Times New Roman" pitchFamily="18" charset="0"/>
                <a:cs typeface="B Nazanin" pitchFamily="2" charset="-78"/>
              </a:rPr>
              <a:t>f(t)</a:t>
            </a:r>
            <a:r>
              <a:rPr lang="fa-IR" sz="2400" dirty="0">
                <a:latin typeface="Times New Roman" pitchFamily="18" charset="0"/>
                <a:cs typeface="B Nazanin" pitchFamily="2" charset="-78"/>
              </a:rPr>
              <a:t> معرف نقطه ای چون                  است. بنابراین داریم:</a:t>
            </a:r>
            <a:endParaRPr lang="en-US" sz="2400" dirty="0">
              <a:latin typeface="Times New Roman" pitchFamily="18" charset="0"/>
              <a:cs typeface="B Nazanin" pitchFamily="2" charset="-78"/>
            </a:endParaRPr>
          </a:p>
        </p:txBody>
      </p:sp>
      <p:pic>
        <p:nvPicPr>
          <p:cNvPr id="803852" name="Picture 12"/>
          <p:cNvPicPr>
            <a:picLocks noChangeAspect="1" noChangeArrowheads="1"/>
          </p:cNvPicPr>
          <p:nvPr/>
        </p:nvPicPr>
        <p:blipFill>
          <a:blip r:embed="rId8"/>
          <a:srcRect/>
          <a:stretch>
            <a:fillRect/>
          </a:stretch>
        </p:blipFill>
        <p:spPr bwMode="auto">
          <a:xfrm>
            <a:off x="6563519" y="4633102"/>
            <a:ext cx="1123950" cy="357188"/>
          </a:xfrm>
          <a:prstGeom prst="rect">
            <a:avLst/>
          </a:prstGeom>
          <a:noFill/>
          <a:ln w="9525">
            <a:noFill/>
            <a:miter lim="800000"/>
            <a:headEnd/>
            <a:tailEnd/>
          </a:ln>
        </p:spPr>
      </p:pic>
      <p:pic>
        <p:nvPicPr>
          <p:cNvPr id="803853" name="Picture 13"/>
          <p:cNvPicPr>
            <a:picLocks noChangeAspect="1" noChangeArrowheads="1"/>
          </p:cNvPicPr>
          <p:nvPr/>
        </p:nvPicPr>
        <p:blipFill>
          <a:blip r:embed="rId9"/>
          <a:srcRect/>
          <a:stretch>
            <a:fillRect/>
          </a:stretch>
        </p:blipFill>
        <p:spPr bwMode="auto">
          <a:xfrm>
            <a:off x="5158060" y="4633102"/>
            <a:ext cx="1146175" cy="357188"/>
          </a:xfrm>
          <a:prstGeom prst="rect">
            <a:avLst/>
          </a:prstGeom>
          <a:noFill/>
          <a:ln w="9525">
            <a:noFill/>
            <a:miter lim="800000"/>
            <a:headEnd/>
            <a:tailEnd/>
          </a:ln>
        </p:spPr>
      </p:pic>
      <p:pic>
        <p:nvPicPr>
          <p:cNvPr id="803854" name="Picture 14"/>
          <p:cNvPicPr>
            <a:picLocks noChangeAspect="1" noChangeArrowheads="1"/>
          </p:cNvPicPr>
          <p:nvPr/>
        </p:nvPicPr>
        <p:blipFill>
          <a:blip r:embed="rId10"/>
          <a:srcRect/>
          <a:stretch>
            <a:fillRect/>
          </a:stretch>
        </p:blipFill>
        <p:spPr bwMode="auto">
          <a:xfrm>
            <a:off x="4541294" y="5102703"/>
            <a:ext cx="1314450" cy="379412"/>
          </a:xfrm>
          <a:prstGeom prst="rect">
            <a:avLst/>
          </a:prstGeom>
          <a:noFill/>
          <a:ln w="9525">
            <a:noFill/>
            <a:miter lim="800000"/>
            <a:headEnd/>
            <a:tailEnd/>
          </a:ln>
        </p:spPr>
      </p:pic>
      <p:pic>
        <p:nvPicPr>
          <p:cNvPr id="803855" name="Picture 15"/>
          <p:cNvPicPr>
            <a:picLocks noChangeAspect="1" noChangeArrowheads="1"/>
          </p:cNvPicPr>
          <p:nvPr/>
        </p:nvPicPr>
        <p:blipFill>
          <a:blip r:embed="rId11"/>
          <a:srcRect/>
          <a:stretch>
            <a:fillRect/>
          </a:stretch>
        </p:blipFill>
        <p:spPr bwMode="auto">
          <a:xfrm>
            <a:off x="4684713" y="5959475"/>
            <a:ext cx="2008187" cy="312738"/>
          </a:xfrm>
          <a:prstGeom prst="rect">
            <a:avLst/>
          </a:prstGeom>
          <a:noFill/>
          <a:ln w="9525">
            <a:noFill/>
            <a:miter lim="800000"/>
            <a:headEnd/>
            <a:tailEnd/>
          </a:ln>
        </p:spPr>
      </p:pic>
      <p:pic>
        <p:nvPicPr>
          <p:cNvPr id="803856" name="Picture 16"/>
          <p:cNvPicPr>
            <a:picLocks noChangeAspect="1" noChangeArrowheads="1"/>
          </p:cNvPicPr>
          <p:nvPr/>
        </p:nvPicPr>
        <p:blipFill>
          <a:blip r:embed="rId12"/>
          <a:srcRect/>
          <a:stretch>
            <a:fillRect/>
          </a:stretch>
        </p:blipFill>
        <p:spPr bwMode="auto">
          <a:xfrm>
            <a:off x="2700338" y="5932488"/>
            <a:ext cx="1150937" cy="339725"/>
          </a:xfrm>
          <a:prstGeom prst="rect">
            <a:avLst/>
          </a:prstGeom>
          <a:noFill/>
          <a:ln w="9525">
            <a:noFill/>
            <a:miter lim="800000"/>
            <a:headEnd/>
            <a:tailEnd/>
          </a:ln>
        </p:spPr>
      </p:pic>
      <p:grpSp>
        <p:nvGrpSpPr>
          <p:cNvPr id="2" name="Group 17"/>
          <p:cNvGrpSpPr>
            <a:grpSpLocks/>
          </p:cNvGrpSpPr>
          <p:nvPr/>
        </p:nvGrpSpPr>
        <p:grpSpPr bwMode="auto">
          <a:xfrm>
            <a:off x="0" y="-1"/>
            <a:ext cx="9036050" cy="6858001"/>
            <a:chOff x="0" y="-17"/>
            <a:chExt cx="5692" cy="4320"/>
          </a:xfrm>
        </p:grpSpPr>
        <p:sp>
          <p:nvSpPr>
            <p:cNvPr id="393234" name="Rectangle 1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393235" name="Rectangle 1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03842"/>
                                        </p:tgtEl>
                                        <p:attrNameLst>
                                          <p:attrName>style.visibility</p:attrName>
                                        </p:attrNameLst>
                                      </p:cBhvr>
                                      <p:to>
                                        <p:strVal val="visible"/>
                                      </p:to>
                                    </p:set>
                                    <p:anim calcmode="lin" valueType="num">
                                      <p:cBhvr>
                                        <p:cTn id="7" dur="1000" fill="hold"/>
                                        <p:tgtEl>
                                          <p:spTgt spid="803842"/>
                                        </p:tgtEl>
                                        <p:attrNameLst>
                                          <p:attrName>ppt_x</p:attrName>
                                        </p:attrNameLst>
                                      </p:cBhvr>
                                      <p:tavLst>
                                        <p:tav tm="0">
                                          <p:val>
                                            <p:strVal val="#ppt_x-.2"/>
                                          </p:val>
                                        </p:tav>
                                        <p:tav tm="100000">
                                          <p:val>
                                            <p:strVal val="#ppt_x"/>
                                          </p:val>
                                        </p:tav>
                                      </p:tavLst>
                                    </p:anim>
                                    <p:anim calcmode="lin" valueType="num">
                                      <p:cBhvr>
                                        <p:cTn id="8" dur="1000" fill="hold"/>
                                        <p:tgtEl>
                                          <p:spTgt spid="8038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384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03843"/>
                                        </p:tgtEl>
                                        <p:attrNameLst>
                                          <p:attrName>style.visibility</p:attrName>
                                        </p:attrNameLst>
                                      </p:cBhvr>
                                      <p:to>
                                        <p:strVal val="visible"/>
                                      </p:to>
                                    </p:set>
                                    <p:anim calcmode="lin" valueType="num">
                                      <p:cBhvr>
                                        <p:cTn id="12" dur="1000" fill="hold"/>
                                        <p:tgtEl>
                                          <p:spTgt spid="803843"/>
                                        </p:tgtEl>
                                        <p:attrNameLst>
                                          <p:attrName>ppt_x</p:attrName>
                                        </p:attrNameLst>
                                      </p:cBhvr>
                                      <p:tavLst>
                                        <p:tav tm="0">
                                          <p:val>
                                            <p:strVal val="#ppt_x-.2"/>
                                          </p:val>
                                        </p:tav>
                                        <p:tav tm="100000">
                                          <p:val>
                                            <p:strVal val="#ppt_x"/>
                                          </p:val>
                                        </p:tav>
                                      </p:tavLst>
                                    </p:anim>
                                    <p:anim calcmode="lin" valueType="num">
                                      <p:cBhvr>
                                        <p:cTn id="13" dur="1000" fill="hold"/>
                                        <p:tgtEl>
                                          <p:spTgt spid="80384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03843"/>
                                        </p:tgtEl>
                                      </p:cBhvr>
                                    </p:animEffect>
                                  </p:childTnLst>
                                </p:cTn>
                              </p:par>
                              <p:par>
                                <p:cTn id="15" presetID="29" presetClass="entr" presetSubtype="0" fill="hold" nodeType="withEffect">
                                  <p:stCondLst>
                                    <p:cond delay="0"/>
                                  </p:stCondLst>
                                  <p:childTnLst>
                                    <p:set>
                                      <p:cBhvr>
                                        <p:cTn id="16" dur="1" fill="hold">
                                          <p:stCondLst>
                                            <p:cond delay="0"/>
                                          </p:stCondLst>
                                        </p:cTn>
                                        <p:tgtEl>
                                          <p:spTgt spid="803844"/>
                                        </p:tgtEl>
                                        <p:attrNameLst>
                                          <p:attrName>style.visibility</p:attrName>
                                        </p:attrNameLst>
                                      </p:cBhvr>
                                      <p:to>
                                        <p:strVal val="visible"/>
                                      </p:to>
                                    </p:set>
                                    <p:anim calcmode="lin" valueType="num">
                                      <p:cBhvr>
                                        <p:cTn id="17" dur="1000" fill="hold"/>
                                        <p:tgtEl>
                                          <p:spTgt spid="803844"/>
                                        </p:tgtEl>
                                        <p:attrNameLst>
                                          <p:attrName>ppt_x</p:attrName>
                                        </p:attrNameLst>
                                      </p:cBhvr>
                                      <p:tavLst>
                                        <p:tav tm="0">
                                          <p:val>
                                            <p:strVal val="#ppt_x-.2"/>
                                          </p:val>
                                        </p:tav>
                                        <p:tav tm="100000">
                                          <p:val>
                                            <p:strVal val="#ppt_x"/>
                                          </p:val>
                                        </p:tav>
                                      </p:tavLst>
                                    </p:anim>
                                    <p:anim calcmode="lin" valueType="num">
                                      <p:cBhvr>
                                        <p:cTn id="18" dur="1000" fill="hold"/>
                                        <p:tgtEl>
                                          <p:spTgt spid="80384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03844"/>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803845"/>
                                        </p:tgtEl>
                                        <p:attrNameLst>
                                          <p:attrName>style.visibility</p:attrName>
                                        </p:attrNameLst>
                                      </p:cBhvr>
                                      <p:to>
                                        <p:strVal val="visible"/>
                                      </p:to>
                                    </p:set>
                                    <p:anim calcmode="lin" valueType="num">
                                      <p:cBhvr>
                                        <p:cTn id="24" dur="1000" fill="hold"/>
                                        <p:tgtEl>
                                          <p:spTgt spid="803845"/>
                                        </p:tgtEl>
                                        <p:attrNameLst>
                                          <p:attrName>ppt_x</p:attrName>
                                        </p:attrNameLst>
                                      </p:cBhvr>
                                      <p:tavLst>
                                        <p:tav tm="0">
                                          <p:val>
                                            <p:strVal val="#ppt_x-.2"/>
                                          </p:val>
                                        </p:tav>
                                        <p:tav tm="100000">
                                          <p:val>
                                            <p:strVal val="#ppt_x"/>
                                          </p:val>
                                        </p:tav>
                                      </p:tavLst>
                                    </p:anim>
                                    <p:anim calcmode="lin" valueType="num">
                                      <p:cBhvr>
                                        <p:cTn id="25" dur="1000" fill="hold"/>
                                        <p:tgtEl>
                                          <p:spTgt spid="80384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03845"/>
                                        </p:tgtEl>
                                      </p:cBhvr>
                                    </p:animEffect>
                                  </p:childTnLst>
                                </p:cTn>
                              </p:par>
                              <p:par>
                                <p:cTn id="27" presetID="29" presetClass="entr" presetSubtype="0" fill="hold" nodeType="withEffect">
                                  <p:stCondLst>
                                    <p:cond delay="0"/>
                                  </p:stCondLst>
                                  <p:childTnLst>
                                    <p:set>
                                      <p:cBhvr>
                                        <p:cTn id="28" dur="1" fill="hold">
                                          <p:stCondLst>
                                            <p:cond delay="0"/>
                                          </p:stCondLst>
                                        </p:cTn>
                                        <p:tgtEl>
                                          <p:spTgt spid="803847"/>
                                        </p:tgtEl>
                                        <p:attrNameLst>
                                          <p:attrName>style.visibility</p:attrName>
                                        </p:attrNameLst>
                                      </p:cBhvr>
                                      <p:to>
                                        <p:strVal val="visible"/>
                                      </p:to>
                                    </p:set>
                                    <p:anim calcmode="lin" valueType="num">
                                      <p:cBhvr>
                                        <p:cTn id="29" dur="1000" fill="hold"/>
                                        <p:tgtEl>
                                          <p:spTgt spid="803847"/>
                                        </p:tgtEl>
                                        <p:attrNameLst>
                                          <p:attrName>ppt_x</p:attrName>
                                        </p:attrNameLst>
                                      </p:cBhvr>
                                      <p:tavLst>
                                        <p:tav tm="0">
                                          <p:val>
                                            <p:strVal val="#ppt_x-.2"/>
                                          </p:val>
                                        </p:tav>
                                        <p:tav tm="100000">
                                          <p:val>
                                            <p:strVal val="#ppt_x"/>
                                          </p:val>
                                        </p:tav>
                                      </p:tavLst>
                                    </p:anim>
                                    <p:anim calcmode="lin" valueType="num">
                                      <p:cBhvr>
                                        <p:cTn id="30" dur="1000" fill="hold"/>
                                        <p:tgtEl>
                                          <p:spTgt spid="80384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03847"/>
                                        </p:tgtEl>
                                      </p:cBhvr>
                                    </p:animEffect>
                                  </p:childTnLst>
                                </p:cTn>
                              </p:par>
                              <p:par>
                                <p:cTn id="32" presetID="29" presetClass="entr" presetSubtype="0" fill="hold" nodeType="withEffect">
                                  <p:stCondLst>
                                    <p:cond delay="0"/>
                                  </p:stCondLst>
                                  <p:childTnLst>
                                    <p:set>
                                      <p:cBhvr>
                                        <p:cTn id="33" dur="1" fill="hold">
                                          <p:stCondLst>
                                            <p:cond delay="0"/>
                                          </p:stCondLst>
                                        </p:cTn>
                                        <p:tgtEl>
                                          <p:spTgt spid="803848"/>
                                        </p:tgtEl>
                                        <p:attrNameLst>
                                          <p:attrName>style.visibility</p:attrName>
                                        </p:attrNameLst>
                                      </p:cBhvr>
                                      <p:to>
                                        <p:strVal val="visible"/>
                                      </p:to>
                                    </p:set>
                                    <p:anim calcmode="lin" valueType="num">
                                      <p:cBhvr>
                                        <p:cTn id="34" dur="1000" fill="hold"/>
                                        <p:tgtEl>
                                          <p:spTgt spid="803848"/>
                                        </p:tgtEl>
                                        <p:attrNameLst>
                                          <p:attrName>ppt_x</p:attrName>
                                        </p:attrNameLst>
                                      </p:cBhvr>
                                      <p:tavLst>
                                        <p:tav tm="0">
                                          <p:val>
                                            <p:strVal val="#ppt_x-.2"/>
                                          </p:val>
                                        </p:tav>
                                        <p:tav tm="100000">
                                          <p:val>
                                            <p:strVal val="#ppt_x"/>
                                          </p:val>
                                        </p:tav>
                                      </p:tavLst>
                                    </p:anim>
                                    <p:anim calcmode="lin" valueType="num">
                                      <p:cBhvr>
                                        <p:cTn id="35" dur="1000" fill="hold"/>
                                        <p:tgtEl>
                                          <p:spTgt spid="80384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03848"/>
                                        </p:tgtEl>
                                      </p:cBhvr>
                                    </p:animEffect>
                                  </p:childTnLst>
                                </p:cTn>
                              </p:par>
                              <p:par>
                                <p:cTn id="37" presetID="29" presetClass="entr" presetSubtype="0" fill="hold" nodeType="withEffect">
                                  <p:stCondLst>
                                    <p:cond delay="0"/>
                                  </p:stCondLst>
                                  <p:childTnLst>
                                    <p:set>
                                      <p:cBhvr>
                                        <p:cTn id="38" dur="1" fill="hold">
                                          <p:stCondLst>
                                            <p:cond delay="0"/>
                                          </p:stCondLst>
                                        </p:cTn>
                                        <p:tgtEl>
                                          <p:spTgt spid="803849"/>
                                        </p:tgtEl>
                                        <p:attrNameLst>
                                          <p:attrName>style.visibility</p:attrName>
                                        </p:attrNameLst>
                                      </p:cBhvr>
                                      <p:to>
                                        <p:strVal val="visible"/>
                                      </p:to>
                                    </p:set>
                                    <p:anim calcmode="lin" valueType="num">
                                      <p:cBhvr>
                                        <p:cTn id="39" dur="1000" fill="hold"/>
                                        <p:tgtEl>
                                          <p:spTgt spid="803849"/>
                                        </p:tgtEl>
                                        <p:attrNameLst>
                                          <p:attrName>ppt_x</p:attrName>
                                        </p:attrNameLst>
                                      </p:cBhvr>
                                      <p:tavLst>
                                        <p:tav tm="0">
                                          <p:val>
                                            <p:strVal val="#ppt_x-.2"/>
                                          </p:val>
                                        </p:tav>
                                        <p:tav tm="100000">
                                          <p:val>
                                            <p:strVal val="#ppt_x"/>
                                          </p:val>
                                        </p:tav>
                                      </p:tavLst>
                                    </p:anim>
                                    <p:anim calcmode="lin" valueType="num">
                                      <p:cBhvr>
                                        <p:cTn id="40" dur="1000" fill="hold"/>
                                        <p:tgtEl>
                                          <p:spTgt spid="803849"/>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03849"/>
                                        </p:tgtEl>
                                      </p:cBhvr>
                                    </p:animEffect>
                                  </p:childTnLst>
                                </p:cTn>
                              </p:par>
                              <p:par>
                                <p:cTn id="42" presetID="29" presetClass="entr" presetSubtype="0" fill="hold" nodeType="withEffect">
                                  <p:stCondLst>
                                    <p:cond delay="0"/>
                                  </p:stCondLst>
                                  <p:childTnLst>
                                    <p:set>
                                      <p:cBhvr>
                                        <p:cTn id="43" dur="1" fill="hold">
                                          <p:stCondLst>
                                            <p:cond delay="0"/>
                                          </p:stCondLst>
                                        </p:cTn>
                                        <p:tgtEl>
                                          <p:spTgt spid="803850"/>
                                        </p:tgtEl>
                                        <p:attrNameLst>
                                          <p:attrName>style.visibility</p:attrName>
                                        </p:attrNameLst>
                                      </p:cBhvr>
                                      <p:to>
                                        <p:strVal val="visible"/>
                                      </p:to>
                                    </p:set>
                                    <p:anim calcmode="lin" valueType="num">
                                      <p:cBhvr>
                                        <p:cTn id="44" dur="1000" fill="hold"/>
                                        <p:tgtEl>
                                          <p:spTgt spid="803850"/>
                                        </p:tgtEl>
                                        <p:attrNameLst>
                                          <p:attrName>ppt_x</p:attrName>
                                        </p:attrNameLst>
                                      </p:cBhvr>
                                      <p:tavLst>
                                        <p:tav tm="0">
                                          <p:val>
                                            <p:strVal val="#ppt_x-.2"/>
                                          </p:val>
                                        </p:tav>
                                        <p:tav tm="100000">
                                          <p:val>
                                            <p:strVal val="#ppt_x"/>
                                          </p:val>
                                        </p:tav>
                                      </p:tavLst>
                                    </p:anim>
                                    <p:anim calcmode="lin" valueType="num">
                                      <p:cBhvr>
                                        <p:cTn id="45" dur="1000" fill="hold"/>
                                        <p:tgtEl>
                                          <p:spTgt spid="803850"/>
                                        </p:tgtEl>
                                        <p:attrNameLst>
                                          <p:attrName>ppt_y</p:attrName>
                                        </p:attrNameLst>
                                      </p:cBhvr>
                                      <p:tavLst>
                                        <p:tav tm="0">
                                          <p:val>
                                            <p:strVal val="#ppt_y"/>
                                          </p:val>
                                        </p:tav>
                                        <p:tav tm="100000">
                                          <p:val>
                                            <p:strVal val="#ppt_y"/>
                                          </p:val>
                                        </p:tav>
                                      </p:tavLst>
                                    </p:anim>
                                    <p:animEffect transition="in" filter="wipe(right)" prLst="gradientSize: 0.1">
                                      <p:cBhvr>
                                        <p:cTn id="46" dur="1000"/>
                                        <p:tgtEl>
                                          <p:spTgt spid="803850"/>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803851"/>
                                        </p:tgtEl>
                                        <p:attrNameLst>
                                          <p:attrName>style.visibility</p:attrName>
                                        </p:attrNameLst>
                                      </p:cBhvr>
                                      <p:to>
                                        <p:strVal val="visible"/>
                                      </p:to>
                                    </p:set>
                                    <p:anim calcmode="lin" valueType="num">
                                      <p:cBhvr>
                                        <p:cTn id="51" dur="1000" fill="hold"/>
                                        <p:tgtEl>
                                          <p:spTgt spid="803851"/>
                                        </p:tgtEl>
                                        <p:attrNameLst>
                                          <p:attrName>ppt_x</p:attrName>
                                        </p:attrNameLst>
                                      </p:cBhvr>
                                      <p:tavLst>
                                        <p:tav tm="0">
                                          <p:val>
                                            <p:strVal val="#ppt_x-.2"/>
                                          </p:val>
                                        </p:tav>
                                        <p:tav tm="100000">
                                          <p:val>
                                            <p:strVal val="#ppt_x"/>
                                          </p:val>
                                        </p:tav>
                                      </p:tavLst>
                                    </p:anim>
                                    <p:anim calcmode="lin" valueType="num">
                                      <p:cBhvr>
                                        <p:cTn id="52" dur="1000" fill="hold"/>
                                        <p:tgtEl>
                                          <p:spTgt spid="803851"/>
                                        </p:tgtEl>
                                        <p:attrNameLst>
                                          <p:attrName>ppt_y</p:attrName>
                                        </p:attrNameLst>
                                      </p:cBhvr>
                                      <p:tavLst>
                                        <p:tav tm="0">
                                          <p:val>
                                            <p:strVal val="#ppt_y"/>
                                          </p:val>
                                        </p:tav>
                                        <p:tav tm="100000">
                                          <p:val>
                                            <p:strVal val="#ppt_y"/>
                                          </p:val>
                                        </p:tav>
                                      </p:tavLst>
                                    </p:anim>
                                    <p:animEffect transition="in" filter="wipe(right)" prLst="gradientSize: 0.1">
                                      <p:cBhvr>
                                        <p:cTn id="53" dur="1000"/>
                                        <p:tgtEl>
                                          <p:spTgt spid="803851"/>
                                        </p:tgtEl>
                                      </p:cBhvr>
                                    </p:animEffect>
                                  </p:childTnLst>
                                </p:cTn>
                              </p:par>
                              <p:par>
                                <p:cTn id="54" presetID="29" presetClass="entr" presetSubtype="0" fill="hold" nodeType="withEffect">
                                  <p:stCondLst>
                                    <p:cond delay="0"/>
                                  </p:stCondLst>
                                  <p:childTnLst>
                                    <p:set>
                                      <p:cBhvr>
                                        <p:cTn id="55" dur="1" fill="hold">
                                          <p:stCondLst>
                                            <p:cond delay="0"/>
                                          </p:stCondLst>
                                        </p:cTn>
                                        <p:tgtEl>
                                          <p:spTgt spid="803852"/>
                                        </p:tgtEl>
                                        <p:attrNameLst>
                                          <p:attrName>style.visibility</p:attrName>
                                        </p:attrNameLst>
                                      </p:cBhvr>
                                      <p:to>
                                        <p:strVal val="visible"/>
                                      </p:to>
                                    </p:set>
                                    <p:anim calcmode="lin" valueType="num">
                                      <p:cBhvr>
                                        <p:cTn id="56" dur="1000" fill="hold"/>
                                        <p:tgtEl>
                                          <p:spTgt spid="803852"/>
                                        </p:tgtEl>
                                        <p:attrNameLst>
                                          <p:attrName>ppt_x</p:attrName>
                                        </p:attrNameLst>
                                      </p:cBhvr>
                                      <p:tavLst>
                                        <p:tav tm="0">
                                          <p:val>
                                            <p:strVal val="#ppt_x-.2"/>
                                          </p:val>
                                        </p:tav>
                                        <p:tav tm="100000">
                                          <p:val>
                                            <p:strVal val="#ppt_x"/>
                                          </p:val>
                                        </p:tav>
                                      </p:tavLst>
                                    </p:anim>
                                    <p:anim calcmode="lin" valueType="num">
                                      <p:cBhvr>
                                        <p:cTn id="57" dur="1000" fill="hold"/>
                                        <p:tgtEl>
                                          <p:spTgt spid="80385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803852"/>
                                        </p:tgtEl>
                                      </p:cBhvr>
                                    </p:animEffect>
                                  </p:childTnLst>
                                </p:cTn>
                              </p:par>
                              <p:par>
                                <p:cTn id="59" presetID="29" presetClass="entr" presetSubtype="0" fill="hold" nodeType="withEffect">
                                  <p:stCondLst>
                                    <p:cond delay="0"/>
                                  </p:stCondLst>
                                  <p:childTnLst>
                                    <p:set>
                                      <p:cBhvr>
                                        <p:cTn id="60" dur="1" fill="hold">
                                          <p:stCondLst>
                                            <p:cond delay="0"/>
                                          </p:stCondLst>
                                        </p:cTn>
                                        <p:tgtEl>
                                          <p:spTgt spid="803853"/>
                                        </p:tgtEl>
                                        <p:attrNameLst>
                                          <p:attrName>style.visibility</p:attrName>
                                        </p:attrNameLst>
                                      </p:cBhvr>
                                      <p:to>
                                        <p:strVal val="visible"/>
                                      </p:to>
                                    </p:set>
                                    <p:anim calcmode="lin" valueType="num">
                                      <p:cBhvr>
                                        <p:cTn id="61" dur="1000" fill="hold"/>
                                        <p:tgtEl>
                                          <p:spTgt spid="803853"/>
                                        </p:tgtEl>
                                        <p:attrNameLst>
                                          <p:attrName>ppt_x</p:attrName>
                                        </p:attrNameLst>
                                      </p:cBhvr>
                                      <p:tavLst>
                                        <p:tav tm="0">
                                          <p:val>
                                            <p:strVal val="#ppt_x-.2"/>
                                          </p:val>
                                        </p:tav>
                                        <p:tav tm="100000">
                                          <p:val>
                                            <p:strVal val="#ppt_x"/>
                                          </p:val>
                                        </p:tav>
                                      </p:tavLst>
                                    </p:anim>
                                    <p:anim calcmode="lin" valueType="num">
                                      <p:cBhvr>
                                        <p:cTn id="62" dur="1000" fill="hold"/>
                                        <p:tgtEl>
                                          <p:spTgt spid="803853"/>
                                        </p:tgtEl>
                                        <p:attrNameLst>
                                          <p:attrName>ppt_y</p:attrName>
                                        </p:attrNameLst>
                                      </p:cBhvr>
                                      <p:tavLst>
                                        <p:tav tm="0">
                                          <p:val>
                                            <p:strVal val="#ppt_y"/>
                                          </p:val>
                                        </p:tav>
                                        <p:tav tm="100000">
                                          <p:val>
                                            <p:strVal val="#ppt_y"/>
                                          </p:val>
                                        </p:tav>
                                      </p:tavLst>
                                    </p:anim>
                                    <p:animEffect transition="in" filter="wipe(right)" prLst="gradientSize: 0.1">
                                      <p:cBhvr>
                                        <p:cTn id="63" dur="1000"/>
                                        <p:tgtEl>
                                          <p:spTgt spid="803853"/>
                                        </p:tgtEl>
                                      </p:cBhvr>
                                    </p:animEffect>
                                  </p:childTnLst>
                                </p:cTn>
                              </p:par>
                              <p:par>
                                <p:cTn id="64" presetID="29" presetClass="entr" presetSubtype="0" fill="hold" nodeType="withEffect">
                                  <p:stCondLst>
                                    <p:cond delay="0"/>
                                  </p:stCondLst>
                                  <p:childTnLst>
                                    <p:set>
                                      <p:cBhvr>
                                        <p:cTn id="65" dur="1" fill="hold">
                                          <p:stCondLst>
                                            <p:cond delay="0"/>
                                          </p:stCondLst>
                                        </p:cTn>
                                        <p:tgtEl>
                                          <p:spTgt spid="803854"/>
                                        </p:tgtEl>
                                        <p:attrNameLst>
                                          <p:attrName>style.visibility</p:attrName>
                                        </p:attrNameLst>
                                      </p:cBhvr>
                                      <p:to>
                                        <p:strVal val="visible"/>
                                      </p:to>
                                    </p:set>
                                    <p:anim calcmode="lin" valueType="num">
                                      <p:cBhvr>
                                        <p:cTn id="66" dur="1000" fill="hold"/>
                                        <p:tgtEl>
                                          <p:spTgt spid="803854"/>
                                        </p:tgtEl>
                                        <p:attrNameLst>
                                          <p:attrName>ppt_x</p:attrName>
                                        </p:attrNameLst>
                                      </p:cBhvr>
                                      <p:tavLst>
                                        <p:tav tm="0">
                                          <p:val>
                                            <p:strVal val="#ppt_x-.2"/>
                                          </p:val>
                                        </p:tav>
                                        <p:tav tm="100000">
                                          <p:val>
                                            <p:strVal val="#ppt_x"/>
                                          </p:val>
                                        </p:tav>
                                      </p:tavLst>
                                    </p:anim>
                                    <p:anim calcmode="lin" valueType="num">
                                      <p:cBhvr>
                                        <p:cTn id="67" dur="1000" fill="hold"/>
                                        <p:tgtEl>
                                          <p:spTgt spid="803854"/>
                                        </p:tgtEl>
                                        <p:attrNameLst>
                                          <p:attrName>ppt_y</p:attrName>
                                        </p:attrNameLst>
                                      </p:cBhvr>
                                      <p:tavLst>
                                        <p:tav tm="0">
                                          <p:val>
                                            <p:strVal val="#ppt_y"/>
                                          </p:val>
                                        </p:tav>
                                        <p:tav tm="100000">
                                          <p:val>
                                            <p:strVal val="#ppt_y"/>
                                          </p:val>
                                        </p:tav>
                                      </p:tavLst>
                                    </p:anim>
                                    <p:animEffect transition="in" filter="wipe(right)" prLst="gradientSize: 0.1">
                                      <p:cBhvr>
                                        <p:cTn id="68" dur="1000"/>
                                        <p:tgtEl>
                                          <p:spTgt spid="803854"/>
                                        </p:tgtEl>
                                      </p:cBhvr>
                                    </p:animEffect>
                                  </p:childTnLst>
                                </p:cTn>
                              </p:par>
                              <p:par>
                                <p:cTn id="69" presetID="29" presetClass="entr" presetSubtype="0" fill="hold" nodeType="withEffect">
                                  <p:stCondLst>
                                    <p:cond delay="0"/>
                                  </p:stCondLst>
                                  <p:childTnLst>
                                    <p:set>
                                      <p:cBhvr>
                                        <p:cTn id="70" dur="1" fill="hold">
                                          <p:stCondLst>
                                            <p:cond delay="0"/>
                                          </p:stCondLst>
                                        </p:cTn>
                                        <p:tgtEl>
                                          <p:spTgt spid="803855"/>
                                        </p:tgtEl>
                                        <p:attrNameLst>
                                          <p:attrName>style.visibility</p:attrName>
                                        </p:attrNameLst>
                                      </p:cBhvr>
                                      <p:to>
                                        <p:strVal val="visible"/>
                                      </p:to>
                                    </p:set>
                                    <p:anim calcmode="lin" valueType="num">
                                      <p:cBhvr>
                                        <p:cTn id="71" dur="1000" fill="hold"/>
                                        <p:tgtEl>
                                          <p:spTgt spid="803855"/>
                                        </p:tgtEl>
                                        <p:attrNameLst>
                                          <p:attrName>ppt_x</p:attrName>
                                        </p:attrNameLst>
                                      </p:cBhvr>
                                      <p:tavLst>
                                        <p:tav tm="0">
                                          <p:val>
                                            <p:strVal val="#ppt_x-.2"/>
                                          </p:val>
                                        </p:tav>
                                        <p:tav tm="100000">
                                          <p:val>
                                            <p:strVal val="#ppt_x"/>
                                          </p:val>
                                        </p:tav>
                                      </p:tavLst>
                                    </p:anim>
                                    <p:anim calcmode="lin" valueType="num">
                                      <p:cBhvr>
                                        <p:cTn id="72" dur="1000" fill="hold"/>
                                        <p:tgtEl>
                                          <p:spTgt spid="803855"/>
                                        </p:tgtEl>
                                        <p:attrNameLst>
                                          <p:attrName>ppt_y</p:attrName>
                                        </p:attrNameLst>
                                      </p:cBhvr>
                                      <p:tavLst>
                                        <p:tav tm="0">
                                          <p:val>
                                            <p:strVal val="#ppt_y"/>
                                          </p:val>
                                        </p:tav>
                                        <p:tav tm="100000">
                                          <p:val>
                                            <p:strVal val="#ppt_y"/>
                                          </p:val>
                                        </p:tav>
                                      </p:tavLst>
                                    </p:anim>
                                    <p:animEffect transition="in" filter="wipe(right)" prLst="gradientSize: 0.1">
                                      <p:cBhvr>
                                        <p:cTn id="73" dur="1000"/>
                                        <p:tgtEl>
                                          <p:spTgt spid="803855"/>
                                        </p:tgtEl>
                                      </p:cBhvr>
                                    </p:animEffect>
                                  </p:childTnLst>
                                </p:cTn>
                              </p:par>
                              <p:par>
                                <p:cTn id="74" presetID="29" presetClass="entr" presetSubtype="0" fill="hold" nodeType="withEffect">
                                  <p:stCondLst>
                                    <p:cond delay="0"/>
                                  </p:stCondLst>
                                  <p:childTnLst>
                                    <p:set>
                                      <p:cBhvr>
                                        <p:cTn id="75" dur="1" fill="hold">
                                          <p:stCondLst>
                                            <p:cond delay="0"/>
                                          </p:stCondLst>
                                        </p:cTn>
                                        <p:tgtEl>
                                          <p:spTgt spid="803856"/>
                                        </p:tgtEl>
                                        <p:attrNameLst>
                                          <p:attrName>style.visibility</p:attrName>
                                        </p:attrNameLst>
                                      </p:cBhvr>
                                      <p:to>
                                        <p:strVal val="visible"/>
                                      </p:to>
                                    </p:set>
                                    <p:anim calcmode="lin" valueType="num">
                                      <p:cBhvr>
                                        <p:cTn id="76" dur="1000" fill="hold"/>
                                        <p:tgtEl>
                                          <p:spTgt spid="803856"/>
                                        </p:tgtEl>
                                        <p:attrNameLst>
                                          <p:attrName>ppt_x</p:attrName>
                                        </p:attrNameLst>
                                      </p:cBhvr>
                                      <p:tavLst>
                                        <p:tav tm="0">
                                          <p:val>
                                            <p:strVal val="#ppt_x-.2"/>
                                          </p:val>
                                        </p:tav>
                                        <p:tav tm="100000">
                                          <p:val>
                                            <p:strVal val="#ppt_x"/>
                                          </p:val>
                                        </p:tav>
                                      </p:tavLst>
                                    </p:anim>
                                    <p:anim calcmode="lin" valueType="num">
                                      <p:cBhvr>
                                        <p:cTn id="77" dur="1000" fill="hold"/>
                                        <p:tgtEl>
                                          <p:spTgt spid="803856"/>
                                        </p:tgtEl>
                                        <p:attrNameLst>
                                          <p:attrName>ppt_y</p:attrName>
                                        </p:attrNameLst>
                                      </p:cBhvr>
                                      <p:tavLst>
                                        <p:tav tm="0">
                                          <p:val>
                                            <p:strVal val="#ppt_y"/>
                                          </p:val>
                                        </p:tav>
                                        <p:tav tm="100000">
                                          <p:val>
                                            <p:strVal val="#ppt_y"/>
                                          </p:val>
                                        </p:tav>
                                      </p:tavLst>
                                    </p:anim>
                                    <p:animEffect transition="in" filter="wipe(right)" prLst="gradientSize: 0.1">
                                      <p:cBhvr>
                                        <p:cTn id="78" dur="1000"/>
                                        <p:tgtEl>
                                          <p:spTgt spid="8038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62508" fill="hold"/>
                                        <p:tgtEl>
                                          <p:spTgt spid="3"/>
                                        </p:tgtEl>
                                      </p:cBhvr>
                                    </p:cmd>
                                  </p:childTnLst>
                                </p:cTn>
                              </p:par>
                            </p:childTnLst>
                          </p:cTn>
                        </p:par>
                      </p:childTnLst>
                    </p:cTn>
                  </p:par>
                </p:childTnLst>
              </p:cTn>
              <p:nextCondLst>
                <p:cond evt="onClick" delay="0">
                  <p:tgtEl>
                    <p:spTgt spid="3"/>
                  </p:tgtEl>
                </p:cond>
              </p:nextCondLst>
            </p:seq>
            <p:audio>
              <p:cMediaNode vol="80000">
                <p:cTn id="84" fill="hold" display="0">
                  <p:stCondLst>
                    <p:cond delay="indefinite"/>
                  </p:stCondLst>
                  <p:endCondLst>
                    <p:cond evt="onStopAudio" delay="0">
                      <p:tgtEl>
                        <p:sldTgt/>
                      </p:tgtEl>
                    </p:cond>
                  </p:endCondLst>
                </p:cTn>
                <p:tgtEl>
                  <p:spTgt spid="3"/>
                </p:tgtEl>
              </p:cMediaNode>
            </p:audio>
          </p:childTnLst>
        </p:cTn>
      </p:par>
    </p:tnLst>
    <p:bldLst>
      <p:bldP spid="803842" grpId="0" animBg="1"/>
      <p:bldP spid="803843" grpId="0"/>
      <p:bldP spid="803845" grpId="0"/>
      <p:bldP spid="8038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Text Box 2"/>
          <p:cNvSpPr txBox="1">
            <a:spLocks noChangeArrowheads="1"/>
          </p:cNvSpPr>
          <p:nvPr/>
        </p:nvSpPr>
        <p:spPr bwMode="auto">
          <a:xfrm>
            <a:off x="1218325" y="169863"/>
            <a:ext cx="7601825" cy="2492990"/>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a:solidFill>
                  <a:srgbClr val="FA6306"/>
                </a:solidFill>
                <a:latin typeface="Times New Roman" pitchFamily="18" charset="0"/>
                <a:cs typeface="B Nazanin" pitchFamily="2" charset="-78"/>
              </a:rPr>
              <a:t>   الف)</a:t>
            </a:r>
            <a:r>
              <a:rPr lang="fa-IR" sz="2400" dirty="0">
                <a:latin typeface="Times New Roman" pitchFamily="18" charset="0"/>
                <a:cs typeface="B Nazanin" pitchFamily="2" charset="-78"/>
              </a:rPr>
              <a:t> مکان متحرکی در لحظه</a:t>
            </a:r>
            <a:r>
              <a:rPr lang="fa-IR" sz="2000" dirty="0">
                <a:latin typeface="Times New Roman" pitchFamily="18" charset="0"/>
                <a:cs typeface="B Nazanin" pitchFamily="2" charset="-78"/>
              </a:rPr>
              <a:t> </a:t>
            </a:r>
            <a:r>
              <a:rPr lang="en-US" sz="2000" dirty="0">
                <a:latin typeface="Times New Roman" pitchFamily="18" charset="0"/>
                <a:cs typeface="B Nazanin" pitchFamily="2" charset="-78"/>
              </a:rPr>
              <a:t>t</a:t>
            </a:r>
            <a:r>
              <a:rPr lang="fa-IR" sz="2000" dirty="0">
                <a:latin typeface="Times New Roman" pitchFamily="18" charset="0"/>
                <a:cs typeface="B Nazanin" pitchFamily="2" charset="-78"/>
              </a:rPr>
              <a:t> </a:t>
            </a:r>
            <a:r>
              <a:rPr lang="fa-IR" sz="2400" dirty="0">
                <a:latin typeface="Times New Roman" pitchFamily="18" charset="0"/>
                <a:cs typeface="B Nazanin" pitchFamily="2" charset="-78"/>
              </a:rPr>
              <a:t>عبارت است از</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مسیر، </a:t>
            </a:r>
            <a:r>
              <a:rPr lang="fa-IR" sz="2400" dirty="0" smtClean="0">
                <a:latin typeface="Times New Roman" pitchFamily="18" charset="0"/>
                <a:cs typeface="B Nazanin" pitchFamily="2" charset="-78"/>
              </a:rPr>
              <a:t>بردار سرعت </a:t>
            </a:r>
            <a:r>
              <a:rPr lang="fa-IR" sz="2400" dirty="0">
                <a:latin typeface="Times New Roman" pitchFamily="18" charset="0"/>
                <a:cs typeface="B Nazanin" pitchFamily="2" charset="-78"/>
              </a:rPr>
              <a:t>و اندازه بردارسرعت این متحرک </a:t>
            </a:r>
            <a:r>
              <a:rPr lang="fa-IR" sz="2400" dirty="0" smtClean="0">
                <a:latin typeface="Times New Roman" pitchFamily="18" charset="0"/>
                <a:cs typeface="B Nazanin" pitchFamily="2" charset="-78"/>
              </a:rPr>
              <a:t>را برای </a:t>
            </a:r>
            <a:r>
              <a:rPr lang="en-US" sz="2400" dirty="0" smtClean="0">
                <a:latin typeface="Times New Roman" pitchFamily="18" charset="0"/>
                <a:cs typeface="B Nazanin" pitchFamily="2" charset="-78"/>
              </a:rPr>
              <a:t>t </a:t>
            </a:r>
            <a:r>
              <a:rPr lang="fa-IR" sz="2400" dirty="0" smtClean="0">
                <a:latin typeface="Times New Roman" pitchFamily="18" charset="0"/>
                <a:cs typeface="B Nazanin" pitchFamily="2" charset="-78"/>
              </a:rPr>
              <a:t> مثبت معین کنید.</a:t>
            </a:r>
            <a:endParaRPr lang="en-US" sz="2400" dirty="0">
              <a:latin typeface="Times New Roman" pitchFamily="18" charset="0"/>
              <a:cs typeface="B Nazanin" pitchFamily="2" charset="-78"/>
            </a:endParaRPr>
          </a:p>
        </p:txBody>
      </p:sp>
      <p:pic>
        <p:nvPicPr>
          <p:cNvPr id="852995" name="Picture 3"/>
          <p:cNvPicPr>
            <a:picLocks noChangeAspect="1" noChangeArrowheads="1"/>
          </p:cNvPicPr>
          <p:nvPr/>
        </p:nvPicPr>
        <p:blipFill>
          <a:blip r:embed="rId4"/>
          <a:srcRect/>
          <a:stretch>
            <a:fillRect/>
          </a:stretch>
        </p:blipFill>
        <p:spPr bwMode="auto">
          <a:xfrm>
            <a:off x="3059113" y="1557338"/>
            <a:ext cx="2190750" cy="376237"/>
          </a:xfrm>
          <a:prstGeom prst="rect">
            <a:avLst/>
          </a:prstGeom>
          <a:noFill/>
          <a:ln w="9525">
            <a:noFill/>
            <a:miter lim="800000"/>
            <a:headEnd/>
            <a:tailEnd/>
          </a:ln>
        </p:spPr>
      </p:pic>
      <p:sp>
        <p:nvSpPr>
          <p:cNvPr id="852996" name="Text Box 4"/>
          <p:cNvSpPr txBox="1">
            <a:spLocks noChangeArrowheads="1"/>
          </p:cNvSpPr>
          <p:nvPr/>
        </p:nvSpPr>
        <p:spPr bwMode="auto">
          <a:xfrm>
            <a:off x="106363" y="2420938"/>
            <a:ext cx="8713787" cy="4110037"/>
          </a:xfrm>
          <a:prstGeom prst="rect">
            <a:avLst/>
          </a:prstGeom>
          <a:noFill/>
          <a:ln w="9525">
            <a:noFill/>
            <a:miter lim="800000"/>
            <a:headEnd/>
            <a:tailEnd/>
          </a:ln>
        </p:spPr>
        <p:txBody>
          <a:bodyPr wrap="none">
            <a:spAutoFit/>
          </a:bodyPr>
          <a:lstStyle/>
          <a:p>
            <a:pPr>
              <a:lnSpc>
                <a:spcPct val="150000"/>
              </a:lnSpc>
            </a:pPr>
            <a:r>
              <a:rPr lang="fa-IR" sz="3200">
                <a:solidFill>
                  <a:srgbClr val="336699"/>
                </a:solidFill>
                <a:latin typeface="Times New Roman" pitchFamily="18" charset="0"/>
                <a:cs typeface="B Nazanin" pitchFamily="2" charset="-78"/>
              </a:rPr>
              <a:t>حل:</a:t>
            </a:r>
          </a:p>
          <a:p>
            <a:pPr>
              <a:lnSpc>
                <a:spcPct val="150000"/>
              </a:lnSpc>
            </a:pPr>
            <a:r>
              <a:rPr lang="fa-IR" sz="2400">
                <a:latin typeface="Times New Roman" pitchFamily="18" charset="0"/>
                <a:cs typeface="B Nazanin" pitchFamily="2" charset="-78"/>
              </a:rPr>
              <a:t>مختصات متحرک در لحظه </a:t>
            </a:r>
            <a:r>
              <a:rPr lang="en-US" sz="2000">
                <a:latin typeface="Times New Roman" pitchFamily="18" charset="0"/>
                <a:cs typeface="B Nazanin" pitchFamily="2" charset="-78"/>
              </a:rPr>
              <a:t>t</a:t>
            </a:r>
            <a:r>
              <a:rPr lang="fa-IR" sz="2400">
                <a:latin typeface="Times New Roman" pitchFamily="18" charset="0"/>
                <a:cs typeface="B Nazanin" pitchFamily="2" charset="-78"/>
              </a:rPr>
              <a:t> عبارت اند از</a:t>
            </a:r>
          </a:p>
          <a:p>
            <a:pPr>
              <a:lnSpc>
                <a:spcPct val="150000"/>
              </a:lnSpc>
            </a:pPr>
            <a:endParaRPr lang="fa-IR" sz="2400">
              <a:latin typeface="Times New Roman" pitchFamily="18" charset="0"/>
              <a:cs typeface="B Nazanin" pitchFamily="2" charset="-78"/>
            </a:endParaRPr>
          </a:p>
          <a:p>
            <a:pPr>
              <a:lnSpc>
                <a:spcPct val="150000"/>
              </a:lnSpc>
            </a:pPr>
            <a:r>
              <a:rPr lang="fa-IR" sz="2400">
                <a:latin typeface="Times New Roman" pitchFamily="18" charset="0"/>
                <a:cs typeface="B Nazanin" pitchFamily="2" charset="-78"/>
              </a:rPr>
              <a:t>مشاهده می کنیم که در هر لحظه </a:t>
            </a:r>
            <a:r>
              <a:rPr lang="en-US" sz="2000">
                <a:latin typeface="Times New Roman" pitchFamily="18" charset="0"/>
                <a:cs typeface="B Nazanin" pitchFamily="2" charset="-78"/>
              </a:rPr>
              <a:t>t</a:t>
            </a:r>
            <a:r>
              <a:rPr lang="fa-IR" sz="2400">
                <a:latin typeface="Times New Roman" pitchFamily="18" charset="0"/>
                <a:cs typeface="B Nazanin" pitchFamily="2" charset="-78"/>
              </a:rPr>
              <a:t> ، </a:t>
            </a:r>
            <a:r>
              <a:rPr lang="en-US" sz="2000">
                <a:latin typeface="Times New Roman" pitchFamily="18" charset="0"/>
                <a:cs typeface="B Nazanin" pitchFamily="2" charset="-78"/>
              </a:rPr>
              <a:t>x &gt;0</a:t>
            </a:r>
            <a:r>
              <a:rPr lang="fa-IR" sz="2400">
                <a:latin typeface="Times New Roman" pitchFamily="18" charset="0"/>
                <a:cs typeface="B Nazanin" pitchFamily="2" charset="-78"/>
              </a:rPr>
              <a:t> و </a:t>
            </a:r>
            <a:r>
              <a:rPr lang="en-US" sz="2000">
                <a:latin typeface="Times New Roman" pitchFamily="18" charset="0"/>
                <a:cs typeface="B Nazanin" pitchFamily="2" charset="-78"/>
              </a:rPr>
              <a:t>y &gt;0</a:t>
            </a:r>
            <a:r>
              <a:rPr lang="fa-IR" sz="2400">
                <a:latin typeface="Times New Roman" pitchFamily="18" charset="0"/>
                <a:cs typeface="B Nazanin" pitchFamily="2" charset="-78"/>
              </a:rPr>
              <a:t> و</a:t>
            </a:r>
          </a:p>
          <a:p>
            <a:pPr>
              <a:lnSpc>
                <a:spcPct val="150000"/>
              </a:lnSpc>
            </a:pPr>
            <a:endParaRPr lang="fa-IR" sz="2400">
              <a:latin typeface="Times New Roman" pitchFamily="18" charset="0"/>
              <a:cs typeface="B Nazanin" pitchFamily="2" charset="-78"/>
            </a:endParaRPr>
          </a:p>
          <a:p>
            <a:pPr>
              <a:lnSpc>
                <a:spcPct val="150000"/>
              </a:lnSpc>
            </a:pPr>
            <a:endParaRPr lang="fa-IR" sz="2400">
              <a:latin typeface="Times New Roman" pitchFamily="18" charset="0"/>
              <a:cs typeface="B Nazanin" pitchFamily="2" charset="-78"/>
            </a:endParaRPr>
          </a:p>
          <a:p>
            <a:pPr>
              <a:lnSpc>
                <a:spcPct val="150000"/>
              </a:lnSpc>
            </a:pPr>
            <a:r>
              <a:rPr lang="fa-IR" sz="2400">
                <a:latin typeface="Times New Roman" pitchFamily="18" charset="0"/>
                <a:cs typeface="B Nazanin" pitchFamily="2" charset="-78"/>
              </a:rPr>
              <a:t>بنابراین مکان متحرک شاخه ای از هذلولی            است که در ربع اول واقع است.</a:t>
            </a:r>
            <a:endParaRPr lang="en-US" sz="2400">
              <a:latin typeface="Times New Roman" pitchFamily="18" charset="0"/>
              <a:cs typeface="B Nazanin" pitchFamily="2" charset="-78"/>
            </a:endParaRPr>
          </a:p>
        </p:txBody>
      </p:sp>
      <p:pic>
        <p:nvPicPr>
          <p:cNvPr id="852997" name="Picture 5"/>
          <p:cNvPicPr>
            <a:picLocks noChangeAspect="1" noChangeArrowheads="1"/>
          </p:cNvPicPr>
          <p:nvPr/>
        </p:nvPicPr>
        <p:blipFill>
          <a:blip r:embed="rId5"/>
          <a:srcRect/>
          <a:stretch>
            <a:fillRect/>
          </a:stretch>
        </p:blipFill>
        <p:spPr bwMode="auto">
          <a:xfrm>
            <a:off x="2378075" y="3735388"/>
            <a:ext cx="1744663" cy="377825"/>
          </a:xfrm>
          <a:prstGeom prst="rect">
            <a:avLst/>
          </a:prstGeom>
          <a:noFill/>
          <a:ln w="9525">
            <a:noFill/>
            <a:miter lim="800000"/>
            <a:headEnd/>
            <a:tailEnd/>
          </a:ln>
        </p:spPr>
      </p:pic>
      <p:pic>
        <p:nvPicPr>
          <p:cNvPr id="852998" name="Picture 6"/>
          <p:cNvPicPr>
            <a:picLocks noChangeAspect="1" noChangeArrowheads="1"/>
          </p:cNvPicPr>
          <p:nvPr/>
        </p:nvPicPr>
        <p:blipFill>
          <a:blip r:embed="rId6"/>
          <a:srcRect/>
          <a:stretch>
            <a:fillRect/>
          </a:stretch>
        </p:blipFill>
        <p:spPr bwMode="auto">
          <a:xfrm>
            <a:off x="4840288" y="3790950"/>
            <a:ext cx="1036637" cy="376238"/>
          </a:xfrm>
          <a:prstGeom prst="rect">
            <a:avLst/>
          </a:prstGeom>
          <a:noFill/>
          <a:ln w="9525">
            <a:noFill/>
            <a:miter lim="800000"/>
            <a:headEnd/>
            <a:tailEnd/>
          </a:ln>
        </p:spPr>
      </p:pic>
      <p:pic>
        <p:nvPicPr>
          <p:cNvPr id="852999" name="Picture 7"/>
          <p:cNvPicPr>
            <a:picLocks noChangeAspect="1" noChangeArrowheads="1"/>
          </p:cNvPicPr>
          <p:nvPr/>
        </p:nvPicPr>
        <p:blipFill>
          <a:blip r:embed="rId7"/>
          <a:srcRect/>
          <a:stretch>
            <a:fillRect/>
          </a:stretch>
        </p:blipFill>
        <p:spPr bwMode="auto">
          <a:xfrm>
            <a:off x="3635375" y="5084763"/>
            <a:ext cx="919163" cy="647700"/>
          </a:xfrm>
          <a:prstGeom prst="rect">
            <a:avLst/>
          </a:prstGeom>
          <a:noFill/>
          <a:ln w="9525">
            <a:noFill/>
            <a:miter lim="800000"/>
            <a:headEnd/>
            <a:tailEnd/>
          </a:ln>
        </p:spPr>
      </p:pic>
      <p:pic>
        <p:nvPicPr>
          <p:cNvPr id="853000" name="Picture 8"/>
          <p:cNvPicPr>
            <a:picLocks noChangeAspect="1" noChangeArrowheads="1"/>
          </p:cNvPicPr>
          <p:nvPr/>
        </p:nvPicPr>
        <p:blipFill>
          <a:blip r:embed="rId7"/>
          <a:srcRect/>
          <a:stretch>
            <a:fillRect/>
          </a:stretch>
        </p:blipFill>
        <p:spPr bwMode="auto">
          <a:xfrm>
            <a:off x="4003674" y="5958681"/>
            <a:ext cx="919163" cy="647700"/>
          </a:xfrm>
          <a:prstGeom prst="rect">
            <a:avLst/>
          </a:prstGeom>
          <a:noFill/>
          <a:ln w="9525">
            <a:noFill/>
            <a:miter lim="800000"/>
            <a:headEnd/>
            <a:tailEnd/>
          </a:ln>
        </p:spPr>
      </p:pic>
      <p:grpSp>
        <p:nvGrpSpPr>
          <p:cNvPr id="2" name="Group 9"/>
          <p:cNvGrpSpPr>
            <a:grpSpLocks/>
          </p:cNvGrpSpPr>
          <p:nvPr/>
        </p:nvGrpSpPr>
        <p:grpSpPr bwMode="auto">
          <a:xfrm>
            <a:off x="0" y="-26988"/>
            <a:ext cx="9036050" cy="6858001"/>
            <a:chOff x="0" y="-17"/>
            <a:chExt cx="5692" cy="4320"/>
          </a:xfrm>
        </p:grpSpPr>
        <p:sp>
          <p:nvSpPr>
            <p:cNvPr id="442378" name="Rectangle 10"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42379" name="Rectangle 11"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52994"/>
                                        </p:tgtEl>
                                        <p:attrNameLst>
                                          <p:attrName>style.visibility</p:attrName>
                                        </p:attrNameLst>
                                      </p:cBhvr>
                                      <p:to>
                                        <p:strVal val="visible"/>
                                      </p:to>
                                    </p:set>
                                    <p:anim calcmode="lin" valueType="num">
                                      <p:cBhvr>
                                        <p:cTn id="7" dur="1000" fill="hold"/>
                                        <p:tgtEl>
                                          <p:spTgt spid="852994"/>
                                        </p:tgtEl>
                                        <p:attrNameLst>
                                          <p:attrName>ppt_x</p:attrName>
                                        </p:attrNameLst>
                                      </p:cBhvr>
                                      <p:tavLst>
                                        <p:tav tm="0">
                                          <p:val>
                                            <p:strVal val="#ppt_x-.2"/>
                                          </p:val>
                                        </p:tav>
                                        <p:tav tm="100000">
                                          <p:val>
                                            <p:strVal val="#ppt_x"/>
                                          </p:val>
                                        </p:tav>
                                      </p:tavLst>
                                    </p:anim>
                                    <p:anim calcmode="lin" valueType="num">
                                      <p:cBhvr>
                                        <p:cTn id="8" dur="1000" fill="hold"/>
                                        <p:tgtEl>
                                          <p:spTgt spid="8529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52994"/>
                                        </p:tgtEl>
                                      </p:cBhvr>
                                    </p:animEffect>
                                  </p:childTnLst>
                                </p:cTn>
                              </p:par>
                              <p:par>
                                <p:cTn id="10" presetID="29" presetClass="entr" presetSubtype="0" fill="hold" nodeType="withEffect">
                                  <p:stCondLst>
                                    <p:cond delay="0"/>
                                  </p:stCondLst>
                                  <p:childTnLst>
                                    <p:set>
                                      <p:cBhvr>
                                        <p:cTn id="11" dur="1" fill="hold">
                                          <p:stCondLst>
                                            <p:cond delay="0"/>
                                          </p:stCondLst>
                                        </p:cTn>
                                        <p:tgtEl>
                                          <p:spTgt spid="852995"/>
                                        </p:tgtEl>
                                        <p:attrNameLst>
                                          <p:attrName>style.visibility</p:attrName>
                                        </p:attrNameLst>
                                      </p:cBhvr>
                                      <p:to>
                                        <p:strVal val="visible"/>
                                      </p:to>
                                    </p:set>
                                    <p:anim calcmode="lin" valueType="num">
                                      <p:cBhvr>
                                        <p:cTn id="12" dur="1000" fill="hold"/>
                                        <p:tgtEl>
                                          <p:spTgt spid="852995"/>
                                        </p:tgtEl>
                                        <p:attrNameLst>
                                          <p:attrName>ppt_x</p:attrName>
                                        </p:attrNameLst>
                                      </p:cBhvr>
                                      <p:tavLst>
                                        <p:tav tm="0">
                                          <p:val>
                                            <p:strVal val="#ppt_x-.2"/>
                                          </p:val>
                                        </p:tav>
                                        <p:tav tm="100000">
                                          <p:val>
                                            <p:strVal val="#ppt_x"/>
                                          </p:val>
                                        </p:tav>
                                      </p:tavLst>
                                    </p:anim>
                                    <p:anim calcmode="lin" valueType="num">
                                      <p:cBhvr>
                                        <p:cTn id="13" dur="1000" fill="hold"/>
                                        <p:tgtEl>
                                          <p:spTgt spid="85299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5299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852996"/>
                                        </p:tgtEl>
                                        <p:attrNameLst>
                                          <p:attrName>style.visibility</p:attrName>
                                        </p:attrNameLst>
                                      </p:cBhvr>
                                      <p:to>
                                        <p:strVal val="visible"/>
                                      </p:to>
                                    </p:set>
                                    <p:anim calcmode="lin" valueType="num">
                                      <p:cBhvr>
                                        <p:cTn id="19" dur="1000" fill="hold"/>
                                        <p:tgtEl>
                                          <p:spTgt spid="852996"/>
                                        </p:tgtEl>
                                        <p:attrNameLst>
                                          <p:attrName>ppt_x</p:attrName>
                                        </p:attrNameLst>
                                      </p:cBhvr>
                                      <p:tavLst>
                                        <p:tav tm="0">
                                          <p:val>
                                            <p:strVal val="#ppt_x-.2"/>
                                          </p:val>
                                        </p:tav>
                                        <p:tav tm="100000">
                                          <p:val>
                                            <p:strVal val="#ppt_x"/>
                                          </p:val>
                                        </p:tav>
                                      </p:tavLst>
                                    </p:anim>
                                    <p:anim calcmode="lin" valueType="num">
                                      <p:cBhvr>
                                        <p:cTn id="20" dur="1000" fill="hold"/>
                                        <p:tgtEl>
                                          <p:spTgt spid="85299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52996"/>
                                        </p:tgtEl>
                                      </p:cBhvr>
                                    </p:animEffect>
                                  </p:childTnLst>
                                </p:cTn>
                              </p:par>
                              <p:par>
                                <p:cTn id="22" presetID="29" presetClass="entr" presetSubtype="0" fill="hold" nodeType="withEffect">
                                  <p:stCondLst>
                                    <p:cond delay="0"/>
                                  </p:stCondLst>
                                  <p:childTnLst>
                                    <p:set>
                                      <p:cBhvr>
                                        <p:cTn id="23" dur="1" fill="hold">
                                          <p:stCondLst>
                                            <p:cond delay="0"/>
                                          </p:stCondLst>
                                        </p:cTn>
                                        <p:tgtEl>
                                          <p:spTgt spid="852997"/>
                                        </p:tgtEl>
                                        <p:attrNameLst>
                                          <p:attrName>style.visibility</p:attrName>
                                        </p:attrNameLst>
                                      </p:cBhvr>
                                      <p:to>
                                        <p:strVal val="visible"/>
                                      </p:to>
                                    </p:set>
                                    <p:anim calcmode="lin" valueType="num">
                                      <p:cBhvr>
                                        <p:cTn id="24" dur="1000" fill="hold"/>
                                        <p:tgtEl>
                                          <p:spTgt spid="852997"/>
                                        </p:tgtEl>
                                        <p:attrNameLst>
                                          <p:attrName>ppt_x</p:attrName>
                                        </p:attrNameLst>
                                      </p:cBhvr>
                                      <p:tavLst>
                                        <p:tav tm="0">
                                          <p:val>
                                            <p:strVal val="#ppt_x-.2"/>
                                          </p:val>
                                        </p:tav>
                                        <p:tav tm="100000">
                                          <p:val>
                                            <p:strVal val="#ppt_x"/>
                                          </p:val>
                                        </p:tav>
                                      </p:tavLst>
                                    </p:anim>
                                    <p:anim calcmode="lin" valueType="num">
                                      <p:cBhvr>
                                        <p:cTn id="25" dur="1000" fill="hold"/>
                                        <p:tgtEl>
                                          <p:spTgt spid="85299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52997"/>
                                        </p:tgtEl>
                                      </p:cBhvr>
                                    </p:animEffect>
                                  </p:childTnLst>
                                </p:cTn>
                              </p:par>
                              <p:par>
                                <p:cTn id="27" presetID="29" presetClass="entr" presetSubtype="0" fill="hold" nodeType="withEffect">
                                  <p:stCondLst>
                                    <p:cond delay="0"/>
                                  </p:stCondLst>
                                  <p:childTnLst>
                                    <p:set>
                                      <p:cBhvr>
                                        <p:cTn id="28" dur="1" fill="hold">
                                          <p:stCondLst>
                                            <p:cond delay="0"/>
                                          </p:stCondLst>
                                        </p:cTn>
                                        <p:tgtEl>
                                          <p:spTgt spid="852998"/>
                                        </p:tgtEl>
                                        <p:attrNameLst>
                                          <p:attrName>style.visibility</p:attrName>
                                        </p:attrNameLst>
                                      </p:cBhvr>
                                      <p:to>
                                        <p:strVal val="visible"/>
                                      </p:to>
                                    </p:set>
                                    <p:anim calcmode="lin" valueType="num">
                                      <p:cBhvr>
                                        <p:cTn id="29" dur="1000" fill="hold"/>
                                        <p:tgtEl>
                                          <p:spTgt spid="852998"/>
                                        </p:tgtEl>
                                        <p:attrNameLst>
                                          <p:attrName>ppt_x</p:attrName>
                                        </p:attrNameLst>
                                      </p:cBhvr>
                                      <p:tavLst>
                                        <p:tav tm="0">
                                          <p:val>
                                            <p:strVal val="#ppt_x-.2"/>
                                          </p:val>
                                        </p:tav>
                                        <p:tav tm="100000">
                                          <p:val>
                                            <p:strVal val="#ppt_x"/>
                                          </p:val>
                                        </p:tav>
                                      </p:tavLst>
                                    </p:anim>
                                    <p:anim calcmode="lin" valueType="num">
                                      <p:cBhvr>
                                        <p:cTn id="30" dur="1000" fill="hold"/>
                                        <p:tgtEl>
                                          <p:spTgt spid="85299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52998"/>
                                        </p:tgtEl>
                                      </p:cBhvr>
                                    </p:animEffect>
                                  </p:childTnLst>
                                </p:cTn>
                              </p:par>
                              <p:par>
                                <p:cTn id="32" presetID="29" presetClass="entr" presetSubtype="0" fill="hold" nodeType="withEffect">
                                  <p:stCondLst>
                                    <p:cond delay="0"/>
                                  </p:stCondLst>
                                  <p:childTnLst>
                                    <p:set>
                                      <p:cBhvr>
                                        <p:cTn id="33" dur="1" fill="hold">
                                          <p:stCondLst>
                                            <p:cond delay="0"/>
                                          </p:stCondLst>
                                        </p:cTn>
                                        <p:tgtEl>
                                          <p:spTgt spid="852999"/>
                                        </p:tgtEl>
                                        <p:attrNameLst>
                                          <p:attrName>style.visibility</p:attrName>
                                        </p:attrNameLst>
                                      </p:cBhvr>
                                      <p:to>
                                        <p:strVal val="visible"/>
                                      </p:to>
                                    </p:set>
                                    <p:anim calcmode="lin" valueType="num">
                                      <p:cBhvr>
                                        <p:cTn id="34" dur="1000" fill="hold"/>
                                        <p:tgtEl>
                                          <p:spTgt spid="852999"/>
                                        </p:tgtEl>
                                        <p:attrNameLst>
                                          <p:attrName>ppt_x</p:attrName>
                                        </p:attrNameLst>
                                      </p:cBhvr>
                                      <p:tavLst>
                                        <p:tav tm="0">
                                          <p:val>
                                            <p:strVal val="#ppt_x-.2"/>
                                          </p:val>
                                        </p:tav>
                                        <p:tav tm="100000">
                                          <p:val>
                                            <p:strVal val="#ppt_x"/>
                                          </p:val>
                                        </p:tav>
                                      </p:tavLst>
                                    </p:anim>
                                    <p:anim calcmode="lin" valueType="num">
                                      <p:cBhvr>
                                        <p:cTn id="35" dur="1000" fill="hold"/>
                                        <p:tgtEl>
                                          <p:spTgt spid="85299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52999"/>
                                        </p:tgtEl>
                                      </p:cBhvr>
                                    </p:animEffect>
                                  </p:childTnLst>
                                </p:cTn>
                              </p:par>
                              <p:par>
                                <p:cTn id="37" presetID="29" presetClass="entr" presetSubtype="0" fill="hold" nodeType="withEffect">
                                  <p:stCondLst>
                                    <p:cond delay="0"/>
                                  </p:stCondLst>
                                  <p:childTnLst>
                                    <p:set>
                                      <p:cBhvr>
                                        <p:cTn id="38" dur="1" fill="hold">
                                          <p:stCondLst>
                                            <p:cond delay="0"/>
                                          </p:stCondLst>
                                        </p:cTn>
                                        <p:tgtEl>
                                          <p:spTgt spid="853000"/>
                                        </p:tgtEl>
                                        <p:attrNameLst>
                                          <p:attrName>style.visibility</p:attrName>
                                        </p:attrNameLst>
                                      </p:cBhvr>
                                      <p:to>
                                        <p:strVal val="visible"/>
                                      </p:to>
                                    </p:set>
                                    <p:anim calcmode="lin" valueType="num">
                                      <p:cBhvr>
                                        <p:cTn id="39" dur="1000" fill="hold"/>
                                        <p:tgtEl>
                                          <p:spTgt spid="853000"/>
                                        </p:tgtEl>
                                        <p:attrNameLst>
                                          <p:attrName>ppt_x</p:attrName>
                                        </p:attrNameLst>
                                      </p:cBhvr>
                                      <p:tavLst>
                                        <p:tav tm="0">
                                          <p:val>
                                            <p:strVal val="#ppt_x-.2"/>
                                          </p:val>
                                        </p:tav>
                                        <p:tav tm="100000">
                                          <p:val>
                                            <p:strVal val="#ppt_x"/>
                                          </p:val>
                                        </p:tav>
                                      </p:tavLst>
                                    </p:anim>
                                    <p:anim calcmode="lin" valueType="num">
                                      <p:cBhvr>
                                        <p:cTn id="40" dur="1000" fill="hold"/>
                                        <p:tgtEl>
                                          <p:spTgt spid="853000"/>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530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63529" fill="hold"/>
                                        <p:tgtEl>
                                          <p:spTgt spid="3"/>
                                        </p:tgtEl>
                                      </p:cBhvr>
                                    </p:cmd>
                                  </p:child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852994" grpId="0"/>
      <p:bldP spid="8529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64482" y="284162"/>
            <a:ext cx="5927725" cy="4079875"/>
            <a:chOff x="975" y="117"/>
            <a:chExt cx="3734" cy="2570"/>
          </a:xfrm>
        </p:grpSpPr>
        <p:sp>
          <p:nvSpPr>
            <p:cNvPr id="443401" name="Line 3"/>
            <p:cNvSpPr>
              <a:spLocks noChangeShapeType="1"/>
            </p:cNvSpPr>
            <p:nvPr/>
          </p:nvSpPr>
          <p:spPr bwMode="auto">
            <a:xfrm>
              <a:off x="975" y="2205"/>
              <a:ext cx="3538" cy="0"/>
            </a:xfrm>
            <a:prstGeom prst="line">
              <a:avLst/>
            </a:prstGeom>
            <a:noFill/>
            <a:ln w="9525">
              <a:solidFill>
                <a:schemeClr val="tx1"/>
              </a:solidFill>
              <a:round/>
              <a:headEnd/>
              <a:tailEnd type="triangle" w="med" len="med"/>
            </a:ln>
          </p:spPr>
          <p:txBody>
            <a:bodyPr/>
            <a:lstStyle/>
            <a:p>
              <a:endParaRPr lang="fa-IR"/>
            </a:p>
          </p:txBody>
        </p:sp>
        <p:sp>
          <p:nvSpPr>
            <p:cNvPr id="443402" name="Line 4"/>
            <p:cNvSpPr>
              <a:spLocks noChangeShapeType="1"/>
            </p:cNvSpPr>
            <p:nvPr/>
          </p:nvSpPr>
          <p:spPr bwMode="auto">
            <a:xfrm flipV="1">
              <a:off x="1429" y="210"/>
              <a:ext cx="0" cy="2477"/>
            </a:xfrm>
            <a:prstGeom prst="line">
              <a:avLst/>
            </a:prstGeom>
            <a:noFill/>
            <a:ln w="9525">
              <a:solidFill>
                <a:schemeClr val="tx1"/>
              </a:solidFill>
              <a:round/>
              <a:headEnd/>
              <a:tailEnd type="triangle" w="med" len="med"/>
            </a:ln>
          </p:spPr>
          <p:txBody>
            <a:bodyPr/>
            <a:lstStyle/>
            <a:p>
              <a:endParaRPr lang="fa-IR"/>
            </a:p>
          </p:txBody>
        </p:sp>
        <p:sp>
          <p:nvSpPr>
            <p:cNvPr id="443403" name="Arc 5"/>
            <p:cNvSpPr>
              <a:spLocks/>
            </p:cNvSpPr>
            <p:nvPr/>
          </p:nvSpPr>
          <p:spPr bwMode="auto">
            <a:xfrm rot="10800000">
              <a:off x="1701" y="300"/>
              <a:ext cx="2721" cy="1724"/>
            </a:xfrm>
            <a:custGeom>
              <a:avLst/>
              <a:gdLst>
                <a:gd name="T0" fmla="*/ 0 w 21600"/>
                <a:gd name="T1" fmla="*/ 0 h 21600"/>
                <a:gd name="T2" fmla="*/ 2721 w 21600"/>
                <a:gd name="T3" fmla="*/ 1724 h 21600"/>
                <a:gd name="T4" fmla="*/ 0 w 21600"/>
                <a:gd name="T5" fmla="*/ 17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p:spPr>
          <p:txBody>
            <a:bodyPr wrap="none" anchor="ctr"/>
            <a:lstStyle/>
            <a:p>
              <a:endParaRPr lang="fa-IR"/>
            </a:p>
          </p:txBody>
        </p:sp>
        <p:sp>
          <p:nvSpPr>
            <p:cNvPr id="443404" name="Line 6"/>
            <p:cNvSpPr>
              <a:spLocks noChangeShapeType="1"/>
            </p:cNvSpPr>
            <p:nvPr/>
          </p:nvSpPr>
          <p:spPr bwMode="auto">
            <a:xfrm>
              <a:off x="1701" y="754"/>
              <a:ext cx="861" cy="998"/>
            </a:xfrm>
            <a:prstGeom prst="line">
              <a:avLst/>
            </a:prstGeom>
            <a:noFill/>
            <a:ln w="9525">
              <a:solidFill>
                <a:srgbClr val="FA6306"/>
              </a:solidFill>
              <a:round/>
              <a:headEnd/>
              <a:tailEnd type="triangle" w="med" len="med"/>
            </a:ln>
          </p:spPr>
          <p:txBody>
            <a:bodyPr/>
            <a:lstStyle/>
            <a:p>
              <a:endParaRPr lang="fa-IR"/>
            </a:p>
          </p:txBody>
        </p:sp>
        <p:sp>
          <p:nvSpPr>
            <p:cNvPr id="443405" name="Text Box 7"/>
            <p:cNvSpPr txBox="1">
              <a:spLocks noChangeArrowheads="1"/>
            </p:cNvSpPr>
            <p:nvPr/>
          </p:nvSpPr>
          <p:spPr bwMode="auto">
            <a:xfrm>
              <a:off x="1247" y="2160"/>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o</a:t>
              </a:r>
            </a:p>
          </p:txBody>
        </p:sp>
        <p:sp>
          <p:nvSpPr>
            <p:cNvPr id="443406" name="Text Box 8"/>
            <p:cNvSpPr txBox="1">
              <a:spLocks noChangeArrowheads="1"/>
            </p:cNvSpPr>
            <p:nvPr/>
          </p:nvSpPr>
          <p:spPr bwMode="auto">
            <a:xfrm>
              <a:off x="1233" y="117"/>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y</a:t>
              </a:r>
            </a:p>
          </p:txBody>
        </p:sp>
        <p:sp>
          <p:nvSpPr>
            <p:cNvPr id="443407" name="Text Box 9"/>
            <p:cNvSpPr txBox="1">
              <a:spLocks noChangeArrowheads="1"/>
            </p:cNvSpPr>
            <p:nvPr/>
          </p:nvSpPr>
          <p:spPr bwMode="auto">
            <a:xfrm>
              <a:off x="4513" y="2069"/>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x</a:t>
              </a:r>
            </a:p>
          </p:txBody>
        </p:sp>
        <p:sp>
          <p:nvSpPr>
            <p:cNvPr id="443408" name="Text Box 10"/>
            <p:cNvSpPr txBox="1">
              <a:spLocks noChangeArrowheads="1"/>
            </p:cNvSpPr>
            <p:nvPr/>
          </p:nvSpPr>
          <p:spPr bwMode="auto">
            <a:xfrm>
              <a:off x="2411" y="1750"/>
              <a:ext cx="34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v(t)</a:t>
              </a:r>
            </a:p>
          </p:txBody>
        </p:sp>
      </p:grpSp>
      <p:sp>
        <p:nvSpPr>
          <p:cNvPr id="854027" name="Text Box 11"/>
          <p:cNvSpPr txBox="1">
            <a:spLocks noChangeArrowheads="1"/>
          </p:cNvSpPr>
          <p:nvPr/>
        </p:nvSpPr>
        <p:spPr bwMode="auto">
          <a:xfrm>
            <a:off x="1906189" y="4411663"/>
            <a:ext cx="6574236" cy="461665"/>
          </a:xfrm>
          <a:prstGeom prst="rect">
            <a:avLst/>
          </a:prstGeom>
          <a:noFill/>
          <a:ln w="9525">
            <a:noFill/>
            <a:miter lim="800000"/>
            <a:headEnd/>
            <a:tailEnd/>
          </a:ln>
        </p:spPr>
        <p:txBody>
          <a:bodyPr wrap="none">
            <a:spAutoFit/>
          </a:bodyPr>
          <a:lstStyle/>
          <a:p>
            <a:r>
              <a:rPr lang="fa-IR" sz="2400" dirty="0" smtClean="0">
                <a:latin typeface="Times New Roman" pitchFamily="18" charset="0"/>
                <a:cs typeface="B Nazanin" pitchFamily="2" charset="-78"/>
              </a:rPr>
              <a:t>بردار سرعت </a:t>
            </a:r>
            <a:r>
              <a:rPr lang="fa-IR" sz="2400" dirty="0">
                <a:latin typeface="Times New Roman" pitchFamily="18" charset="0"/>
                <a:cs typeface="B Nazanin" pitchFamily="2" charset="-78"/>
              </a:rPr>
              <a:t>و اندازه بردار سرعت این متحرک در لحظه </a:t>
            </a:r>
            <a:r>
              <a:rPr lang="en-US" sz="2000" dirty="0">
                <a:latin typeface="Times New Roman" pitchFamily="18" charset="0"/>
                <a:cs typeface="B Nazanin" pitchFamily="2" charset="-78"/>
              </a:rPr>
              <a:t>t</a:t>
            </a:r>
            <a:r>
              <a:rPr lang="fa-IR" sz="2000" dirty="0">
                <a:latin typeface="Times New Roman" pitchFamily="18" charset="0"/>
                <a:cs typeface="B Nazanin" pitchFamily="2" charset="-78"/>
              </a:rPr>
              <a:t> </a:t>
            </a:r>
            <a:r>
              <a:rPr lang="fa-IR" sz="2400" dirty="0">
                <a:latin typeface="Times New Roman" pitchFamily="18" charset="0"/>
                <a:cs typeface="B Nazanin" pitchFamily="2" charset="-78"/>
              </a:rPr>
              <a:t>عبارت اند از</a:t>
            </a:r>
            <a:endParaRPr lang="en-US" sz="2400" dirty="0">
              <a:latin typeface="Times New Roman" pitchFamily="18" charset="0"/>
              <a:cs typeface="B Nazanin" pitchFamily="2" charset="-78"/>
            </a:endParaRPr>
          </a:p>
        </p:txBody>
      </p:sp>
      <p:pic>
        <p:nvPicPr>
          <p:cNvPr id="854028" name="Picture 12"/>
          <p:cNvPicPr>
            <a:picLocks noChangeAspect="1" noChangeArrowheads="1"/>
          </p:cNvPicPr>
          <p:nvPr/>
        </p:nvPicPr>
        <p:blipFill>
          <a:blip r:embed="rId4"/>
          <a:srcRect/>
          <a:stretch>
            <a:fillRect/>
          </a:stretch>
        </p:blipFill>
        <p:spPr bwMode="auto">
          <a:xfrm>
            <a:off x="1258888" y="5362575"/>
            <a:ext cx="2808287" cy="387350"/>
          </a:xfrm>
          <a:prstGeom prst="rect">
            <a:avLst/>
          </a:prstGeom>
          <a:noFill/>
          <a:ln w="9525">
            <a:noFill/>
            <a:miter lim="800000"/>
            <a:headEnd/>
            <a:tailEnd/>
          </a:ln>
        </p:spPr>
      </p:pic>
      <p:pic>
        <p:nvPicPr>
          <p:cNvPr id="854029" name="Picture 13"/>
          <p:cNvPicPr>
            <a:picLocks noChangeAspect="1" noChangeArrowheads="1"/>
          </p:cNvPicPr>
          <p:nvPr/>
        </p:nvPicPr>
        <p:blipFill>
          <a:blip r:embed="rId5"/>
          <a:srcRect/>
          <a:stretch>
            <a:fillRect/>
          </a:stretch>
        </p:blipFill>
        <p:spPr bwMode="auto">
          <a:xfrm>
            <a:off x="4140200" y="5373688"/>
            <a:ext cx="4464050" cy="493712"/>
          </a:xfrm>
          <a:prstGeom prst="rect">
            <a:avLst/>
          </a:prstGeom>
          <a:noFill/>
          <a:ln w="9525">
            <a:noFill/>
            <a:miter lim="800000"/>
            <a:headEnd/>
            <a:tailEnd/>
          </a:ln>
        </p:spPr>
      </p:pic>
      <p:grpSp>
        <p:nvGrpSpPr>
          <p:cNvPr id="3" name="Group 14"/>
          <p:cNvGrpSpPr>
            <a:grpSpLocks/>
          </p:cNvGrpSpPr>
          <p:nvPr/>
        </p:nvGrpSpPr>
        <p:grpSpPr bwMode="auto">
          <a:xfrm>
            <a:off x="0" y="-26988"/>
            <a:ext cx="9036050" cy="6858001"/>
            <a:chOff x="0" y="-17"/>
            <a:chExt cx="5692" cy="4320"/>
          </a:xfrm>
        </p:grpSpPr>
        <p:sp>
          <p:nvSpPr>
            <p:cNvPr id="443399" name="Rectangle 15"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43400" name="Rectangle 16"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854027"/>
                                        </p:tgtEl>
                                        <p:attrNameLst>
                                          <p:attrName>style.visibility</p:attrName>
                                        </p:attrNameLst>
                                      </p:cBhvr>
                                      <p:to>
                                        <p:strVal val="visible"/>
                                      </p:to>
                                    </p:set>
                                    <p:animEffect transition="in" filter="strips(downLeft)">
                                      <p:cBhvr>
                                        <p:cTn id="14" dur="1000"/>
                                        <p:tgtEl>
                                          <p:spTgt spid="854027"/>
                                        </p:tgtEl>
                                      </p:cBhvr>
                                    </p:animEffect>
                                  </p:childTnLst>
                                </p:cTn>
                              </p:par>
                              <p:par>
                                <p:cTn id="15" presetID="18" presetClass="entr" presetSubtype="12" fill="hold" nodeType="withEffect">
                                  <p:stCondLst>
                                    <p:cond delay="0"/>
                                  </p:stCondLst>
                                  <p:childTnLst>
                                    <p:set>
                                      <p:cBhvr>
                                        <p:cTn id="16" dur="1" fill="hold">
                                          <p:stCondLst>
                                            <p:cond delay="0"/>
                                          </p:stCondLst>
                                        </p:cTn>
                                        <p:tgtEl>
                                          <p:spTgt spid="854028"/>
                                        </p:tgtEl>
                                        <p:attrNameLst>
                                          <p:attrName>style.visibility</p:attrName>
                                        </p:attrNameLst>
                                      </p:cBhvr>
                                      <p:to>
                                        <p:strVal val="visible"/>
                                      </p:to>
                                    </p:set>
                                    <p:animEffect transition="in" filter="strips(downLeft)">
                                      <p:cBhvr>
                                        <p:cTn id="17" dur="1000"/>
                                        <p:tgtEl>
                                          <p:spTgt spid="854028"/>
                                        </p:tgtEl>
                                      </p:cBhvr>
                                    </p:animEffect>
                                  </p:childTnLst>
                                </p:cTn>
                              </p:par>
                              <p:par>
                                <p:cTn id="18" presetID="18" presetClass="entr" presetSubtype="12" fill="hold" nodeType="withEffect">
                                  <p:stCondLst>
                                    <p:cond delay="0"/>
                                  </p:stCondLst>
                                  <p:childTnLst>
                                    <p:set>
                                      <p:cBhvr>
                                        <p:cTn id="19" dur="1" fill="hold">
                                          <p:stCondLst>
                                            <p:cond delay="0"/>
                                          </p:stCondLst>
                                        </p:cTn>
                                        <p:tgtEl>
                                          <p:spTgt spid="854029"/>
                                        </p:tgtEl>
                                        <p:attrNameLst>
                                          <p:attrName>style.visibility</p:attrName>
                                        </p:attrNameLst>
                                      </p:cBhvr>
                                      <p:to>
                                        <p:strVal val="visible"/>
                                      </p:to>
                                    </p:set>
                                    <p:animEffect transition="in" filter="strips(downLeft)">
                                      <p:cBhvr>
                                        <p:cTn id="20" dur="1000"/>
                                        <p:tgtEl>
                                          <p:spTgt spid="854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9040"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8540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4" name="Text Box 4"/>
          <p:cNvSpPr txBox="1">
            <a:spLocks noChangeArrowheads="1"/>
          </p:cNvSpPr>
          <p:nvPr/>
        </p:nvSpPr>
        <p:spPr bwMode="auto">
          <a:xfrm>
            <a:off x="1525478" y="162718"/>
            <a:ext cx="7276416" cy="2308324"/>
          </a:xfrm>
          <a:prstGeom prst="rect">
            <a:avLst/>
          </a:prstGeom>
          <a:noFill/>
          <a:ln w="9525">
            <a:noFill/>
            <a:miter lim="800000"/>
            <a:headEnd/>
            <a:tailEnd/>
          </a:ln>
        </p:spPr>
        <p:txBody>
          <a:bodyPr wrap="none">
            <a:spAutoFit/>
          </a:bodyPr>
          <a:lstStyle/>
          <a:p>
            <a:pPr>
              <a:lnSpc>
                <a:spcPct val="150000"/>
              </a:lnSpc>
            </a:pPr>
            <a:r>
              <a:rPr lang="fa-IR" sz="2400" dirty="0" smtClean="0">
                <a:solidFill>
                  <a:srgbClr val="FA6306"/>
                </a:solidFill>
                <a:latin typeface="Times New Roman" pitchFamily="18" charset="0"/>
                <a:cs typeface="B Nazanin" pitchFamily="2" charset="-78"/>
              </a:rPr>
              <a:t>ب</a:t>
            </a:r>
            <a:r>
              <a:rPr lang="fa-IR" sz="2400" dirty="0">
                <a:solidFill>
                  <a:srgbClr val="FA6306"/>
                </a:solidFill>
                <a:latin typeface="Times New Roman" pitchFamily="18" charset="0"/>
                <a:cs typeface="B Nazanin" pitchFamily="2" charset="-78"/>
              </a:rPr>
              <a:t>)</a:t>
            </a:r>
            <a:r>
              <a:rPr lang="fa-IR" sz="2400" dirty="0">
                <a:latin typeface="Times New Roman" pitchFamily="18" charset="0"/>
                <a:cs typeface="B Nazanin" pitchFamily="2" charset="-78"/>
              </a:rPr>
              <a:t> یک ذره طبق رابطه زیر حرکت می کند</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که در آن </a:t>
            </a:r>
            <a:r>
              <a:rPr lang="en-US" sz="2000" dirty="0">
                <a:latin typeface="Times New Roman" pitchFamily="18" charset="0"/>
                <a:cs typeface="B Nazanin" pitchFamily="2" charset="-78"/>
              </a:rPr>
              <a:t>r</a:t>
            </a:r>
            <a:r>
              <a:rPr lang="fa-IR" sz="2400" dirty="0">
                <a:latin typeface="Times New Roman" pitchFamily="18" charset="0"/>
                <a:cs typeface="B Nazanin" pitchFamily="2" charset="-78"/>
              </a:rPr>
              <a:t> و     اعداد مثبت وثابت اند. مسیر، سرعت واندازه بردار سرعت این</a:t>
            </a:r>
          </a:p>
          <a:p>
            <a:pPr>
              <a:lnSpc>
                <a:spcPct val="150000"/>
              </a:lnSpc>
            </a:pPr>
            <a:r>
              <a:rPr lang="fa-IR" sz="2400" dirty="0">
                <a:latin typeface="Times New Roman" pitchFamily="18" charset="0"/>
                <a:cs typeface="B Nazanin" pitchFamily="2" charset="-78"/>
              </a:rPr>
              <a:t>متحرک را شناسایی می کنیم.</a:t>
            </a:r>
            <a:endParaRPr lang="en-US" sz="2400" dirty="0">
              <a:latin typeface="Times New Roman" pitchFamily="18" charset="0"/>
              <a:cs typeface="B Nazanin" pitchFamily="2" charset="-78"/>
            </a:endParaRPr>
          </a:p>
        </p:txBody>
      </p:sp>
      <p:pic>
        <p:nvPicPr>
          <p:cNvPr id="855045" name="Picture 5"/>
          <p:cNvPicPr>
            <a:picLocks noChangeAspect="1" noChangeArrowheads="1"/>
          </p:cNvPicPr>
          <p:nvPr/>
        </p:nvPicPr>
        <p:blipFill>
          <a:blip r:embed="rId4"/>
          <a:srcRect/>
          <a:stretch>
            <a:fillRect/>
          </a:stretch>
        </p:blipFill>
        <p:spPr bwMode="auto">
          <a:xfrm>
            <a:off x="2923791" y="813717"/>
            <a:ext cx="4086225" cy="334963"/>
          </a:xfrm>
          <a:prstGeom prst="rect">
            <a:avLst/>
          </a:prstGeom>
          <a:noFill/>
          <a:ln w="9525">
            <a:noFill/>
            <a:miter lim="800000"/>
            <a:headEnd/>
            <a:tailEnd/>
          </a:ln>
        </p:spPr>
      </p:pic>
      <p:pic>
        <p:nvPicPr>
          <p:cNvPr id="855046" name="Picture 6"/>
          <p:cNvPicPr>
            <a:picLocks noChangeAspect="1" noChangeArrowheads="1"/>
          </p:cNvPicPr>
          <p:nvPr/>
        </p:nvPicPr>
        <p:blipFill>
          <a:blip r:embed="rId5"/>
          <a:srcRect/>
          <a:stretch>
            <a:fillRect/>
          </a:stretch>
        </p:blipFill>
        <p:spPr bwMode="auto">
          <a:xfrm>
            <a:off x="7236296" y="1556792"/>
            <a:ext cx="325438" cy="230187"/>
          </a:xfrm>
          <a:prstGeom prst="rect">
            <a:avLst/>
          </a:prstGeom>
          <a:noFill/>
          <a:ln w="9525">
            <a:noFill/>
            <a:miter lim="800000"/>
            <a:headEnd/>
            <a:tailEnd/>
          </a:ln>
        </p:spPr>
      </p:pic>
      <p:grpSp>
        <p:nvGrpSpPr>
          <p:cNvPr id="2" name="Group 7"/>
          <p:cNvGrpSpPr>
            <a:grpSpLocks/>
          </p:cNvGrpSpPr>
          <p:nvPr/>
        </p:nvGrpSpPr>
        <p:grpSpPr bwMode="auto">
          <a:xfrm>
            <a:off x="0" y="-26988"/>
            <a:ext cx="9036050" cy="6858001"/>
            <a:chOff x="0" y="-17"/>
            <a:chExt cx="5692" cy="4320"/>
          </a:xfrm>
        </p:grpSpPr>
        <p:sp>
          <p:nvSpPr>
            <p:cNvPr id="444424" name="Rectangle 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44425" name="Rectangle 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10" name="Text Box 2"/>
          <p:cNvSpPr txBox="1">
            <a:spLocks noChangeArrowheads="1"/>
          </p:cNvSpPr>
          <p:nvPr/>
        </p:nvSpPr>
        <p:spPr bwMode="auto">
          <a:xfrm>
            <a:off x="2307494" y="2121395"/>
            <a:ext cx="6316216" cy="3046988"/>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حل: </a:t>
            </a:r>
            <a:r>
              <a:rPr lang="fa-IR" sz="2400" dirty="0" smtClean="0">
                <a:latin typeface="Times New Roman" pitchFamily="18" charset="0"/>
                <a:cs typeface="B Nazanin" pitchFamily="2" charset="-78"/>
              </a:rPr>
              <a:t>مختصات </a:t>
            </a:r>
            <a:r>
              <a:rPr lang="fa-IR" sz="2400" dirty="0">
                <a:latin typeface="Times New Roman" pitchFamily="18" charset="0"/>
                <a:cs typeface="B Nazanin" pitchFamily="2" charset="-78"/>
              </a:rPr>
              <a:t>این 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عبارت اند از </a:t>
            </a:r>
          </a:p>
          <a:p>
            <a:pPr>
              <a:lnSpc>
                <a:spcPct val="150000"/>
              </a:lnSpc>
            </a:pPr>
            <a:r>
              <a:rPr lang="fa-IR" sz="2400" dirty="0" smtClean="0">
                <a:latin typeface="Times New Roman" pitchFamily="18" charset="0"/>
                <a:cs typeface="B Nazanin" pitchFamily="2" charset="-78"/>
              </a:rPr>
              <a:t>چون</a:t>
            </a:r>
            <a:endParaRPr lang="fa-IR" sz="2400" dirty="0">
              <a:latin typeface="Times New Roman" pitchFamily="18" charset="0"/>
              <a:cs typeface="B Nazanin" pitchFamily="2" charset="-78"/>
            </a:endParaRPr>
          </a:p>
          <a:p>
            <a:pPr>
              <a:lnSpc>
                <a:spcPct val="150000"/>
              </a:lnSpc>
              <a:buClr>
                <a:srgbClr val="FA6306"/>
              </a:buClr>
            </a:pPr>
            <a:r>
              <a:rPr lang="fa-IR" sz="2400" dirty="0">
                <a:latin typeface="Times New Roman" pitchFamily="18" charset="0"/>
                <a:cs typeface="B Nazanin" pitchFamily="2" charset="-78"/>
              </a:rPr>
              <a:t>پ</a:t>
            </a:r>
            <a:r>
              <a:rPr lang="fa-IR" sz="2400" dirty="0" smtClean="0">
                <a:latin typeface="Times New Roman" pitchFamily="18" charset="0"/>
                <a:cs typeface="B Nazanin" pitchFamily="2" charset="-78"/>
              </a:rPr>
              <a:t>س </a:t>
            </a:r>
            <a:r>
              <a:rPr lang="fa-IR" sz="2400" dirty="0">
                <a:latin typeface="Times New Roman" pitchFamily="18" charset="0"/>
                <a:cs typeface="B Nazanin" pitchFamily="2" charset="-78"/>
              </a:rPr>
              <a:t>مسیر متحرک دایره ای به مرکز مبدا مختصات و شعاع </a:t>
            </a:r>
            <a:r>
              <a:rPr lang="en-US" sz="2000" dirty="0">
                <a:latin typeface="Times New Roman" pitchFamily="18" charset="0"/>
                <a:cs typeface="B Nazanin" pitchFamily="2" charset="-78"/>
              </a:rPr>
              <a:t>r</a:t>
            </a:r>
            <a:r>
              <a:rPr lang="fa-IR" sz="2400" dirty="0">
                <a:latin typeface="Times New Roman" pitchFamily="18" charset="0"/>
                <a:cs typeface="B Nazanin" pitchFamily="2" charset="-78"/>
              </a:rPr>
              <a:t> است</a:t>
            </a:r>
            <a:r>
              <a:rPr lang="fa-IR" sz="2400" dirty="0" smtClean="0">
                <a:latin typeface="Times New Roman" pitchFamily="18" charset="0"/>
                <a:cs typeface="B Nazanin" pitchFamily="2" charset="-78"/>
              </a:rPr>
              <a:t>.</a:t>
            </a:r>
          </a:p>
          <a:p>
            <a:pPr>
              <a:lnSpc>
                <a:spcPct val="150000"/>
              </a:lnSpc>
              <a:buClr>
                <a:srgbClr val="FA6306"/>
              </a:buClr>
            </a:pPr>
            <a:r>
              <a:rPr lang="fa-IR" sz="2400" dirty="0" smtClean="0">
                <a:latin typeface="Times New Roman" pitchFamily="18" charset="0"/>
                <a:cs typeface="B Nazanin" pitchFamily="2" charset="-78"/>
              </a:rPr>
              <a:t>بردار سرعت </a:t>
            </a:r>
            <a:r>
              <a:rPr lang="fa-IR" sz="2400" dirty="0">
                <a:latin typeface="Times New Roman" pitchFamily="18" charset="0"/>
                <a:cs typeface="B Nazanin" pitchFamily="2" charset="-78"/>
              </a:rPr>
              <a:t>و اندازه بردار سرعت 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عبارت اند از</a:t>
            </a:r>
            <a:endParaRPr lang="en-US" sz="2400" dirty="0">
              <a:latin typeface="Times New Roman" pitchFamily="18" charset="0"/>
              <a:cs typeface="B Nazanin" pitchFamily="2" charset="-78"/>
            </a:endParaRPr>
          </a:p>
          <a:p>
            <a:pPr>
              <a:lnSpc>
                <a:spcPct val="150000"/>
              </a:lnSpc>
              <a:buClr>
                <a:srgbClr val="FA6306"/>
              </a:buClr>
            </a:pPr>
            <a:endParaRPr lang="en-US" sz="2400" dirty="0">
              <a:latin typeface="Times New Roman" pitchFamily="18" charset="0"/>
              <a:cs typeface="B Nazanin" pitchFamily="2" charset="-78"/>
            </a:endParaRPr>
          </a:p>
        </p:txBody>
      </p:sp>
      <p:pic>
        <p:nvPicPr>
          <p:cNvPr id="11" name="Picture 4"/>
          <p:cNvPicPr>
            <a:picLocks noChangeAspect="1" noChangeArrowheads="1"/>
          </p:cNvPicPr>
          <p:nvPr/>
        </p:nvPicPr>
        <p:blipFill>
          <a:blip r:embed="rId6"/>
          <a:srcRect/>
          <a:stretch>
            <a:fillRect/>
          </a:stretch>
        </p:blipFill>
        <p:spPr bwMode="auto">
          <a:xfrm>
            <a:off x="2469034" y="2789918"/>
            <a:ext cx="4767262" cy="334962"/>
          </a:xfrm>
          <a:prstGeom prst="rect">
            <a:avLst/>
          </a:prstGeom>
          <a:noFill/>
          <a:ln w="9525">
            <a:noFill/>
            <a:miter lim="800000"/>
            <a:headEnd/>
            <a:tailEnd/>
          </a:ln>
        </p:spPr>
      </p:pic>
      <p:pic>
        <p:nvPicPr>
          <p:cNvPr id="12" name="Picture 5"/>
          <p:cNvPicPr>
            <a:picLocks noChangeAspect="1" noChangeArrowheads="1"/>
          </p:cNvPicPr>
          <p:nvPr/>
        </p:nvPicPr>
        <p:blipFill>
          <a:blip r:embed="rId7"/>
          <a:srcRect/>
          <a:stretch>
            <a:fillRect/>
          </a:stretch>
        </p:blipFill>
        <p:spPr bwMode="auto">
          <a:xfrm>
            <a:off x="3919483" y="3169543"/>
            <a:ext cx="2398713" cy="376238"/>
          </a:xfrm>
          <a:prstGeom prst="rect">
            <a:avLst/>
          </a:prstGeom>
          <a:noFill/>
          <a:ln w="9525">
            <a:noFill/>
            <a:miter lim="800000"/>
            <a:headEnd/>
            <a:tailEnd/>
          </a:ln>
        </p:spPr>
      </p:pic>
      <p:pic>
        <p:nvPicPr>
          <p:cNvPr id="13" name="Picture 6"/>
          <p:cNvPicPr>
            <a:picLocks noChangeAspect="1" noChangeArrowheads="1"/>
          </p:cNvPicPr>
          <p:nvPr/>
        </p:nvPicPr>
        <p:blipFill>
          <a:blip r:embed="rId8"/>
          <a:srcRect/>
          <a:stretch>
            <a:fillRect/>
          </a:stretch>
        </p:blipFill>
        <p:spPr bwMode="auto">
          <a:xfrm>
            <a:off x="1979613" y="4652963"/>
            <a:ext cx="4738687" cy="334962"/>
          </a:xfrm>
          <a:prstGeom prst="rect">
            <a:avLst/>
          </a:prstGeom>
          <a:noFill/>
          <a:ln w="9525">
            <a:noFill/>
            <a:miter lim="800000"/>
            <a:headEnd/>
            <a:tailEnd/>
          </a:ln>
        </p:spPr>
      </p:pic>
      <p:pic>
        <p:nvPicPr>
          <p:cNvPr id="14" name="Picture 7"/>
          <p:cNvPicPr>
            <a:picLocks noChangeAspect="1" noChangeArrowheads="1"/>
          </p:cNvPicPr>
          <p:nvPr/>
        </p:nvPicPr>
        <p:blipFill>
          <a:blip r:embed="rId9"/>
          <a:srcRect/>
          <a:stretch>
            <a:fillRect/>
          </a:stretch>
        </p:blipFill>
        <p:spPr bwMode="auto">
          <a:xfrm>
            <a:off x="1979613" y="5445125"/>
            <a:ext cx="5211762" cy="482600"/>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5044"/>
                                        </p:tgtEl>
                                        <p:attrNameLst>
                                          <p:attrName>style.visibility</p:attrName>
                                        </p:attrNameLst>
                                      </p:cBhvr>
                                      <p:to>
                                        <p:strVal val="visible"/>
                                      </p:to>
                                    </p:set>
                                    <p:anim calcmode="lin" valueType="num">
                                      <p:cBhvr additive="base">
                                        <p:cTn id="7" dur="500" fill="hold"/>
                                        <p:tgtEl>
                                          <p:spTgt spid="855044"/>
                                        </p:tgtEl>
                                        <p:attrNameLst>
                                          <p:attrName>ppt_x</p:attrName>
                                        </p:attrNameLst>
                                      </p:cBhvr>
                                      <p:tavLst>
                                        <p:tav tm="0">
                                          <p:val>
                                            <p:strVal val="#ppt_x"/>
                                          </p:val>
                                        </p:tav>
                                        <p:tav tm="100000">
                                          <p:val>
                                            <p:strVal val="#ppt_x"/>
                                          </p:val>
                                        </p:tav>
                                      </p:tavLst>
                                    </p:anim>
                                    <p:anim calcmode="lin" valueType="num">
                                      <p:cBhvr additive="base">
                                        <p:cTn id="8" dur="500" fill="hold"/>
                                        <p:tgtEl>
                                          <p:spTgt spid="8550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5045"/>
                                        </p:tgtEl>
                                        <p:attrNameLst>
                                          <p:attrName>style.visibility</p:attrName>
                                        </p:attrNameLst>
                                      </p:cBhvr>
                                      <p:to>
                                        <p:strVal val="visible"/>
                                      </p:to>
                                    </p:set>
                                    <p:anim calcmode="lin" valueType="num">
                                      <p:cBhvr additive="base">
                                        <p:cTn id="11" dur="500" fill="hold"/>
                                        <p:tgtEl>
                                          <p:spTgt spid="855045"/>
                                        </p:tgtEl>
                                        <p:attrNameLst>
                                          <p:attrName>ppt_x</p:attrName>
                                        </p:attrNameLst>
                                      </p:cBhvr>
                                      <p:tavLst>
                                        <p:tav tm="0">
                                          <p:val>
                                            <p:strVal val="#ppt_x"/>
                                          </p:val>
                                        </p:tav>
                                        <p:tav tm="100000">
                                          <p:val>
                                            <p:strVal val="#ppt_x"/>
                                          </p:val>
                                        </p:tav>
                                      </p:tavLst>
                                    </p:anim>
                                    <p:anim calcmode="lin" valueType="num">
                                      <p:cBhvr additive="base">
                                        <p:cTn id="12" dur="500" fill="hold"/>
                                        <p:tgtEl>
                                          <p:spTgt spid="8550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5046"/>
                                        </p:tgtEl>
                                        <p:attrNameLst>
                                          <p:attrName>style.visibility</p:attrName>
                                        </p:attrNameLst>
                                      </p:cBhvr>
                                      <p:to>
                                        <p:strVal val="visible"/>
                                      </p:to>
                                    </p:set>
                                    <p:anim calcmode="lin" valueType="num">
                                      <p:cBhvr additive="base">
                                        <p:cTn id="15" dur="500" fill="hold"/>
                                        <p:tgtEl>
                                          <p:spTgt spid="855046"/>
                                        </p:tgtEl>
                                        <p:attrNameLst>
                                          <p:attrName>ppt_x</p:attrName>
                                        </p:attrNameLst>
                                      </p:cBhvr>
                                      <p:tavLst>
                                        <p:tav tm="0">
                                          <p:val>
                                            <p:strVal val="#ppt_x"/>
                                          </p:val>
                                        </p:tav>
                                        <p:tav tm="100000">
                                          <p:val>
                                            <p:strVal val="#ppt_x"/>
                                          </p:val>
                                        </p:tav>
                                      </p:tavLst>
                                    </p:anim>
                                    <p:anim calcmode="lin" valueType="num">
                                      <p:cBhvr additive="base">
                                        <p:cTn id="16" dur="500" fill="hold"/>
                                        <p:tgtEl>
                                          <p:spTgt spid="85504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9"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ppt_x</p:attrName>
                                        </p:attrNameLst>
                                      </p:cBhvr>
                                      <p:tavLst>
                                        <p:tav tm="0">
                                          <p:val>
                                            <p:strVal val="#ppt_x-.2"/>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
                                        </p:tgtEl>
                                      </p:cBhvr>
                                    </p:animEffect>
                                  </p:childTnLst>
                                </p:cTn>
                              </p:par>
                              <p:par>
                                <p:cTn id="23" presetID="2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ppt_x</p:attrName>
                                        </p:attrNameLst>
                                      </p:cBhvr>
                                      <p:tavLst>
                                        <p:tav tm="0">
                                          <p:val>
                                            <p:strVal val="#ppt_x-.2"/>
                                          </p:val>
                                        </p:tav>
                                        <p:tav tm="100000">
                                          <p:val>
                                            <p:strVal val="#ppt_x"/>
                                          </p:val>
                                        </p:tav>
                                      </p:tavLst>
                                    </p:anim>
                                    <p:anim calcmode="lin" valueType="num">
                                      <p:cBhvr>
                                        <p:cTn id="2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
                                        </p:tgtEl>
                                      </p:cBhvr>
                                    </p:animEffect>
                                  </p:childTnLst>
                                </p:cTn>
                              </p:par>
                              <p:par>
                                <p:cTn id="28" presetID="2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ppt_x</p:attrName>
                                        </p:attrNameLst>
                                      </p:cBhvr>
                                      <p:tavLst>
                                        <p:tav tm="0">
                                          <p:val>
                                            <p:strVal val="#ppt_x-.2"/>
                                          </p:val>
                                        </p:tav>
                                        <p:tav tm="100000">
                                          <p:val>
                                            <p:strVal val="#ppt_x"/>
                                          </p:val>
                                        </p:tav>
                                      </p:tavLst>
                                    </p:anim>
                                    <p:anim calcmode="lin" valueType="num">
                                      <p:cBhvr>
                                        <p:cTn id="3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2"/>
                                        </p:tgtEl>
                                      </p:cBhvr>
                                    </p:animEffect>
                                  </p:childTnLst>
                                </p:cTn>
                              </p:par>
                              <p:par>
                                <p:cTn id="33" presetID="2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ppt_x</p:attrName>
                                        </p:attrNameLst>
                                      </p:cBhvr>
                                      <p:tavLst>
                                        <p:tav tm="0">
                                          <p:val>
                                            <p:strVal val="#ppt_x-.2"/>
                                          </p:val>
                                        </p:tav>
                                        <p:tav tm="100000">
                                          <p:val>
                                            <p:strVal val="#ppt_x"/>
                                          </p:val>
                                        </p:tav>
                                      </p:tavLst>
                                    </p:anim>
                                    <p:anim calcmode="lin" valueType="num">
                                      <p:cBhvr>
                                        <p:cTn id="3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3"/>
                                        </p:tgtEl>
                                      </p:cBhvr>
                                    </p:animEffect>
                                  </p:childTnLst>
                                </p:cTn>
                              </p:par>
                              <p:par>
                                <p:cTn id="38" presetID="29"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ppt_x</p:attrName>
                                        </p:attrNameLst>
                                      </p:cBhvr>
                                      <p:tavLst>
                                        <p:tav tm="0">
                                          <p:val>
                                            <p:strVal val="#ppt_x-.2"/>
                                          </p:val>
                                        </p:tav>
                                        <p:tav tm="100000">
                                          <p:val>
                                            <p:strVal val="#ppt_x"/>
                                          </p:val>
                                        </p:tav>
                                      </p:tavLst>
                                    </p:anim>
                                    <p:anim calcmode="lin" valueType="num">
                                      <p:cBhvr>
                                        <p:cTn id="4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98034" fill="hold"/>
                                        <p:tgtEl>
                                          <p:spTgt spid="3"/>
                                        </p:tgtEl>
                                      </p:cBhvr>
                                    </p:cmd>
                                  </p:childTnLst>
                                </p:cTn>
                              </p:par>
                            </p:childTnLst>
                          </p:cTn>
                        </p:par>
                      </p:childTnLst>
                    </p:cTn>
                  </p:par>
                </p:childTnLst>
              </p:cTn>
              <p:nextCondLst>
                <p:cond evt="onClick" delay="0">
                  <p:tgtEl>
                    <p:spTgt spid="3"/>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85504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Text Box 2"/>
          <p:cNvSpPr txBox="1">
            <a:spLocks noChangeArrowheads="1"/>
          </p:cNvSpPr>
          <p:nvPr/>
        </p:nvSpPr>
        <p:spPr bwMode="auto">
          <a:xfrm>
            <a:off x="1382713" y="98425"/>
            <a:ext cx="7313612" cy="3562350"/>
          </a:xfrm>
          <a:prstGeom prst="rect">
            <a:avLst/>
          </a:prstGeom>
          <a:noFill/>
          <a:ln w="9525">
            <a:noFill/>
            <a:miter lim="800000"/>
            <a:headEnd/>
            <a:tailEnd/>
          </a:ln>
        </p:spPr>
        <p:txBody>
          <a:bodyPr wrap="none">
            <a:spAutoFit/>
          </a:bodyPr>
          <a:lstStyle/>
          <a:p>
            <a:pPr>
              <a:lnSpc>
                <a:spcPct val="150000"/>
              </a:lnSpc>
            </a:pPr>
            <a:r>
              <a:rPr lang="fa-IR" sz="3200" dirty="0">
                <a:solidFill>
                  <a:srgbClr val="336699"/>
                </a:solidFill>
                <a:latin typeface="Times New Roman" pitchFamily="18" charset="0"/>
                <a:cs typeface="B Nazanin" pitchFamily="2" charset="-78"/>
              </a:rPr>
              <a:t>حل:</a:t>
            </a:r>
          </a:p>
          <a:p>
            <a:pPr>
              <a:lnSpc>
                <a:spcPct val="150000"/>
              </a:lnSpc>
            </a:pPr>
            <a:r>
              <a:rPr lang="fa-IR" sz="2400" dirty="0">
                <a:latin typeface="Times New Roman" pitchFamily="18" charset="0"/>
                <a:cs typeface="B Nazanin" pitchFamily="2" charset="-78"/>
              </a:rPr>
              <a:t>مختصات این 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عبارت اند از </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چون</a:t>
            </a:r>
          </a:p>
          <a:p>
            <a:pPr>
              <a:lnSpc>
                <a:spcPct val="150000"/>
              </a:lnSpc>
            </a:pPr>
            <a:endParaRPr lang="fa-IR" sz="2400" dirty="0">
              <a:latin typeface="Times New Roman" pitchFamily="18" charset="0"/>
              <a:cs typeface="B Nazanin" pitchFamily="2" charset="-78"/>
            </a:endParaRPr>
          </a:p>
          <a:p>
            <a:pPr>
              <a:lnSpc>
                <a:spcPct val="150000"/>
              </a:lnSpc>
              <a:buClr>
                <a:srgbClr val="FA6306"/>
              </a:buClr>
              <a:buFont typeface="Wingdings" pitchFamily="2" charset="2"/>
              <a:buChar char="¯"/>
            </a:pPr>
            <a:r>
              <a:rPr lang="fa-IR" sz="2400" dirty="0">
                <a:latin typeface="Times New Roman" pitchFamily="18" charset="0"/>
                <a:cs typeface="B Nazanin" pitchFamily="2" charset="-78"/>
              </a:rPr>
              <a:t>پس مسیر متحرک دایره ای به مرکز مبدا مختصات و شعاع </a:t>
            </a:r>
            <a:r>
              <a:rPr lang="en-US" sz="2000" dirty="0">
                <a:latin typeface="Times New Roman" pitchFamily="18" charset="0"/>
                <a:cs typeface="B Nazanin" pitchFamily="2" charset="-78"/>
              </a:rPr>
              <a:t>r</a:t>
            </a:r>
            <a:r>
              <a:rPr lang="fa-IR" sz="2400" dirty="0">
                <a:latin typeface="Times New Roman" pitchFamily="18" charset="0"/>
                <a:cs typeface="B Nazanin" pitchFamily="2" charset="-78"/>
              </a:rPr>
              <a:t> است.</a:t>
            </a:r>
            <a:endParaRPr lang="en-US" sz="2400" dirty="0">
              <a:latin typeface="Times New Roman" pitchFamily="18" charset="0"/>
              <a:cs typeface="B Nazanin" pitchFamily="2" charset="-78"/>
            </a:endParaRPr>
          </a:p>
        </p:txBody>
      </p:sp>
      <p:sp>
        <p:nvSpPr>
          <p:cNvPr id="856067" name="Text Box 3"/>
          <p:cNvSpPr txBox="1">
            <a:spLocks noChangeArrowheads="1"/>
          </p:cNvSpPr>
          <p:nvPr/>
        </p:nvSpPr>
        <p:spPr bwMode="auto">
          <a:xfrm>
            <a:off x="2268538" y="4005263"/>
            <a:ext cx="6362700" cy="457200"/>
          </a:xfrm>
          <a:prstGeom prst="rect">
            <a:avLst/>
          </a:prstGeom>
          <a:noFill/>
          <a:ln w="9525">
            <a:noFill/>
            <a:miter lim="800000"/>
            <a:headEnd/>
            <a:tailEnd/>
          </a:ln>
        </p:spPr>
        <p:txBody>
          <a:bodyPr wrap="none">
            <a:spAutoFit/>
          </a:bodyPr>
          <a:lstStyle/>
          <a:p>
            <a:r>
              <a:rPr lang="fa-IR" sz="2400" dirty="0">
                <a:latin typeface="Times New Roman" pitchFamily="18" charset="0"/>
                <a:cs typeface="B Nazanin" pitchFamily="2" charset="-78"/>
              </a:rPr>
              <a:t>سرعت و اندازه بردار سرعت 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عبارت اند از</a:t>
            </a:r>
            <a:endParaRPr lang="en-US" sz="2400" dirty="0">
              <a:latin typeface="Times New Roman" pitchFamily="18" charset="0"/>
              <a:cs typeface="B Nazanin" pitchFamily="2" charset="-78"/>
            </a:endParaRPr>
          </a:p>
        </p:txBody>
      </p:sp>
      <p:pic>
        <p:nvPicPr>
          <p:cNvPr id="856068" name="Picture 4"/>
          <p:cNvPicPr>
            <a:picLocks noChangeAspect="1" noChangeArrowheads="1"/>
          </p:cNvPicPr>
          <p:nvPr/>
        </p:nvPicPr>
        <p:blipFill>
          <a:blip r:embed="rId2"/>
          <a:srcRect/>
          <a:stretch>
            <a:fillRect/>
          </a:stretch>
        </p:blipFill>
        <p:spPr bwMode="auto">
          <a:xfrm>
            <a:off x="2360613" y="1557338"/>
            <a:ext cx="4767262" cy="334962"/>
          </a:xfrm>
          <a:prstGeom prst="rect">
            <a:avLst/>
          </a:prstGeom>
          <a:noFill/>
          <a:ln w="9525">
            <a:noFill/>
            <a:miter lim="800000"/>
            <a:headEnd/>
            <a:tailEnd/>
          </a:ln>
        </p:spPr>
      </p:pic>
      <p:pic>
        <p:nvPicPr>
          <p:cNvPr id="856069" name="Picture 5"/>
          <p:cNvPicPr>
            <a:picLocks noChangeAspect="1" noChangeArrowheads="1"/>
          </p:cNvPicPr>
          <p:nvPr/>
        </p:nvPicPr>
        <p:blipFill>
          <a:blip r:embed="rId3"/>
          <a:srcRect/>
          <a:stretch>
            <a:fillRect/>
          </a:stretch>
        </p:blipFill>
        <p:spPr bwMode="auto">
          <a:xfrm>
            <a:off x="3276600" y="2492375"/>
            <a:ext cx="2398713" cy="376238"/>
          </a:xfrm>
          <a:prstGeom prst="rect">
            <a:avLst/>
          </a:prstGeom>
          <a:noFill/>
          <a:ln w="9525">
            <a:noFill/>
            <a:miter lim="800000"/>
            <a:headEnd/>
            <a:tailEnd/>
          </a:ln>
        </p:spPr>
      </p:pic>
      <p:pic>
        <p:nvPicPr>
          <p:cNvPr id="856070" name="Picture 6"/>
          <p:cNvPicPr>
            <a:picLocks noChangeAspect="1" noChangeArrowheads="1"/>
          </p:cNvPicPr>
          <p:nvPr/>
        </p:nvPicPr>
        <p:blipFill>
          <a:blip r:embed="rId4"/>
          <a:srcRect/>
          <a:stretch>
            <a:fillRect/>
          </a:stretch>
        </p:blipFill>
        <p:spPr bwMode="auto">
          <a:xfrm>
            <a:off x="1979613" y="4652963"/>
            <a:ext cx="4738687" cy="334962"/>
          </a:xfrm>
          <a:prstGeom prst="rect">
            <a:avLst/>
          </a:prstGeom>
          <a:noFill/>
          <a:ln w="9525">
            <a:noFill/>
            <a:miter lim="800000"/>
            <a:headEnd/>
            <a:tailEnd/>
          </a:ln>
        </p:spPr>
      </p:pic>
      <p:pic>
        <p:nvPicPr>
          <p:cNvPr id="856071" name="Picture 7"/>
          <p:cNvPicPr>
            <a:picLocks noChangeAspect="1" noChangeArrowheads="1"/>
          </p:cNvPicPr>
          <p:nvPr/>
        </p:nvPicPr>
        <p:blipFill>
          <a:blip r:embed="rId5"/>
          <a:srcRect/>
          <a:stretch>
            <a:fillRect/>
          </a:stretch>
        </p:blipFill>
        <p:spPr bwMode="auto">
          <a:xfrm>
            <a:off x="1979613" y="5445125"/>
            <a:ext cx="5211762" cy="482600"/>
          </a:xfrm>
          <a:prstGeom prst="rect">
            <a:avLst/>
          </a:prstGeom>
          <a:noFill/>
          <a:ln w="9525">
            <a:noFill/>
            <a:miter lim="800000"/>
            <a:headEnd/>
            <a:tailEnd/>
          </a:ln>
        </p:spPr>
      </p:pic>
      <p:grpSp>
        <p:nvGrpSpPr>
          <p:cNvPr id="2" name="Group 8"/>
          <p:cNvGrpSpPr>
            <a:grpSpLocks/>
          </p:cNvGrpSpPr>
          <p:nvPr/>
        </p:nvGrpSpPr>
        <p:grpSpPr bwMode="auto">
          <a:xfrm>
            <a:off x="0" y="-26988"/>
            <a:ext cx="9036050" cy="6858001"/>
            <a:chOff x="0" y="-17"/>
            <a:chExt cx="5692" cy="4320"/>
          </a:xfrm>
        </p:grpSpPr>
        <p:sp>
          <p:nvSpPr>
            <p:cNvPr id="445449" name="Rectangle 9"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45450" name="Rectangle 10"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56066"/>
                                        </p:tgtEl>
                                        <p:attrNameLst>
                                          <p:attrName>style.visibility</p:attrName>
                                        </p:attrNameLst>
                                      </p:cBhvr>
                                      <p:to>
                                        <p:strVal val="visible"/>
                                      </p:to>
                                    </p:set>
                                    <p:anim calcmode="lin" valueType="num">
                                      <p:cBhvr>
                                        <p:cTn id="7" dur="1000" fill="hold"/>
                                        <p:tgtEl>
                                          <p:spTgt spid="856066"/>
                                        </p:tgtEl>
                                        <p:attrNameLst>
                                          <p:attrName>ppt_x</p:attrName>
                                        </p:attrNameLst>
                                      </p:cBhvr>
                                      <p:tavLst>
                                        <p:tav tm="0">
                                          <p:val>
                                            <p:strVal val="#ppt_x-.2"/>
                                          </p:val>
                                        </p:tav>
                                        <p:tav tm="100000">
                                          <p:val>
                                            <p:strVal val="#ppt_x"/>
                                          </p:val>
                                        </p:tav>
                                      </p:tavLst>
                                    </p:anim>
                                    <p:anim calcmode="lin" valueType="num">
                                      <p:cBhvr>
                                        <p:cTn id="8" dur="1000" fill="hold"/>
                                        <p:tgtEl>
                                          <p:spTgt spid="8560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56066"/>
                                        </p:tgtEl>
                                      </p:cBhvr>
                                    </p:animEffect>
                                  </p:childTnLst>
                                </p:cTn>
                              </p:par>
                              <p:par>
                                <p:cTn id="10" presetID="29" presetClass="entr" presetSubtype="0" fill="hold" nodeType="withEffect">
                                  <p:stCondLst>
                                    <p:cond delay="0"/>
                                  </p:stCondLst>
                                  <p:childTnLst>
                                    <p:set>
                                      <p:cBhvr>
                                        <p:cTn id="11" dur="1" fill="hold">
                                          <p:stCondLst>
                                            <p:cond delay="0"/>
                                          </p:stCondLst>
                                        </p:cTn>
                                        <p:tgtEl>
                                          <p:spTgt spid="856068"/>
                                        </p:tgtEl>
                                        <p:attrNameLst>
                                          <p:attrName>style.visibility</p:attrName>
                                        </p:attrNameLst>
                                      </p:cBhvr>
                                      <p:to>
                                        <p:strVal val="visible"/>
                                      </p:to>
                                    </p:set>
                                    <p:anim calcmode="lin" valueType="num">
                                      <p:cBhvr>
                                        <p:cTn id="12" dur="1000" fill="hold"/>
                                        <p:tgtEl>
                                          <p:spTgt spid="856068"/>
                                        </p:tgtEl>
                                        <p:attrNameLst>
                                          <p:attrName>ppt_x</p:attrName>
                                        </p:attrNameLst>
                                      </p:cBhvr>
                                      <p:tavLst>
                                        <p:tav tm="0">
                                          <p:val>
                                            <p:strVal val="#ppt_x-.2"/>
                                          </p:val>
                                        </p:tav>
                                        <p:tav tm="100000">
                                          <p:val>
                                            <p:strVal val="#ppt_x"/>
                                          </p:val>
                                        </p:tav>
                                      </p:tavLst>
                                    </p:anim>
                                    <p:anim calcmode="lin" valueType="num">
                                      <p:cBhvr>
                                        <p:cTn id="13" dur="1000" fill="hold"/>
                                        <p:tgtEl>
                                          <p:spTgt spid="85606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56068"/>
                                        </p:tgtEl>
                                      </p:cBhvr>
                                    </p:animEffect>
                                  </p:childTnLst>
                                </p:cTn>
                              </p:par>
                              <p:par>
                                <p:cTn id="15" presetID="29" presetClass="entr" presetSubtype="0" fill="hold" nodeType="withEffect">
                                  <p:stCondLst>
                                    <p:cond delay="0"/>
                                  </p:stCondLst>
                                  <p:childTnLst>
                                    <p:set>
                                      <p:cBhvr>
                                        <p:cTn id="16" dur="1" fill="hold">
                                          <p:stCondLst>
                                            <p:cond delay="0"/>
                                          </p:stCondLst>
                                        </p:cTn>
                                        <p:tgtEl>
                                          <p:spTgt spid="856069"/>
                                        </p:tgtEl>
                                        <p:attrNameLst>
                                          <p:attrName>style.visibility</p:attrName>
                                        </p:attrNameLst>
                                      </p:cBhvr>
                                      <p:to>
                                        <p:strVal val="visible"/>
                                      </p:to>
                                    </p:set>
                                    <p:anim calcmode="lin" valueType="num">
                                      <p:cBhvr>
                                        <p:cTn id="17" dur="1000" fill="hold"/>
                                        <p:tgtEl>
                                          <p:spTgt spid="856069"/>
                                        </p:tgtEl>
                                        <p:attrNameLst>
                                          <p:attrName>ppt_x</p:attrName>
                                        </p:attrNameLst>
                                      </p:cBhvr>
                                      <p:tavLst>
                                        <p:tav tm="0">
                                          <p:val>
                                            <p:strVal val="#ppt_x-.2"/>
                                          </p:val>
                                        </p:tav>
                                        <p:tav tm="100000">
                                          <p:val>
                                            <p:strVal val="#ppt_x"/>
                                          </p:val>
                                        </p:tav>
                                      </p:tavLst>
                                    </p:anim>
                                    <p:anim calcmode="lin" valueType="num">
                                      <p:cBhvr>
                                        <p:cTn id="18" dur="1000" fill="hold"/>
                                        <p:tgtEl>
                                          <p:spTgt spid="85606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56069"/>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856067"/>
                                        </p:tgtEl>
                                        <p:attrNameLst>
                                          <p:attrName>style.visibility</p:attrName>
                                        </p:attrNameLst>
                                      </p:cBhvr>
                                      <p:to>
                                        <p:strVal val="visible"/>
                                      </p:to>
                                    </p:set>
                                    <p:anim calcmode="lin" valueType="num">
                                      <p:cBhvr>
                                        <p:cTn id="24" dur="1000" fill="hold"/>
                                        <p:tgtEl>
                                          <p:spTgt spid="856067"/>
                                        </p:tgtEl>
                                        <p:attrNameLst>
                                          <p:attrName>ppt_x</p:attrName>
                                        </p:attrNameLst>
                                      </p:cBhvr>
                                      <p:tavLst>
                                        <p:tav tm="0">
                                          <p:val>
                                            <p:strVal val="#ppt_x-.2"/>
                                          </p:val>
                                        </p:tav>
                                        <p:tav tm="100000">
                                          <p:val>
                                            <p:strVal val="#ppt_x"/>
                                          </p:val>
                                        </p:tav>
                                      </p:tavLst>
                                    </p:anim>
                                    <p:anim calcmode="lin" valueType="num">
                                      <p:cBhvr>
                                        <p:cTn id="25" dur="1000" fill="hold"/>
                                        <p:tgtEl>
                                          <p:spTgt spid="85606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56067"/>
                                        </p:tgtEl>
                                      </p:cBhvr>
                                    </p:animEffect>
                                  </p:childTnLst>
                                </p:cTn>
                              </p:par>
                              <p:par>
                                <p:cTn id="27" presetID="29" presetClass="entr" presetSubtype="0" fill="hold" nodeType="withEffect">
                                  <p:stCondLst>
                                    <p:cond delay="0"/>
                                  </p:stCondLst>
                                  <p:childTnLst>
                                    <p:set>
                                      <p:cBhvr>
                                        <p:cTn id="28" dur="1" fill="hold">
                                          <p:stCondLst>
                                            <p:cond delay="0"/>
                                          </p:stCondLst>
                                        </p:cTn>
                                        <p:tgtEl>
                                          <p:spTgt spid="856070"/>
                                        </p:tgtEl>
                                        <p:attrNameLst>
                                          <p:attrName>style.visibility</p:attrName>
                                        </p:attrNameLst>
                                      </p:cBhvr>
                                      <p:to>
                                        <p:strVal val="visible"/>
                                      </p:to>
                                    </p:set>
                                    <p:anim calcmode="lin" valueType="num">
                                      <p:cBhvr>
                                        <p:cTn id="29" dur="1000" fill="hold"/>
                                        <p:tgtEl>
                                          <p:spTgt spid="856070"/>
                                        </p:tgtEl>
                                        <p:attrNameLst>
                                          <p:attrName>ppt_x</p:attrName>
                                        </p:attrNameLst>
                                      </p:cBhvr>
                                      <p:tavLst>
                                        <p:tav tm="0">
                                          <p:val>
                                            <p:strVal val="#ppt_x-.2"/>
                                          </p:val>
                                        </p:tav>
                                        <p:tav tm="100000">
                                          <p:val>
                                            <p:strVal val="#ppt_x"/>
                                          </p:val>
                                        </p:tav>
                                      </p:tavLst>
                                    </p:anim>
                                    <p:anim calcmode="lin" valueType="num">
                                      <p:cBhvr>
                                        <p:cTn id="30" dur="1000" fill="hold"/>
                                        <p:tgtEl>
                                          <p:spTgt spid="856070"/>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56070"/>
                                        </p:tgtEl>
                                      </p:cBhvr>
                                    </p:animEffect>
                                  </p:childTnLst>
                                </p:cTn>
                              </p:par>
                              <p:par>
                                <p:cTn id="32" presetID="29" presetClass="entr" presetSubtype="0" fill="hold" nodeType="withEffect">
                                  <p:stCondLst>
                                    <p:cond delay="0"/>
                                  </p:stCondLst>
                                  <p:childTnLst>
                                    <p:set>
                                      <p:cBhvr>
                                        <p:cTn id="33" dur="1" fill="hold">
                                          <p:stCondLst>
                                            <p:cond delay="0"/>
                                          </p:stCondLst>
                                        </p:cTn>
                                        <p:tgtEl>
                                          <p:spTgt spid="856071"/>
                                        </p:tgtEl>
                                        <p:attrNameLst>
                                          <p:attrName>style.visibility</p:attrName>
                                        </p:attrNameLst>
                                      </p:cBhvr>
                                      <p:to>
                                        <p:strVal val="visible"/>
                                      </p:to>
                                    </p:set>
                                    <p:anim calcmode="lin" valueType="num">
                                      <p:cBhvr>
                                        <p:cTn id="34" dur="1000" fill="hold"/>
                                        <p:tgtEl>
                                          <p:spTgt spid="856071"/>
                                        </p:tgtEl>
                                        <p:attrNameLst>
                                          <p:attrName>ppt_x</p:attrName>
                                        </p:attrNameLst>
                                      </p:cBhvr>
                                      <p:tavLst>
                                        <p:tav tm="0">
                                          <p:val>
                                            <p:strVal val="#ppt_x-.2"/>
                                          </p:val>
                                        </p:tav>
                                        <p:tav tm="100000">
                                          <p:val>
                                            <p:strVal val="#ppt_x"/>
                                          </p:val>
                                        </p:tav>
                                      </p:tavLst>
                                    </p:anim>
                                    <p:anim calcmode="lin" valueType="num">
                                      <p:cBhvr>
                                        <p:cTn id="35" dur="1000" fill="hold"/>
                                        <p:tgtEl>
                                          <p:spTgt spid="85607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5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6" grpId="0"/>
      <p:bldP spid="8560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47813" y="260350"/>
            <a:ext cx="5903912" cy="6013450"/>
            <a:chOff x="975" y="164"/>
            <a:chExt cx="3719" cy="3788"/>
          </a:xfrm>
        </p:grpSpPr>
        <p:sp>
          <p:nvSpPr>
            <p:cNvPr id="447491" name="Line 3"/>
            <p:cNvSpPr>
              <a:spLocks noChangeShapeType="1"/>
            </p:cNvSpPr>
            <p:nvPr/>
          </p:nvSpPr>
          <p:spPr bwMode="auto">
            <a:xfrm>
              <a:off x="975" y="2251"/>
              <a:ext cx="3719" cy="0"/>
            </a:xfrm>
            <a:prstGeom prst="line">
              <a:avLst/>
            </a:prstGeom>
            <a:noFill/>
            <a:ln w="9525">
              <a:solidFill>
                <a:schemeClr val="tx1"/>
              </a:solidFill>
              <a:round/>
              <a:headEnd/>
              <a:tailEnd type="triangle" w="med" len="med"/>
            </a:ln>
          </p:spPr>
          <p:txBody>
            <a:bodyPr/>
            <a:lstStyle/>
            <a:p>
              <a:endParaRPr lang="fa-IR"/>
            </a:p>
          </p:txBody>
        </p:sp>
        <p:sp>
          <p:nvSpPr>
            <p:cNvPr id="447492" name="Line 4"/>
            <p:cNvSpPr>
              <a:spLocks noChangeShapeType="1"/>
            </p:cNvSpPr>
            <p:nvPr/>
          </p:nvSpPr>
          <p:spPr bwMode="auto">
            <a:xfrm flipV="1">
              <a:off x="2472" y="255"/>
              <a:ext cx="0" cy="3266"/>
            </a:xfrm>
            <a:prstGeom prst="line">
              <a:avLst/>
            </a:prstGeom>
            <a:noFill/>
            <a:ln w="9525">
              <a:solidFill>
                <a:schemeClr val="tx1"/>
              </a:solidFill>
              <a:round/>
              <a:headEnd/>
              <a:tailEnd type="triangle" w="med" len="med"/>
            </a:ln>
          </p:spPr>
          <p:txBody>
            <a:bodyPr/>
            <a:lstStyle/>
            <a:p>
              <a:endParaRPr lang="fa-IR"/>
            </a:p>
          </p:txBody>
        </p:sp>
        <p:sp>
          <p:nvSpPr>
            <p:cNvPr id="447493" name="Arc 5"/>
            <p:cNvSpPr>
              <a:spLocks/>
            </p:cNvSpPr>
            <p:nvPr/>
          </p:nvSpPr>
          <p:spPr bwMode="auto">
            <a:xfrm rot="-3175150">
              <a:off x="1567" y="1363"/>
              <a:ext cx="1815" cy="1797"/>
            </a:xfrm>
            <a:custGeom>
              <a:avLst/>
              <a:gdLst>
                <a:gd name="T0" fmla="*/ 921 w 43200"/>
                <a:gd name="T1" fmla="*/ 0 h 43197"/>
                <a:gd name="T2" fmla="*/ 893 w 43200"/>
                <a:gd name="T3" fmla="*/ 0 h 43197"/>
                <a:gd name="T4" fmla="*/ 907 w 43200"/>
                <a:gd name="T5" fmla="*/ 898 h 43197"/>
                <a:gd name="T6" fmla="*/ 0 60000 65536"/>
                <a:gd name="T7" fmla="*/ 0 60000 65536"/>
                <a:gd name="T8" fmla="*/ 0 60000 65536"/>
                <a:gd name="T9" fmla="*/ 0 w 43200"/>
                <a:gd name="T10" fmla="*/ 0 h 43197"/>
                <a:gd name="T11" fmla="*/ 43200 w 43200"/>
                <a:gd name="T12" fmla="*/ 43197 h 43197"/>
              </a:gdLst>
              <a:ahLst/>
              <a:cxnLst>
                <a:cxn ang="T6">
                  <a:pos x="T0" y="T1"/>
                </a:cxn>
                <a:cxn ang="T7">
                  <a:pos x="T2" y="T3"/>
                </a:cxn>
                <a:cxn ang="T8">
                  <a:pos x="T4" y="T5"/>
                </a:cxn>
              </a:cxnLst>
              <a:rect l="T9" t="T10" r="T11" b="T12"/>
              <a:pathLst>
                <a:path w="43200" h="43197" fill="none" extrusionOk="0">
                  <a:moveTo>
                    <a:pt x="21929" y="-1"/>
                  </a:moveTo>
                  <a:cubicBezTo>
                    <a:pt x="33728" y="179"/>
                    <a:pt x="43200" y="9795"/>
                    <a:pt x="43200" y="21597"/>
                  </a:cubicBezTo>
                  <a:cubicBezTo>
                    <a:pt x="43200" y="33526"/>
                    <a:pt x="33529" y="43197"/>
                    <a:pt x="21600" y="43197"/>
                  </a:cubicBezTo>
                  <a:cubicBezTo>
                    <a:pt x="9670" y="43197"/>
                    <a:pt x="0" y="33526"/>
                    <a:pt x="0" y="21597"/>
                  </a:cubicBezTo>
                  <a:cubicBezTo>
                    <a:pt x="-1" y="9799"/>
                    <a:pt x="9465" y="184"/>
                    <a:pt x="21260" y="-1"/>
                  </a:cubicBezTo>
                </a:path>
                <a:path w="43200" h="43197" stroke="0" extrusionOk="0">
                  <a:moveTo>
                    <a:pt x="21929" y="-1"/>
                  </a:moveTo>
                  <a:cubicBezTo>
                    <a:pt x="33728" y="179"/>
                    <a:pt x="43200" y="9795"/>
                    <a:pt x="43200" y="21597"/>
                  </a:cubicBezTo>
                  <a:cubicBezTo>
                    <a:pt x="43200" y="33526"/>
                    <a:pt x="33529" y="43197"/>
                    <a:pt x="21600" y="43197"/>
                  </a:cubicBezTo>
                  <a:cubicBezTo>
                    <a:pt x="9670" y="43197"/>
                    <a:pt x="0" y="33526"/>
                    <a:pt x="0" y="21597"/>
                  </a:cubicBezTo>
                  <a:cubicBezTo>
                    <a:pt x="-1" y="9799"/>
                    <a:pt x="9465" y="184"/>
                    <a:pt x="21260" y="-1"/>
                  </a:cubicBezTo>
                  <a:lnTo>
                    <a:pt x="21600" y="21597"/>
                  </a:lnTo>
                  <a:close/>
                </a:path>
              </a:pathLst>
            </a:custGeom>
            <a:noFill/>
            <a:ln w="9525">
              <a:solidFill>
                <a:schemeClr val="hlink"/>
              </a:solidFill>
              <a:round/>
              <a:headEnd type="triangle" w="med" len="med"/>
              <a:tailEnd/>
            </a:ln>
          </p:spPr>
          <p:txBody>
            <a:bodyPr wrap="none" anchor="ctr"/>
            <a:lstStyle/>
            <a:p>
              <a:endParaRPr lang="fa-IR"/>
            </a:p>
          </p:txBody>
        </p:sp>
        <p:sp>
          <p:nvSpPr>
            <p:cNvPr id="447494" name="Line 6"/>
            <p:cNvSpPr>
              <a:spLocks noChangeShapeType="1"/>
            </p:cNvSpPr>
            <p:nvPr/>
          </p:nvSpPr>
          <p:spPr bwMode="auto">
            <a:xfrm flipV="1">
              <a:off x="2472" y="1752"/>
              <a:ext cx="725" cy="499"/>
            </a:xfrm>
            <a:prstGeom prst="line">
              <a:avLst/>
            </a:prstGeom>
            <a:noFill/>
            <a:ln w="28575">
              <a:solidFill>
                <a:schemeClr val="accent2"/>
              </a:solidFill>
              <a:round/>
              <a:headEnd type="oval" w="med" len="med"/>
              <a:tailEnd type="oval" w="med" len="med"/>
            </a:ln>
          </p:spPr>
          <p:txBody>
            <a:bodyPr/>
            <a:lstStyle/>
            <a:p>
              <a:endParaRPr lang="fa-IR"/>
            </a:p>
          </p:txBody>
        </p:sp>
        <p:sp>
          <p:nvSpPr>
            <p:cNvPr id="447495" name="Line 7"/>
            <p:cNvSpPr>
              <a:spLocks noChangeShapeType="1"/>
            </p:cNvSpPr>
            <p:nvPr/>
          </p:nvSpPr>
          <p:spPr bwMode="auto">
            <a:xfrm>
              <a:off x="3243" y="1752"/>
              <a:ext cx="363" cy="499"/>
            </a:xfrm>
            <a:prstGeom prst="line">
              <a:avLst/>
            </a:prstGeom>
            <a:noFill/>
            <a:ln w="28575">
              <a:solidFill>
                <a:srgbClr val="FA6306"/>
              </a:solidFill>
              <a:prstDash val="dash"/>
              <a:round/>
              <a:headEnd/>
              <a:tailEnd/>
            </a:ln>
          </p:spPr>
          <p:txBody>
            <a:bodyPr/>
            <a:lstStyle/>
            <a:p>
              <a:endParaRPr lang="fa-IR"/>
            </a:p>
          </p:txBody>
        </p:sp>
        <p:sp>
          <p:nvSpPr>
            <p:cNvPr id="447496" name="Line 8"/>
            <p:cNvSpPr>
              <a:spLocks noChangeShapeType="1"/>
            </p:cNvSpPr>
            <p:nvPr/>
          </p:nvSpPr>
          <p:spPr bwMode="auto">
            <a:xfrm flipH="1" flipV="1">
              <a:off x="2744" y="1207"/>
              <a:ext cx="499" cy="545"/>
            </a:xfrm>
            <a:prstGeom prst="line">
              <a:avLst/>
            </a:prstGeom>
            <a:noFill/>
            <a:ln w="28575">
              <a:solidFill>
                <a:srgbClr val="FA6306"/>
              </a:solidFill>
              <a:round/>
              <a:headEnd/>
              <a:tailEnd type="triangle" w="med" len="med"/>
            </a:ln>
          </p:spPr>
          <p:txBody>
            <a:bodyPr/>
            <a:lstStyle/>
            <a:p>
              <a:endParaRPr lang="fa-IR"/>
            </a:p>
          </p:txBody>
        </p:sp>
        <p:sp>
          <p:nvSpPr>
            <p:cNvPr id="447497" name="Arc 9"/>
            <p:cNvSpPr>
              <a:spLocks/>
            </p:cNvSpPr>
            <p:nvPr/>
          </p:nvSpPr>
          <p:spPr bwMode="auto">
            <a:xfrm rot="16200000" flipV="1">
              <a:off x="3340" y="1757"/>
              <a:ext cx="454" cy="536"/>
            </a:xfrm>
            <a:custGeom>
              <a:avLst/>
              <a:gdLst>
                <a:gd name="T0" fmla="*/ 0 w 21600"/>
                <a:gd name="T1" fmla="*/ 0 h 23200"/>
                <a:gd name="T2" fmla="*/ 453 w 21600"/>
                <a:gd name="T3" fmla="*/ 536 h 23200"/>
                <a:gd name="T4" fmla="*/ 0 w 21600"/>
                <a:gd name="T5" fmla="*/ 499 h 23200"/>
                <a:gd name="T6" fmla="*/ 0 60000 65536"/>
                <a:gd name="T7" fmla="*/ 0 60000 65536"/>
                <a:gd name="T8" fmla="*/ 0 60000 65536"/>
                <a:gd name="T9" fmla="*/ 0 w 21600"/>
                <a:gd name="T10" fmla="*/ 0 h 23200"/>
                <a:gd name="T11" fmla="*/ 21600 w 21600"/>
                <a:gd name="T12" fmla="*/ 23200 h 23200"/>
              </a:gdLst>
              <a:ahLst/>
              <a:cxnLst>
                <a:cxn ang="T6">
                  <a:pos x="T0" y="T1"/>
                </a:cxn>
                <a:cxn ang="T7">
                  <a:pos x="T2" y="T3"/>
                </a:cxn>
                <a:cxn ang="T8">
                  <a:pos x="T4" y="T5"/>
                </a:cxn>
              </a:cxnLst>
              <a:rect l="T9" t="T10" r="T11" b="T12"/>
              <a:pathLst>
                <a:path w="21600" h="23200" fill="none" extrusionOk="0">
                  <a:moveTo>
                    <a:pt x="-1" y="0"/>
                  </a:moveTo>
                  <a:cubicBezTo>
                    <a:pt x="11929" y="0"/>
                    <a:pt x="21600" y="9670"/>
                    <a:pt x="21600" y="21600"/>
                  </a:cubicBezTo>
                  <a:cubicBezTo>
                    <a:pt x="21600" y="22133"/>
                    <a:pt x="21580" y="22667"/>
                    <a:pt x="21540" y="23199"/>
                  </a:cubicBezTo>
                </a:path>
                <a:path w="21600" h="23200" stroke="0" extrusionOk="0">
                  <a:moveTo>
                    <a:pt x="-1" y="0"/>
                  </a:moveTo>
                  <a:cubicBezTo>
                    <a:pt x="11929" y="0"/>
                    <a:pt x="21600" y="9670"/>
                    <a:pt x="21600" y="21600"/>
                  </a:cubicBezTo>
                  <a:cubicBezTo>
                    <a:pt x="21600" y="22133"/>
                    <a:pt x="21580" y="22667"/>
                    <a:pt x="21540" y="23199"/>
                  </a:cubicBezTo>
                  <a:lnTo>
                    <a:pt x="0" y="21600"/>
                  </a:lnTo>
                  <a:close/>
                </a:path>
              </a:pathLst>
            </a:custGeom>
            <a:noFill/>
            <a:ln w="28575">
              <a:solidFill>
                <a:srgbClr val="990000"/>
              </a:solidFill>
              <a:round/>
              <a:headEnd/>
              <a:tailEnd/>
            </a:ln>
          </p:spPr>
          <p:txBody>
            <a:bodyPr wrap="none" anchor="ctr"/>
            <a:lstStyle/>
            <a:p>
              <a:endParaRPr lang="fa-IR"/>
            </a:p>
          </p:txBody>
        </p:sp>
        <p:pic>
          <p:nvPicPr>
            <p:cNvPr id="447499" name="Picture 11"/>
            <p:cNvPicPr>
              <a:picLocks noChangeAspect="1" noChangeArrowheads="1"/>
            </p:cNvPicPr>
            <p:nvPr/>
          </p:nvPicPr>
          <p:blipFill>
            <a:blip r:embed="rId2"/>
            <a:srcRect/>
            <a:stretch>
              <a:fillRect/>
            </a:stretch>
          </p:blipFill>
          <p:spPr bwMode="auto">
            <a:xfrm>
              <a:off x="2925" y="1979"/>
              <a:ext cx="279" cy="171"/>
            </a:xfrm>
            <a:prstGeom prst="rect">
              <a:avLst/>
            </a:prstGeom>
            <a:noFill/>
            <a:ln w="9525">
              <a:noFill/>
              <a:miter lim="800000"/>
              <a:headEnd/>
              <a:tailEnd/>
            </a:ln>
          </p:spPr>
        </p:pic>
        <p:sp>
          <p:nvSpPr>
            <p:cNvPr id="447500" name="Arc 12"/>
            <p:cNvSpPr>
              <a:spLocks/>
            </p:cNvSpPr>
            <p:nvPr/>
          </p:nvSpPr>
          <p:spPr bwMode="auto">
            <a:xfrm rot="16200000" flipV="1">
              <a:off x="2503" y="2022"/>
              <a:ext cx="374" cy="452"/>
            </a:xfrm>
            <a:custGeom>
              <a:avLst/>
              <a:gdLst>
                <a:gd name="T0" fmla="*/ 191 w 17829"/>
                <a:gd name="T1" fmla="*/ 0 h 19580"/>
                <a:gd name="T2" fmla="*/ 374 w 17829"/>
                <a:gd name="T3" fmla="*/ 171 h 19580"/>
                <a:gd name="T4" fmla="*/ 0 w 17829"/>
                <a:gd name="T5" fmla="*/ 452 h 19580"/>
                <a:gd name="T6" fmla="*/ 0 60000 65536"/>
                <a:gd name="T7" fmla="*/ 0 60000 65536"/>
                <a:gd name="T8" fmla="*/ 0 60000 65536"/>
                <a:gd name="T9" fmla="*/ 0 w 17829"/>
                <a:gd name="T10" fmla="*/ 0 h 19580"/>
                <a:gd name="T11" fmla="*/ 17829 w 17829"/>
                <a:gd name="T12" fmla="*/ 19580 h 19580"/>
              </a:gdLst>
              <a:ahLst/>
              <a:cxnLst>
                <a:cxn ang="T6">
                  <a:pos x="T0" y="T1"/>
                </a:cxn>
                <a:cxn ang="T7">
                  <a:pos x="T2" y="T3"/>
                </a:cxn>
                <a:cxn ang="T8">
                  <a:pos x="T4" y="T5"/>
                </a:cxn>
              </a:cxnLst>
              <a:rect l="T9" t="T10" r="T11" b="T12"/>
              <a:pathLst>
                <a:path w="17829" h="19580" fill="none" extrusionOk="0">
                  <a:moveTo>
                    <a:pt x="9120" y="0"/>
                  </a:moveTo>
                  <a:cubicBezTo>
                    <a:pt x="12633" y="1636"/>
                    <a:pt x="15641" y="4187"/>
                    <a:pt x="17829" y="7386"/>
                  </a:cubicBezTo>
                </a:path>
                <a:path w="17829" h="19580" stroke="0" extrusionOk="0">
                  <a:moveTo>
                    <a:pt x="9120" y="0"/>
                  </a:moveTo>
                  <a:cubicBezTo>
                    <a:pt x="12633" y="1636"/>
                    <a:pt x="15641" y="4187"/>
                    <a:pt x="17829" y="7386"/>
                  </a:cubicBezTo>
                  <a:lnTo>
                    <a:pt x="0" y="19580"/>
                  </a:lnTo>
                  <a:close/>
                </a:path>
              </a:pathLst>
            </a:custGeom>
            <a:noFill/>
            <a:ln w="28575">
              <a:solidFill>
                <a:srgbClr val="990000"/>
              </a:solidFill>
              <a:round/>
              <a:headEnd/>
              <a:tailEnd/>
            </a:ln>
          </p:spPr>
          <p:txBody>
            <a:bodyPr wrap="none" anchor="ctr"/>
            <a:lstStyle/>
            <a:p>
              <a:endParaRPr lang="fa-IR"/>
            </a:p>
          </p:txBody>
        </p:sp>
        <p:sp>
          <p:nvSpPr>
            <p:cNvPr id="447501" name="Text Box 13"/>
            <p:cNvSpPr txBox="1">
              <a:spLocks noChangeArrowheads="1"/>
            </p:cNvSpPr>
            <p:nvPr/>
          </p:nvSpPr>
          <p:spPr bwMode="auto">
            <a:xfrm>
              <a:off x="2880" y="1026"/>
              <a:ext cx="34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v(t)</a:t>
              </a:r>
            </a:p>
          </p:txBody>
        </p:sp>
        <p:sp>
          <p:nvSpPr>
            <p:cNvPr id="447502" name="Text Box 14"/>
            <p:cNvSpPr txBox="1">
              <a:spLocks noChangeArrowheads="1"/>
            </p:cNvSpPr>
            <p:nvPr/>
          </p:nvSpPr>
          <p:spPr bwMode="auto">
            <a:xfrm>
              <a:off x="2276" y="164"/>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y</a:t>
              </a:r>
            </a:p>
          </p:txBody>
        </p:sp>
        <p:sp>
          <p:nvSpPr>
            <p:cNvPr id="447503" name="Text Box 15"/>
            <p:cNvSpPr txBox="1">
              <a:spLocks noChangeArrowheads="1"/>
            </p:cNvSpPr>
            <p:nvPr/>
          </p:nvSpPr>
          <p:spPr bwMode="auto">
            <a:xfrm>
              <a:off x="4468" y="2001"/>
              <a:ext cx="19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x</a:t>
              </a:r>
            </a:p>
          </p:txBody>
        </p:sp>
        <p:sp>
          <p:nvSpPr>
            <p:cNvPr id="447504" name="Text Box 16"/>
            <p:cNvSpPr txBox="1">
              <a:spLocks noChangeArrowheads="1"/>
            </p:cNvSpPr>
            <p:nvPr/>
          </p:nvSpPr>
          <p:spPr bwMode="auto">
            <a:xfrm>
              <a:off x="1655" y="3702"/>
              <a:ext cx="1761" cy="250"/>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شعاع حامل و سرعت متعامدند</a:t>
              </a:r>
              <a:endParaRPr lang="en-US" sz="2000">
                <a:latin typeface="Times New Roman" pitchFamily="18" charset="0"/>
                <a:cs typeface="B Nazanin" pitchFamily="2" charset="-7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ext Box 2"/>
          <p:cNvSpPr txBox="1">
            <a:spLocks noChangeArrowheads="1"/>
          </p:cNvSpPr>
          <p:nvPr/>
        </p:nvSpPr>
        <p:spPr bwMode="auto">
          <a:xfrm>
            <a:off x="1537628" y="169863"/>
            <a:ext cx="7087260" cy="4708981"/>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تعریف </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فرض کنید خم</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مسیر متحرکی است و دست کم دو بار مشتقپذیر باشد. در این صورت بردار</a:t>
            </a: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را </a:t>
            </a:r>
            <a:r>
              <a:rPr lang="fa-IR" sz="2400" dirty="0" smtClean="0">
                <a:latin typeface="Times New Roman" pitchFamily="18" charset="0"/>
                <a:cs typeface="B Nazanin" pitchFamily="2" charset="-78"/>
              </a:rPr>
              <a:t>بردار </a:t>
            </a:r>
            <a:r>
              <a:rPr lang="fa-IR" sz="2400" b="1" dirty="0" smtClean="0">
                <a:solidFill>
                  <a:srgbClr val="FA6306"/>
                </a:solidFill>
                <a:latin typeface="Times New Roman" pitchFamily="18" charset="0"/>
                <a:cs typeface="B Nazanin" pitchFamily="2" charset="-78"/>
              </a:rPr>
              <a:t>شتاب </a:t>
            </a:r>
            <a:r>
              <a:rPr lang="fa-IR" sz="2400" b="1" dirty="0">
                <a:solidFill>
                  <a:srgbClr val="FA6306"/>
                </a:solidFill>
                <a:latin typeface="Times New Roman" pitchFamily="18" charset="0"/>
                <a:cs typeface="B Nazanin" pitchFamily="2" charset="-78"/>
              </a:rPr>
              <a:t>متحرک</a:t>
            </a:r>
            <a:r>
              <a:rPr lang="fa-IR" sz="2400" dirty="0">
                <a:latin typeface="Times New Roman" pitchFamily="18" charset="0"/>
                <a:cs typeface="B Nazanin" pitchFamily="2" charset="-78"/>
              </a:rPr>
              <a:t> می نامیم ومعمولاً آن را با </a:t>
            </a:r>
            <a:r>
              <a:rPr lang="en-US" sz="2000" dirty="0">
                <a:latin typeface="Times New Roman" pitchFamily="18" charset="0"/>
                <a:cs typeface="B Nazanin" pitchFamily="2" charset="-78"/>
              </a:rPr>
              <a:t>a(t)</a:t>
            </a:r>
            <a:r>
              <a:rPr lang="fa-IR" sz="2400" dirty="0">
                <a:latin typeface="Times New Roman" pitchFamily="18" charset="0"/>
                <a:cs typeface="B Nazanin" pitchFamily="2" charset="-78"/>
              </a:rPr>
              <a:t> نشان می دهیم.</a:t>
            </a:r>
          </a:p>
          <a:p>
            <a:pPr>
              <a:lnSpc>
                <a:spcPct val="150000"/>
              </a:lnSpc>
              <a:buClr>
                <a:srgbClr val="FA6306"/>
              </a:buClr>
              <a:buSzPct val="125000"/>
              <a:buFont typeface="Wingdings" pitchFamily="2" charset="2"/>
              <a:buChar char="¯"/>
            </a:pPr>
            <a:r>
              <a:rPr lang="fa-IR" sz="2400" dirty="0">
                <a:latin typeface="Times New Roman" pitchFamily="18" charset="0"/>
                <a:cs typeface="B Nazanin" pitchFamily="2" charset="-78"/>
              </a:rPr>
              <a:t> بنابراین بردار </a:t>
            </a:r>
            <a:r>
              <a:rPr lang="en-US" sz="2000" dirty="0">
                <a:latin typeface="Times New Roman" pitchFamily="18" charset="0"/>
                <a:cs typeface="B Nazanin" pitchFamily="2" charset="-78"/>
              </a:rPr>
              <a:t>a(t)</a:t>
            </a:r>
            <a:r>
              <a:rPr lang="fa-IR" sz="2400" dirty="0">
                <a:latin typeface="Times New Roman" pitchFamily="18" charset="0"/>
                <a:cs typeface="B Nazanin" pitchFamily="2" charset="-78"/>
              </a:rPr>
              <a:t> شتاب متحرک ، مشتق سرعت متحرک است.</a:t>
            </a:r>
            <a:endParaRPr lang="en-US" sz="2400" dirty="0">
              <a:latin typeface="Times New Roman" pitchFamily="18" charset="0"/>
              <a:cs typeface="B Nazanin" pitchFamily="2" charset="-78"/>
            </a:endParaRPr>
          </a:p>
        </p:txBody>
      </p:sp>
      <p:pic>
        <p:nvPicPr>
          <p:cNvPr id="859139" name="Picture 3"/>
          <p:cNvPicPr>
            <a:picLocks noChangeAspect="1" noChangeArrowheads="1"/>
          </p:cNvPicPr>
          <p:nvPr/>
        </p:nvPicPr>
        <p:blipFill>
          <a:blip r:embed="rId4"/>
          <a:srcRect/>
          <a:stretch>
            <a:fillRect/>
          </a:stretch>
        </p:blipFill>
        <p:spPr bwMode="auto">
          <a:xfrm>
            <a:off x="2124075" y="1557338"/>
            <a:ext cx="1843088" cy="377825"/>
          </a:xfrm>
          <a:prstGeom prst="rect">
            <a:avLst/>
          </a:prstGeom>
          <a:noFill/>
          <a:ln w="9525">
            <a:noFill/>
            <a:miter lim="800000"/>
            <a:headEnd/>
            <a:tailEnd/>
          </a:ln>
        </p:spPr>
      </p:pic>
      <p:pic>
        <p:nvPicPr>
          <p:cNvPr id="859140" name="Picture 4"/>
          <p:cNvPicPr>
            <a:picLocks noChangeAspect="1" noChangeArrowheads="1"/>
          </p:cNvPicPr>
          <p:nvPr/>
        </p:nvPicPr>
        <p:blipFill>
          <a:blip r:embed="rId5"/>
          <a:srcRect/>
          <a:stretch>
            <a:fillRect/>
          </a:stretch>
        </p:blipFill>
        <p:spPr bwMode="auto">
          <a:xfrm>
            <a:off x="4427538" y="1557338"/>
            <a:ext cx="2692400" cy="334962"/>
          </a:xfrm>
          <a:prstGeom prst="rect">
            <a:avLst/>
          </a:prstGeom>
          <a:noFill/>
          <a:ln w="9525">
            <a:noFill/>
            <a:miter lim="800000"/>
            <a:headEnd/>
            <a:tailEnd/>
          </a:ln>
        </p:spPr>
      </p:pic>
      <p:pic>
        <p:nvPicPr>
          <p:cNvPr id="859141" name="Picture 5"/>
          <p:cNvPicPr>
            <a:picLocks noChangeAspect="1" noChangeArrowheads="1"/>
          </p:cNvPicPr>
          <p:nvPr/>
        </p:nvPicPr>
        <p:blipFill>
          <a:blip r:embed="rId6"/>
          <a:srcRect/>
          <a:stretch>
            <a:fillRect/>
          </a:stretch>
        </p:blipFill>
        <p:spPr bwMode="auto">
          <a:xfrm>
            <a:off x="2916238" y="2997200"/>
            <a:ext cx="3048000" cy="334963"/>
          </a:xfrm>
          <a:prstGeom prst="rect">
            <a:avLst/>
          </a:prstGeom>
          <a:noFill/>
          <a:ln w="9525">
            <a:noFill/>
            <a:miter lim="800000"/>
            <a:headEnd/>
            <a:tailEnd/>
          </a:ln>
        </p:spPr>
      </p:pic>
      <p:pic>
        <p:nvPicPr>
          <p:cNvPr id="859142" name="Picture 6"/>
          <p:cNvPicPr>
            <a:picLocks noChangeAspect="1" noChangeArrowheads="1"/>
          </p:cNvPicPr>
          <p:nvPr/>
        </p:nvPicPr>
        <p:blipFill>
          <a:blip r:embed="rId7"/>
          <a:srcRect/>
          <a:stretch>
            <a:fillRect/>
          </a:stretch>
        </p:blipFill>
        <p:spPr bwMode="auto">
          <a:xfrm>
            <a:off x="3276600" y="5373688"/>
            <a:ext cx="3935413" cy="334962"/>
          </a:xfrm>
          <a:prstGeom prst="rect">
            <a:avLst/>
          </a:prstGeom>
          <a:noFill/>
          <a:ln w="9525">
            <a:noFill/>
            <a:miter lim="800000"/>
            <a:headEnd/>
            <a:tailEnd/>
          </a:ln>
        </p:spPr>
      </p:pic>
      <p:grpSp>
        <p:nvGrpSpPr>
          <p:cNvPr id="2" name="Group 7"/>
          <p:cNvGrpSpPr>
            <a:grpSpLocks/>
          </p:cNvGrpSpPr>
          <p:nvPr/>
        </p:nvGrpSpPr>
        <p:grpSpPr bwMode="auto">
          <a:xfrm>
            <a:off x="0" y="-26988"/>
            <a:ext cx="9036050" cy="6858001"/>
            <a:chOff x="0" y="-17"/>
            <a:chExt cx="5692" cy="4320"/>
          </a:xfrm>
        </p:grpSpPr>
        <p:sp>
          <p:nvSpPr>
            <p:cNvPr id="448520" name="Rectangle 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48521" name="Rectangle 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additive="base">
                                        <p:cTn id="7" dur="500" fill="hold"/>
                                        <p:tgtEl>
                                          <p:spTgt spid="859138"/>
                                        </p:tgtEl>
                                        <p:attrNameLst>
                                          <p:attrName>ppt_x</p:attrName>
                                        </p:attrNameLst>
                                      </p:cBhvr>
                                      <p:tavLst>
                                        <p:tav tm="0">
                                          <p:val>
                                            <p:strVal val="#ppt_x"/>
                                          </p:val>
                                        </p:tav>
                                        <p:tav tm="100000">
                                          <p:val>
                                            <p:strVal val="#ppt_x"/>
                                          </p:val>
                                        </p:tav>
                                      </p:tavLst>
                                    </p:anim>
                                    <p:anim calcmode="lin" valueType="num">
                                      <p:cBhvr additive="base">
                                        <p:cTn id="8" dur="500" fill="hold"/>
                                        <p:tgtEl>
                                          <p:spTgt spid="8591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9139"/>
                                        </p:tgtEl>
                                        <p:attrNameLst>
                                          <p:attrName>style.visibility</p:attrName>
                                        </p:attrNameLst>
                                      </p:cBhvr>
                                      <p:to>
                                        <p:strVal val="visible"/>
                                      </p:to>
                                    </p:set>
                                    <p:anim calcmode="lin" valueType="num">
                                      <p:cBhvr additive="base">
                                        <p:cTn id="11" dur="500" fill="hold"/>
                                        <p:tgtEl>
                                          <p:spTgt spid="859139"/>
                                        </p:tgtEl>
                                        <p:attrNameLst>
                                          <p:attrName>ppt_x</p:attrName>
                                        </p:attrNameLst>
                                      </p:cBhvr>
                                      <p:tavLst>
                                        <p:tav tm="0">
                                          <p:val>
                                            <p:strVal val="#ppt_x"/>
                                          </p:val>
                                        </p:tav>
                                        <p:tav tm="100000">
                                          <p:val>
                                            <p:strVal val="#ppt_x"/>
                                          </p:val>
                                        </p:tav>
                                      </p:tavLst>
                                    </p:anim>
                                    <p:anim calcmode="lin" valueType="num">
                                      <p:cBhvr additive="base">
                                        <p:cTn id="12" dur="500" fill="hold"/>
                                        <p:tgtEl>
                                          <p:spTgt spid="8591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9140"/>
                                        </p:tgtEl>
                                        <p:attrNameLst>
                                          <p:attrName>style.visibility</p:attrName>
                                        </p:attrNameLst>
                                      </p:cBhvr>
                                      <p:to>
                                        <p:strVal val="visible"/>
                                      </p:to>
                                    </p:set>
                                    <p:anim calcmode="lin" valueType="num">
                                      <p:cBhvr additive="base">
                                        <p:cTn id="15" dur="500" fill="hold"/>
                                        <p:tgtEl>
                                          <p:spTgt spid="859140"/>
                                        </p:tgtEl>
                                        <p:attrNameLst>
                                          <p:attrName>ppt_x</p:attrName>
                                        </p:attrNameLst>
                                      </p:cBhvr>
                                      <p:tavLst>
                                        <p:tav tm="0">
                                          <p:val>
                                            <p:strVal val="#ppt_x"/>
                                          </p:val>
                                        </p:tav>
                                        <p:tav tm="100000">
                                          <p:val>
                                            <p:strVal val="#ppt_x"/>
                                          </p:val>
                                        </p:tav>
                                      </p:tavLst>
                                    </p:anim>
                                    <p:anim calcmode="lin" valueType="num">
                                      <p:cBhvr additive="base">
                                        <p:cTn id="16" dur="500" fill="hold"/>
                                        <p:tgtEl>
                                          <p:spTgt spid="8591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59141"/>
                                        </p:tgtEl>
                                        <p:attrNameLst>
                                          <p:attrName>style.visibility</p:attrName>
                                        </p:attrNameLst>
                                      </p:cBhvr>
                                      <p:to>
                                        <p:strVal val="visible"/>
                                      </p:to>
                                    </p:set>
                                    <p:anim calcmode="lin" valueType="num">
                                      <p:cBhvr additive="base">
                                        <p:cTn id="19" dur="500" fill="hold"/>
                                        <p:tgtEl>
                                          <p:spTgt spid="859141"/>
                                        </p:tgtEl>
                                        <p:attrNameLst>
                                          <p:attrName>ppt_x</p:attrName>
                                        </p:attrNameLst>
                                      </p:cBhvr>
                                      <p:tavLst>
                                        <p:tav tm="0">
                                          <p:val>
                                            <p:strVal val="#ppt_x"/>
                                          </p:val>
                                        </p:tav>
                                        <p:tav tm="100000">
                                          <p:val>
                                            <p:strVal val="#ppt_x"/>
                                          </p:val>
                                        </p:tav>
                                      </p:tavLst>
                                    </p:anim>
                                    <p:anim calcmode="lin" valueType="num">
                                      <p:cBhvr additive="base">
                                        <p:cTn id="20" dur="500" fill="hold"/>
                                        <p:tgtEl>
                                          <p:spTgt spid="85914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59142"/>
                                        </p:tgtEl>
                                        <p:attrNameLst>
                                          <p:attrName>style.visibility</p:attrName>
                                        </p:attrNameLst>
                                      </p:cBhvr>
                                      <p:to>
                                        <p:strVal val="visible"/>
                                      </p:to>
                                    </p:set>
                                    <p:anim calcmode="lin" valueType="num">
                                      <p:cBhvr additive="base">
                                        <p:cTn id="23" dur="500" fill="hold"/>
                                        <p:tgtEl>
                                          <p:spTgt spid="859142"/>
                                        </p:tgtEl>
                                        <p:attrNameLst>
                                          <p:attrName>ppt_x</p:attrName>
                                        </p:attrNameLst>
                                      </p:cBhvr>
                                      <p:tavLst>
                                        <p:tav tm="0">
                                          <p:val>
                                            <p:strVal val="#ppt_x"/>
                                          </p:val>
                                        </p:tav>
                                        <p:tav tm="100000">
                                          <p:val>
                                            <p:strVal val="#ppt_x"/>
                                          </p:val>
                                        </p:tav>
                                      </p:tavLst>
                                    </p:anim>
                                    <p:anim calcmode="lin" valueType="num">
                                      <p:cBhvr additive="base">
                                        <p:cTn id="24" dur="500" fill="hold"/>
                                        <p:tgtEl>
                                          <p:spTgt spid="859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526"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8591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ChangeArrowheads="1"/>
          </p:cNvSpPr>
          <p:nvPr/>
        </p:nvSpPr>
        <p:spPr bwMode="auto">
          <a:xfrm>
            <a:off x="2987675" y="404813"/>
            <a:ext cx="3386138" cy="792162"/>
          </a:xfrm>
          <a:prstGeom prst="rect">
            <a:avLst/>
          </a:prstGeom>
          <a:gradFill rotWithShape="1">
            <a:gsLst>
              <a:gs pos="0">
                <a:srgbClr val="FFC9CA"/>
              </a:gs>
              <a:gs pos="100000">
                <a:srgbClr val="FFFFFF"/>
              </a:gs>
            </a:gsLst>
            <a:path path="rect">
              <a:fillToRect r="100000" b="100000"/>
            </a:path>
          </a:gradFill>
          <a:ln w="9525" algn="ctr">
            <a:solidFill>
              <a:srgbClr val="FF7C80"/>
            </a:solidFill>
            <a:miter lim="800000"/>
            <a:headEnd/>
            <a:tailEnd/>
          </a:ln>
        </p:spPr>
        <p:txBody>
          <a:bodyPr>
            <a:spAutoFit/>
          </a:bodyPr>
          <a:lstStyle/>
          <a:p>
            <a:endParaRPr lang="fa-IR"/>
          </a:p>
        </p:txBody>
      </p:sp>
      <p:sp>
        <p:nvSpPr>
          <p:cNvPr id="881667" name="Text Box 3"/>
          <p:cNvSpPr txBox="1">
            <a:spLocks noChangeArrowheads="1"/>
          </p:cNvSpPr>
          <p:nvPr/>
        </p:nvSpPr>
        <p:spPr bwMode="auto">
          <a:xfrm>
            <a:off x="3132138" y="555625"/>
            <a:ext cx="3206750" cy="641350"/>
          </a:xfrm>
          <a:prstGeom prst="rect">
            <a:avLst/>
          </a:prstGeom>
          <a:noFill/>
          <a:ln w="9525" algn="ctr">
            <a:noFill/>
            <a:miter lim="800000"/>
            <a:headEnd/>
            <a:tailEnd/>
          </a:ln>
        </p:spPr>
        <p:txBody>
          <a:bodyPr wrap="none">
            <a:spAutoFit/>
          </a:bodyPr>
          <a:lstStyle/>
          <a:p>
            <a:r>
              <a:rPr lang="fa-IR" sz="3600">
                <a:solidFill>
                  <a:srgbClr val="800000"/>
                </a:solidFill>
                <a:latin typeface="Times New Roman" pitchFamily="18" charset="0"/>
                <a:cs typeface="B Nazanin" pitchFamily="2" charset="-78"/>
              </a:rPr>
              <a:t>3. 5 حرکت در فضا </a:t>
            </a:r>
            <a:endParaRPr lang="en-US" sz="3600">
              <a:solidFill>
                <a:srgbClr val="800000"/>
              </a:solidFill>
              <a:latin typeface="Times New Roman" pitchFamily="18" charset="0"/>
              <a:cs typeface="B Nazanin" pitchFamily="2" charset="-78"/>
            </a:endParaRPr>
          </a:p>
        </p:txBody>
      </p:sp>
      <p:sp>
        <p:nvSpPr>
          <p:cNvPr id="881668" name="Line 4"/>
          <p:cNvSpPr>
            <a:spLocks noChangeShapeType="1"/>
          </p:cNvSpPr>
          <p:nvPr/>
        </p:nvSpPr>
        <p:spPr bwMode="auto">
          <a:xfrm>
            <a:off x="898525" y="1268413"/>
            <a:ext cx="7345363" cy="0"/>
          </a:xfrm>
          <a:prstGeom prst="line">
            <a:avLst/>
          </a:prstGeom>
          <a:noFill/>
          <a:ln w="28575">
            <a:solidFill>
              <a:srgbClr val="FF7C80"/>
            </a:solidFill>
            <a:prstDash val="sysDot"/>
            <a:round/>
            <a:headEnd/>
            <a:tailEnd/>
          </a:ln>
          <a:effectLst>
            <a:outerShdw dist="35921" dir="2700000" algn="ctr" rotWithShape="0">
              <a:srgbClr val="336699"/>
            </a:outerShdw>
          </a:effectLst>
        </p:spPr>
        <p:txBody>
          <a:bodyPr/>
          <a:lstStyle/>
          <a:p>
            <a:pPr>
              <a:defRPr/>
            </a:pPr>
            <a:endParaRPr lang="fa-IR"/>
          </a:p>
        </p:txBody>
      </p:sp>
      <p:sp>
        <p:nvSpPr>
          <p:cNvPr id="881669" name="Text Box 5"/>
          <p:cNvSpPr txBox="1">
            <a:spLocks noChangeArrowheads="1"/>
          </p:cNvSpPr>
          <p:nvPr/>
        </p:nvSpPr>
        <p:spPr bwMode="auto">
          <a:xfrm>
            <a:off x="755576" y="1695450"/>
            <a:ext cx="8012187" cy="4708981"/>
          </a:xfrm>
          <a:prstGeom prst="rect">
            <a:avLst/>
          </a:prstGeom>
          <a:noFill/>
          <a:ln w="9525">
            <a:noFill/>
            <a:miter lim="800000"/>
            <a:headEnd/>
            <a:tailEnd/>
          </a:ln>
        </p:spPr>
        <p:txBody>
          <a:bodyPr wrap="square">
            <a:spAutoFit/>
          </a:bodyPr>
          <a:lstStyle/>
          <a:p>
            <a:pPr>
              <a:lnSpc>
                <a:spcPct val="150000"/>
              </a:lnSpc>
            </a:pPr>
            <a:r>
              <a:rPr lang="fa-IR" sz="3200" dirty="0">
                <a:solidFill>
                  <a:srgbClr val="336699"/>
                </a:solidFill>
                <a:latin typeface="Times New Roman" pitchFamily="18" charset="0"/>
                <a:cs typeface="B Nazanin" pitchFamily="2" charset="-78"/>
              </a:rPr>
              <a:t> </a:t>
            </a:r>
            <a:r>
              <a:rPr lang="fa-IR" sz="2400" dirty="0" smtClean="0">
                <a:latin typeface="Times New Roman" pitchFamily="18" charset="0"/>
                <a:cs typeface="B Nazanin" pitchFamily="2" charset="-78"/>
              </a:rPr>
              <a:t>مانند حرکت در صفحه حرکت در فضا را نیز می‌توان به کمک توابع برداری بررسی کرد. فرض کنید  </a:t>
            </a:r>
            <a:r>
              <a:rPr lang="fa-IR" sz="2400" dirty="0">
                <a:latin typeface="Times New Roman" pitchFamily="18" charset="0"/>
                <a:cs typeface="B Nazanin" pitchFamily="2" charset="-78"/>
              </a:rPr>
              <a:t>کنید خم مشتقپذیر </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مسیر حرکت </a:t>
            </a:r>
            <a:r>
              <a:rPr lang="fa-IR" sz="2400" dirty="0">
                <a:latin typeface="Times New Roman" pitchFamily="18" charset="0"/>
                <a:cs typeface="B Nazanin" pitchFamily="2" charset="-78"/>
              </a:rPr>
              <a:t>یک </a:t>
            </a:r>
            <a:r>
              <a:rPr lang="fa-IR" sz="2400" dirty="0" smtClean="0">
                <a:latin typeface="Times New Roman" pitchFamily="18" charset="0"/>
                <a:cs typeface="B Nazanin" pitchFamily="2" charset="-78"/>
              </a:rPr>
              <a:t>متحرک در فضا </a:t>
            </a:r>
            <a:r>
              <a:rPr lang="fa-IR" sz="2400" dirty="0">
                <a:latin typeface="Times New Roman" pitchFamily="18" charset="0"/>
                <a:cs typeface="B Nazanin" pitchFamily="2" charset="-78"/>
              </a:rPr>
              <a:t>باشد . بردار</a:t>
            </a: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را </a:t>
            </a:r>
            <a:r>
              <a:rPr lang="fa-IR" sz="2400" dirty="0" smtClean="0">
                <a:latin typeface="Times New Roman" pitchFamily="18" charset="0"/>
                <a:cs typeface="B Nazanin" pitchFamily="2" charset="-78"/>
              </a:rPr>
              <a:t>بردار سرعت </a:t>
            </a:r>
            <a:r>
              <a:rPr lang="fa-IR" sz="2400" dirty="0">
                <a:latin typeface="Times New Roman" pitchFamily="18" charset="0"/>
                <a:cs typeface="B Nazanin" pitchFamily="2" charset="-78"/>
              </a:rPr>
              <a:t>متحرک در لحظه </a:t>
            </a:r>
            <a:r>
              <a:rPr lang="en-US" sz="2400" dirty="0">
                <a:latin typeface="Times New Roman" pitchFamily="18" charset="0"/>
                <a:cs typeface="B Nazanin" pitchFamily="2" charset="-78"/>
              </a:rPr>
              <a:t>t</a:t>
            </a:r>
            <a:r>
              <a:rPr lang="fa-IR" sz="2400" dirty="0">
                <a:latin typeface="Times New Roman" pitchFamily="18" charset="0"/>
                <a:cs typeface="B Nazanin" pitchFamily="2" charset="-78"/>
              </a:rPr>
              <a:t> می نامیم و آن را با </a:t>
            </a:r>
            <a:r>
              <a:rPr lang="en-US" sz="2000" dirty="0">
                <a:latin typeface="Times New Roman" pitchFamily="18" charset="0"/>
                <a:cs typeface="B Nazanin" pitchFamily="2" charset="-78"/>
              </a:rPr>
              <a:t>v(t)</a:t>
            </a:r>
            <a:r>
              <a:rPr lang="fa-IR" sz="2400" dirty="0">
                <a:latin typeface="Times New Roman" pitchFamily="18" charset="0"/>
                <a:cs typeface="B Nazanin" pitchFamily="2" charset="-78"/>
              </a:rPr>
              <a:t> نشان می دهیم </a:t>
            </a:r>
            <a:r>
              <a:rPr lang="fa-IR" sz="2400" dirty="0" smtClean="0">
                <a:latin typeface="Times New Roman" pitchFamily="18" charset="0"/>
                <a:cs typeface="B Nazanin" pitchFamily="2" charset="-78"/>
              </a:rPr>
              <a:t>و بر مسیر حرکت مماس است.</a:t>
            </a:r>
            <a:endParaRPr lang="en-US" sz="2400" dirty="0">
              <a:latin typeface="Times New Roman" pitchFamily="18" charset="0"/>
              <a:cs typeface="B Nazanin" pitchFamily="2" charset="-78"/>
            </a:endParaRPr>
          </a:p>
        </p:txBody>
      </p:sp>
      <p:pic>
        <p:nvPicPr>
          <p:cNvPr id="881670" name="Picture 6"/>
          <p:cNvPicPr>
            <a:picLocks noChangeAspect="1" noChangeArrowheads="1"/>
          </p:cNvPicPr>
          <p:nvPr/>
        </p:nvPicPr>
        <p:blipFill>
          <a:blip r:embed="rId4"/>
          <a:srcRect/>
          <a:stretch>
            <a:fillRect/>
          </a:stretch>
        </p:blipFill>
        <p:spPr bwMode="auto">
          <a:xfrm>
            <a:off x="1966913" y="3051572"/>
            <a:ext cx="1863725" cy="377825"/>
          </a:xfrm>
          <a:prstGeom prst="rect">
            <a:avLst/>
          </a:prstGeom>
          <a:noFill/>
          <a:ln w="9525">
            <a:noFill/>
            <a:miter lim="800000"/>
            <a:headEnd/>
            <a:tailEnd/>
          </a:ln>
        </p:spPr>
      </p:pic>
      <p:pic>
        <p:nvPicPr>
          <p:cNvPr id="881671" name="Picture 7"/>
          <p:cNvPicPr>
            <a:picLocks noChangeAspect="1" noChangeArrowheads="1"/>
          </p:cNvPicPr>
          <p:nvPr/>
        </p:nvPicPr>
        <p:blipFill>
          <a:blip r:embed="rId5"/>
          <a:srcRect/>
          <a:stretch>
            <a:fillRect/>
          </a:stretch>
        </p:blipFill>
        <p:spPr bwMode="auto">
          <a:xfrm>
            <a:off x="3974306" y="3132665"/>
            <a:ext cx="3698875" cy="333375"/>
          </a:xfrm>
          <a:prstGeom prst="rect">
            <a:avLst/>
          </a:prstGeom>
          <a:noFill/>
          <a:ln w="9525">
            <a:noFill/>
            <a:miter lim="800000"/>
            <a:headEnd/>
            <a:tailEnd/>
          </a:ln>
        </p:spPr>
      </p:pic>
      <p:pic>
        <p:nvPicPr>
          <p:cNvPr id="881672" name="Picture 8"/>
          <p:cNvPicPr>
            <a:picLocks noChangeAspect="1" noChangeArrowheads="1"/>
          </p:cNvPicPr>
          <p:nvPr/>
        </p:nvPicPr>
        <p:blipFill>
          <a:blip r:embed="rId6"/>
          <a:srcRect/>
          <a:stretch>
            <a:fillRect/>
          </a:stretch>
        </p:blipFill>
        <p:spPr bwMode="auto">
          <a:xfrm>
            <a:off x="2608263" y="4538663"/>
            <a:ext cx="4025900" cy="333375"/>
          </a:xfrm>
          <a:prstGeom prst="rect">
            <a:avLst/>
          </a:prstGeom>
          <a:noFill/>
          <a:ln w="9525">
            <a:noFill/>
            <a:miter lim="800000"/>
            <a:headEnd/>
            <a:tailEnd/>
          </a:ln>
        </p:spPr>
      </p:pic>
      <p:grpSp>
        <p:nvGrpSpPr>
          <p:cNvPr id="2" name="Group 9"/>
          <p:cNvGrpSpPr>
            <a:grpSpLocks/>
          </p:cNvGrpSpPr>
          <p:nvPr/>
        </p:nvGrpSpPr>
        <p:grpSpPr bwMode="auto">
          <a:xfrm>
            <a:off x="0" y="-26988"/>
            <a:ext cx="9036050" cy="6858001"/>
            <a:chOff x="0" y="-17"/>
            <a:chExt cx="5692" cy="4320"/>
          </a:xfrm>
        </p:grpSpPr>
        <p:sp>
          <p:nvSpPr>
            <p:cNvPr id="471050" name="Rectangle 10"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71051" name="Rectangle 11"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81666"/>
                                        </p:tgtEl>
                                        <p:attrNameLst>
                                          <p:attrName>style.visibility</p:attrName>
                                        </p:attrNameLst>
                                      </p:cBhvr>
                                      <p:to>
                                        <p:strVal val="visible"/>
                                      </p:to>
                                    </p:set>
                                    <p:anim calcmode="lin" valueType="num">
                                      <p:cBhvr>
                                        <p:cTn id="7" dur="1000" fill="hold"/>
                                        <p:tgtEl>
                                          <p:spTgt spid="881666"/>
                                        </p:tgtEl>
                                        <p:attrNameLst>
                                          <p:attrName>ppt_x</p:attrName>
                                        </p:attrNameLst>
                                      </p:cBhvr>
                                      <p:tavLst>
                                        <p:tav tm="0">
                                          <p:val>
                                            <p:strVal val="#ppt_x-.2"/>
                                          </p:val>
                                        </p:tav>
                                        <p:tav tm="100000">
                                          <p:val>
                                            <p:strVal val="#ppt_x"/>
                                          </p:val>
                                        </p:tav>
                                      </p:tavLst>
                                    </p:anim>
                                    <p:anim calcmode="lin" valueType="num">
                                      <p:cBhvr>
                                        <p:cTn id="8" dur="1000" fill="hold"/>
                                        <p:tgtEl>
                                          <p:spTgt spid="8816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8166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81667"/>
                                        </p:tgtEl>
                                        <p:attrNameLst>
                                          <p:attrName>style.visibility</p:attrName>
                                        </p:attrNameLst>
                                      </p:cBhvr>
                                      <p:to>
                                        <p:strVal val="visible"/>
                                      </p:to>
                                    </p:set>
                                    <p:anim calcmode="lin" valueType="num">
                                      <p:cBhvr>
                                        <p:cTn id="12" dur="1000" fill="hold"/>
                                        <p:tgtEl>
                                          <p:spTgt spid="881667"/>
                                        </p:tgtEl>
                                        <p:attrNameLst>
                                          <p:attrName>ppt_x</p:attrName>
                                        </p:attrNameLst>
                                      </p:cBhvr>
                                      <p:tavLst>
                                        <p:tav tm="0">
                                          <p:val>
                                            <p:strVal val="#ppt_x-.2"/>
                                          </p:val>
                                        </p:tav>
                                        <p:tav tm="100000">
                                          <p:val>
                                            <p:strVal val="#ppt_x"/>
                                          </p:val>
                                        </p:tav>
                                      </p:tavLst>
                                    </p:anim>
                                    <p:anim calcmode="lin" valueType="num">
                                      <p:cBhvr>
                                        <p:cTn id="13" dur="1000" fill="hold"/>
                                        <p:tgtEl>
                                          <p:spTgt spid="88166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81667"/>
                                        </p:tgtEl>
                                      </p:cBhvr>
                                    </p:animEffect>
                                  </p:childTnLst>
                                </p:cTn>
                              </p:par>
                              <p:par>
                                <p:cTn id="15" presetID="29" presetClass="entr" presetSubtype="0" fill="hold" nodeType="withEffect">
                                  <p:stCondLst>
                                    <p:cond delay="0"/>
                                  </p:stCondLst>
                                  <p:childTnLst>
                                    <p:set>
                                      <p:cBhvr>
                                        <p:cTn id="16" dur="1" fill="hold">
                                          <p:stCondLst>
                                            <p:cond delay="0"/>
                                          </p:stCondLst>
                                        </p:cTn>
                                        <p:tgtEl>
                                          <p:spTgt spid="881668"/>
                                        </p:tgtEl>
                                        <p:attrNameLst>
                                          <p:attrName>style.visibility</p:attrName>
                                        </p:attrNameLst>
                                      </p:cBhvr>
                                      <p:to>
                                        <p:strVal val="visible"/>
                                      </p:to>
                                    </p:set>
                                    <p:anim calcmode="lin" valueType="num">
                                      <p:cBhvr>
                                        <p:cTn id="17" dur="1000" fill="hold"/>
                                        <p:tgtEl>
                                          <p:spTgt spid="881668"/>
                                        </p:tgtEl>
                                        <p:attrNameLst>
                                          <p:attrName>ppt_x</p:attrName>
                                        </p:attrNameLst>
                                      </p:cBhvr>
                                      <p:tavLst>
                                        <p:tav tm="0">
                                          <p:val>
                                            <p:strVal val="#ppt_x-.2"/>
                                          </p:val>
                                        </p:tav>
                                        <p:tav tm="100000">
                                          <p:val>
                                            <p:strVal val="#ppt_x"/>
                                          </p:val>
                                        </p:tav>
                                      </p:tavLst>
                                    </p:anim>
                                    <p:anim calcmode="lin" valueType="num">
                                      <p:cBhvr>
                                        <p:cTn id="18" dur="1000" fill="hold"/>
                                        <p:tgtEl>
                                          <p:spTgt spid="88166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81668"/>
                                        </p:tgtEl>
                                      </p:cBhvr>
                                    </p:animEffect>
                                  </p:childTnLst>
                                </p:cTn>
                              </p:par>
                            </p:childTnLst>
                          </p:cTn>
                        </p:par>
                        <p:par>
                          <p:cTn id="20" fill="hold">
                            <p:stCondLst>
                              <p:cond delay="1000"/>
                            </p:stCondLst>
                            <p:childTnLst>
                              <p:par>
                                <p:cTn id="21" presetID="29" presetClass="entr" presetSubtype="0" fill="hold" grpId="0" nodeType="afterEffect">
                                  <p:stCondLst>
                                    <p:cond delay="0"/>
                                  </p:stCondLst>
                                  <p:childTnLst>
                                    <p:set>
                                      <p:cBhvr>
                                        <p:cTn id="22" dur="1" fill="hold">
                                          <p:stCondLst>
                                            <p:cond delay="0"/>
                                          </p:stCondLst>
                                        </p:cTn>
                                        <p:tgtEl>
                                          <p:spTgt spid="881669"/>
                                        </p:tgtEl>
                                        <p:attrNameLst>
                                          <p:attrName>style.visibility</p:attrName>
                                        </p:attrNameLst>
                                      </p:cBhvr>
                                      <p:to>
                                        <p:strVal val="visible"/>
                                      </p:to>
                                    </p:set>
                                    <p:anim calcmode="lin" valueType="num">
                                      <p:cBhvr>
                                        <p:cTn id="23" dur="1000" fill="hold"/>
                                        <p:tgtEl>
                                          <p:spTgt spid="881669"/>
                                        </p:tgtEl>
                                        <p:attrNameLst>
                                          <p:attrName>ppt_x</p:attrName>
                                        </p:attrNameLst>
                                      </p:cBhvr>
                                      <p:tavLst>
                                        <p:tav tm="0">
                                          <p:val>
                                            <p:strVal val="#ppt_x-.2"/>
                                          </p:val>
                                        </p:tav>
                                        <p:tav tm="100000">
                                          <p:val>
                                            <p:strVal val="#ppt_x"/>
                                          </p:val>
                                        </p:tav>
                                      </p:tavLst>
                                    </p:anim>
                                    <p:anim calcmode="lin" valueType="num">
                                      <p:cBhvr>
                                        <p:cTn id="24" dur="1000" fill="hold"/>
                                        <p:tgtEl>
                                          <p:spTgt spid="88166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881669"/>
                                        </p:tgtEl>
                                      </p:cBhvr>
                                    </p:animEffect>
                                  </p:childTnLst>
                                </p:cTn>
                              </p:par>
                              <p:par>
                                <p:cTn id="26" presetID="29" presetClass="entr" presetSubtype="0" fill="hold" nodeType="withEffect">
                                  <p:stCondLst>
                                    <p:cond delay="0"/>
                                  </p:stCondLst>
                                  <p:childTnLst>
                                    <p:set>
                                      <p:cBhvr>
                                        <p:cTn id="27" dur="1" fill="hold">
                                          <p:stCondLst>
                                            <p:cond delay="0"/>
                                          </p:stCondLst>
                                        </p:cTn>
                                        <p:tgtEl>
                                          <p:spTgt spid="881670"/>
                                        </p:tgtEl>
                                        <p:attrNameLst>
                                          <p:attrName>style.visibility</p:attrName>
                                        </p:attrNameLst>
                                      </p:cBhvr>
                                      <p:to>
                                        <p:strVal val="visible"/>
                                      </p:to>
                                    </p:set>
                                    <p:anim calcmode="lin" valueType="num">
                                      <p:cBhvr>
                                        <p:cTn id="28" dur="1000" fill="hold"/>
                                        <p:tgtEl>
                                          <p:spTgt spid="881670"/>
                                        </p:tgtEl>
                                        <p:attrNameLst>
                                          <p:attrName>ppt_x</p:attrName>
                                        </p:attrNameLst>
                                      </p:cBhvr>
                                      <p:tavLst>
                                        <p:tav tm="0">
                                          <p:val>
                                            <p:strVal val="#ppt_x-.2"/>
                                          </p:val>
                                        </p:tav>
                                        <p:tav tm="100000">
                                          <p:val>
                                            <p:strVal val="#ppt_x"/>
                                          </p:val>
                                        </p:tav>
                                      </p:tavLst>
                                    </p:anim>
                                    <p:anim calcmode="lin" valueType="num">
                                      <p:cBhvr>
                                        <p:cTn id="29" dur="1000" fill="hold"/>
                                        <p:tgtEl>
                                          <p:spTgt spid="88167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81670"/>
                                        </p:tgtEl>
                                      </p:cBhvr>
                                    </p:animEffect>
                                  </p:childTnLst>
                                </p:cTn>
                              </p:par>
                              <p:par>
                                <p:cTn id="31" presetID="29" presetClass="entr" presetSubtype="0" fill="hold" nodeType="withEffect">
                                  <p:stCondLst>
                                    <p:cond delay="0"/>
                                  </p:stCondLst>
                                  <p:childTnLst>
                                    <p:set>
                                      <p:cBhvr>
                                        <p:cTn id="32" dur="1" fill="hold">
                                          <p:stCondLst>
                                            <p:cond delay="0"/>
                                          </p:stCondLst>
                                        </p:cTn>
                                        <p:tgtEl>
                                          <p:spTgt spid="881671"/>
                                        </p:tgtEl>
                                        <p:attrNameLst>
                                          <p:attrName>style.visibility</p:attrName>
                                        </p:attrNameLst>
                                      </p:cBhvr>
                                      <p:to>
                                        <p:strVal val="visible"/>
                                      </p:to>
                                    </p:set>
                                    <p:anim calcmode="lin" valueType="num">
                                      <p:cBhvr>
                                        <p:cTn id="33" dur="1000" fill="hold"/>
                                        <p:tgtEl>
                                          <p:spTgt spid="881671"/>
                                        </p:tgtEl>
                                        <p:attrNameLst>
                                          <p:attrName>ppt_x</p:attrName>
                                        </p:attrNameLst>
                                      </p:cBhvr>
                                      <p:tavLst>
                                        <p:tav tm="0">
                                          <p:val>
                                            <p:strVal val="#ppt_x-.2"/>
                                          </p:val>
                                        </p:tav>
                                        <p:tav tm="100000">
                                          <p:val>
                                            <p:strVal val="#ppt_x"/>
                                          </p:val>
                                        </p:tav>
                                      </p:tavLst>
                                    </p:anim>
                                    <p:anim calcmode="lin" valueType="num">
                                      <p:cBhvr>
                                        <p:cTn id="34" dur="1000" fill="hold"/>
                                        <p:tgtEl>
                                          <p:spTgt spid="88167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81671"/>
                                        </p:tgtEl>
                                      </p:cBhvr>
                                    </p:animEffect>
                                  </p:childTnLst>
                                </p:cTn>
                              </p:par>
                              <p:par>
                                <p:cTn id="36" presetID="29" presetClass="entr" presetSubtype="0" fill="hold" nodeType="withEffect">
                                  <p:stCondLst>
                                    <p:cond delay="0"/>
                                  </p:stCondLst>
                                  <p:childTnLst>
                                    <p:set>
                                      <p:cBhvr>
                                        <p:cTn id="37" dur="1" fill="hold">
                                          <p:stCondLst>
                                            <p:cond delay="0"/>
                                          </p:stCondLst>
                                        </p:cTn>
                                        <p:tgtEl>
                                          <p:spTgt spid="881672"/>
                                        </p:tgtEl>
                                        <p:attrNameLst>
                                          <p:attrName>style.visibility</p:attrName>
                                        </p:attrNameLst>
                                      </p:cBhvr>
                                      <p:to>
                                        <p:strVal val="visible"/>
                                      </p:to>
                                    </p:set>
                                    <p:anim calcmode="lin" valueType="num">
                                      <p:cBhvr>
                                        <p:cTn id="38" dur="1000" fill="hold"/>
                                        <p:tgtEl>
                                          <p:spTgt spid="881672"/>
                                        </p:tgtEl>
                                        <p:attrNameLst>
                                          <p:attrName>ppt_x</p:attrName>
                                        </p:attrNameLst>
                                      </p:cBhvr>
                                      <p:tavLst>
                                        <p:tav tm="0">
                                          <p:val>
                                            <p:strVal val="#ppt_x-.2"/>
                                          </p:val>
                                        </p:tav>
                                        <p:tav tm="100000">
                                          <p:val>
                                            <p:strVal val="#ppt_x"/>
                                          </p:val>
                                        </p:tav>
                                      </p:tavLst>
                                    </p:anim>
                                    <p:anim calcmode="lin" valueType="num">
                                      <p:cBhvr>
                                        <p:cTn id="39" dur="1000" fill="hold"/>
                                        <p:tgtEl>
                                          <p:spTgt spid="88167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816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60000" fill="hold"/>
                                        <p:tgtEl>
                                          <p:spTgt spid="3"/>
                                        </p:tgtEl>
                                      </p:cBhvr>
                                    </p:cmd>
                                  </p:childTnLst>
                                </p:cTn>
                              </p:par>
                            </p:childTnLst>
                          </p:cTn>
                        </p:par>
                      </p:childTnLst>
                    </p:cTn>
                  </p:par>
                </p:childTnLst>
              </p:cTn>
              <p:nextCondLst>
                <p:cond evt="onClick" delay="0">
                  <p:tgtEl>
                    <p:spTgt spid="3"/>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881666" grpId="0" animBg="1"/>
      <p:bldP spid="881667" grpId="0"/>
      <p:bldP spid="8816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79613" y="311150"/>
            <a:ext cx="5905500" cy="3455988"/>
            <a:chOff x="1247" y="196"/>
            <a:chExt cx="3720" cy="2177"/>
          </a:xfrm>
        </p:grpSpPr>
        <p:sp>
          <p:nvSpPr>
            <p:cNvPr id="472073" name="Line 3"/>
            <p:cNvSpPr>
              <a:spLocks noChangeShapeType="1"/>
            </p:cNvSpPr>
            <p:nvPr/>
          </p:nvSpPr>
          <p:spPr bwMode="auto">
            <a:xfrm>
              <a:off x="2154" y="1784"/>
              <a:ext cx="2813" cy="0"/>
            </a:xfrm>
            <a:prstGeom prst="line">
              <a:avLst/>
            </a:prstGeom>
            <a:noFill/>
            <a:ln w="9525">
              <a:solidFill>
                <a:schemeClr val="tx1"/>
              </a:solidFill>
              <a:round/>
              <a:headEnd/>
              <a:tailEnd type="triangle" w="med" len="med"/>
            </a:ln>
          </p:spPr>
          <p:txBody>
            <a:bodyPr/>
            <a:lstStyle/>
            <a:p>
              <a:endParaRPr lang="fa-IR"/>
            </a:p>
          </p:txBody>
        </p:sp>
        <p:sp>
          <p:nvSpPr>
            <p:cNvPr id="472074" name="Line 4"/>
            <p:cNvSpPr>
              <a:spLocks noChangeShapeType="1"/>
            </p:cNvSpPr>
            <p:nvPr/>
          </p:nvSpPr>
          <p:spPr bwMode="auto">
            <a:xfrm flipH="1">
              <a:off x="1247" y="1784"/>
              <a:ext cx="907" cy="272"/>
            </a:xfrm>
            <a:prstGeom prst="line">
              <a:avLst/>
            </a:prstGeom>
            <a:noFill/>
            <a:ln w="9525">
              <a:solidFill>
                <a:schemeClr val="tx1"/>
              </a:solidFill>
              <a:round/>
              <a:headEnd/>
              <a:tailEnd type="triangle" w="med" len="med"/>
            </a:ln>
          </p:spPr>
          <p:txBody>
            <a:bodyPr/>
            <a:lstStyle/>
            <a:p>
              <a:endParaRPr lang="fa-IR"/>
            </a:p>
          </p:txBody>
        </p:sp>
        <p:sp>
          <p:nvSpPr>
            <p:cNvPr id="472075" name="Line 5"/>
            <p:cNvSpPr>
              <a:spLocks noChangeShapeType="1"/>
            </p:cNvSpPr>
            <p:nvPr/>
          </p:nvSpPr>
          <p:spPr bwMode="auto">
            <a:xfrm flipV="1">
              <a:off x="2154" y="196"/>
              <a:ext cx="0" cy="1588"/>
            </a:xfrm>
            <a:prstGeom prst="line">
              <a:avLst/>
            </a:prstGeom>
            <a:noFill/>
            <a:ln w="9525">
              <a:solidFill>
                <a:schemeClr val="tx1"/>
              </a:solidFill>
              <a:round/>
              <a:headEnd/>
              <a:tailEnd type="triangle" w="med" len="med"/>
            </a:ln>
          </p:spPr>
          <p:txBody>
            <a:bodyPr/>
            <a:lstStyle/>
            <a:p>
              <a:endParaRPr lang="fa-IR"/>
            </a:p>
          </p:txBody>
        </p:sp>
        <p:sp>
          <p:nvSpPr>
            <p:cNvPr id="472076" name="Freeform 6"/>
            <p:cNvSpPr>
              <a:spLocks/>
            </p:cNvSpPr>
            <p:nvPr/>
          </p:nvSpPr>
          <p:spPr bwMode="auto">
            <a:xfrm>
              <a:off x="3205" y="287"/>
              <a:ext cx="1172" cy="2086"/>
            </a:xfrm>
            <a:custGeom>
              <a:avLst/>
              <a:gdLst>
                <a:gd name="T0" fmla="*/ 129 w 1172"/>
                <a:gd name="T1" fmla="*/ 0 h 2086"/>
                <a:gd name="T2" fmla="*/ 83 w 1172"/>
                <a:gd name="T3" fmla="*/ 181 h 2086"/>
                <a:gd name="T4" fmla="*/ 628 w 1172"/>
                <a:gd name="T5" fmla="*/ 227 h 2086"/>
                <a:gd name="T6" fmla="*/ 537 w 1172"/>
                <a:gd name="T7" fmla="*/ 635 h 2086"/>
                <a:gd name="T8" fmla="*/ 491 w 1172"/>
                <a:gd name="T9" fmla="*/ 998 h 2086"/>
                <a:gd name="T10" fmla="*/ 1127 w 1172"/>
                <a:gd name="T11" fmla="*/ 1179 h 2086"/>
                <a:gd name="T12" fmla="*/ 764 w 1172"/>
                <a:gd name="T13" fmla="*/ 1724 h 2086"/>
                <a:gd name="T14" fmla="*/ 764 w 1172"/>
                <a:gd name="T15" fmla="*/ 1996 h 2086"/>
                <a:gd name="T16" fmla="*/ 945 w 1172"/>
                <a:gd name="T17" fmla="*/ 2086 h 2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2"/>
                <a:gd name="T28" fmla="*/ 0 h 2086"/>
                <a:gd name="T29" fmla="*/ 1172 w 1172"/>
                <a:gd name="T30" fmla="*/ 2086 h 2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2" h="2086">
                  <a:moveTo>
                    <a:pt x="129" y="0"/>
                  </a:moveTo>
                  <a:cubicBezTo>
                    <a:pt x="64" y="71"/>
                    <a:pt x="0" y="143"/>
                    <a:pt x="83" y="181"/>
                  </a:cubicBezTo>
                  <a:cubicBezTo>
                    <a:pt x="166" y="219"/>
                    <a:pt x="552" y="151"/>
                    <a:pt x="628" y="227"/>
                  </a:cubicBezTo>
                  <a:cubicBezTo>
                    <a:pt x="704" y="303"/>
                    <a:pt x="560" y="507"/>
                    <a:pt x="537" y="635"/>
                  </a:cubicBezTo>
                  <a:cubicBezTo>
                    <a:pt x="514" y="763"/>
                    <a:pt x="393" y="907"/>
                    <a:pt x="491" y="998"/>
                  </a:cubicBezTo>
                  <a:cubicBezTo>
                    <a:pt x="589" y="1089"/>
                    <a:pt x="1082" y="1058"/>
                    <a:pt x="1127" y="1179"/>
                  </a:cubicBezTo>
                  <a:cubicBezTo>
                    <a:pt x="1172" y="1300"/>
                    <a:pt x="824" y="1588"/>
                    <a:pt x="764" y="1724"/>
                  </a:cubicBezTo>
                  <a:cubicBezTo>
                    <a:pt x="704" y="1860"/>
                    <a:pt x="734" y="1936"/>
                    <a:pt x="764" y="1996"/>
                  </a:cubicBezTo>
                  <a:cubicBezTo>
                    <a:pt x="794" y="2056"/>
                    <a:pt x="869" y="2071"/>
                    <a:pt x="945" y="2086"/>
                  </a:cubicBezTo>
                </a:path>
              </a:pathLst>
            </a:custGeom>
            <a:noFill/>
            <a:ln w="28575">
              <a:solidFill>
                <a:schemeClr val="accent2"/>
              </a:solidFill>
              <a:round/>
              <a:headEnd/>
              <a:tailEnd/>
            </a:ln>
          </p:spPr>
          <p:txBody>
            <a:bodyPr/>
            <a:lstStyle/>
            <a:p>
              <a:endParaRPr lang="fa-IR"/>
            </a:p>
          </p:txBody>
        </p:sp>
        <p:sp>
          <p:nvSpPr>
            <p:cNvPr id="472077" name="Line 7"/>
            <p:cNvSpPr>
              <a:spLocks noChangeShapeType="1"/>
            </p:cNvSpPr>
            <p:nvPr/>
          </p:nvSpPr>
          <p:spPr bwMode="auto">
            <a:xfrm flipV="1">
              <a:off x="2154" y="1285"/>
              <a:ext cx="1497" cy="499"/>
            </a:xfrm>
            <a:prstGeom prst="line">
              <a:avLst/>
            </a:prstGeom>
            <a:noFill/>
            <a:ln w="28575">
              <a:solidFill>
                <a:srgbClr val="990000"/>
              </a:solidFill>
              <a:round/>
              <a:headEnd/>
              <a:tailEnd type="triangle" w="med" len="med"/>
            </a:ln>
          </p:spPr>
          <p:txBody>
            <a:bodyPr/>
            <a:lstStyle/>
            <a:p>
              <a:endParaRPr lang="fa-IR"/>
            </a:p>
          </p:txBody>
        </p:sp>
        <p:sp>
          <p:nvSpPr>
            <p:cNvPr id="472078" name="Line 8"/>
            <p:cNvSpPr>
              <a:spLocks noChangeShapeType="1"/>
            </p:cNvSpPr>
            <p:nvPr/>
          </p:nvSpPr>
          <p:spPr bwMode="auto">
            <a:xfrm flipH="1" flipV="1">
              <a:off x="3107" y="514"/>
              <a:ext cx="680" cy="952"/>
            </a:xfrm>
            <a:prstGeom prst="line">
              <a:avLst/>
            </a:prstGeom>
            <a:noFill/>
            <a:ln w="28575">
              <a:solidFill>
                <a:schemeClr val="hlink"/>
              </a:solidFill>
              <a:round/>
              <a:headEnd/>
              <a:tailEnd type="triangle" w="med" len="med"/>
            </a:ln>
          </p:spPr>
          <p:txBody>
            <a:bodyPr/>
            <a:lstStyle/>
            <a:p>
              <a:endParaRPr lang="fa-IR"/>
            </a:p>
          </p:txBody>
        </p:sp>
        <p:sp>
          <p:nvSpPr>
            <p:cNvPr id="472079" name="Text Box 9"/>
            <p:cNvSpPr txBox="1">
              <a:spLocks noChangeArrowheads="1"/>
            </p:cNvSpPr>
            <p:nvPr/>
          </p:nvSpPr>
          <p:spPr bwMode="auto">
            <a:xfrm>
              <a:off x="2516" y="1307"/>
              <a:ext cx="319"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f(t)</a:t>
              </a:r>
            </a:p>
          </p:txBody>
        </p:sp>
        <p:sp>
          <p:nvSpPr>
            <p:cNvPr id="472080" name="Text Box 10"/>
            <p:cNvSpPr txBox="1">
              <a:spLocks noChangeArrowheads="1"/>
            </p:cNvSpPr>
            <p:nvPr/>
          </p:nvSpPr>
          <p:spPr bwMode="auto">
            <a:xfrm>
              <a:off x="2761" y="355"/>
              <a:ext cx="346"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v(t)</a:t>
              </a:r>
            </a:p>
          </p:txBody>
        </p:sp>
        <p:sp>
          <p:nvSpPr>
            <p:cNvPr id="472081" name="Text Box 11"/>
            <p:cNvSpPr txBox="1">
              <a:spLocks noChangeArrowheads="1"/>
            </p:cNvSpPr>
            <p:nvPr/>
          </p:nvSpPr>
          <p:spPr bwMode="auto">
            <a:xfrm>
              <a:off x="1811" y="2097"/>
              <a:ext cx="1943" cy="250"/>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بردار سرعت بر مسیر مماس است.</a:t>
              </a:r>
              <a:endParaRPr lang="en-US" sz="2000">
                <a:latin typeface="Times New Roman" pitchFamily="18" charset="0"/>
                <a:cs typeface="B Nazanin" pitchFamily="2" charset="-78"/>
              </a:endParaRPr>
            </a:p>
          </p:txBody>
        </p:sp>
      </p:grpSp>
      <p:sp>
        <p:nvSpPr>
          <p:cNvPr id="882700" name="Text Box 12"/>
          <p:cNvSpPr txBox="1">
            <a:spLocks noChangeArrowheads="1"/>
          </p:cNvSpPr>
          <p:nvPr/>
        </p:nvSpPr>
        <p:spPr bwMode="auto">
          <a:xfrm>
            <a:off x="730426" y="4152900"/>
            <a:ext cx="7821437" cy="2677656"/>
          </a:xfrm>
          <a:prstGeom prst="rect">
            <a:avLst/>
          </a:prstGeom>
          <a:noFill/>
          <a:ln w="9525">
            <a:noFill/>
            <a:miter lim="800000"/>
            <a:headEnd/>
            <a:tailEnd/>
          </a:ln>
        </p:spPr>
        <p:txBody>
          <a:bodyPr wrap="none">
            <a:spAutoFit/>
          </a:bodyPr>
          <a:lstStyle/>
          <a:p>
            <a:r>
              <a:rPr lang="fa-IR" sz="2400" dirty="0">
                <a:latin typeface="Times New Roman" pitchFamily="18" charset="0"/>
                <a:cs typeface="B Nazanin" pitchFamily="2" charset="-78"/>
              </a:rPr>
              <a:t>چون به ازای هر                ،                         </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پس بردار یکه</a:t>
            </a:r>
          </a:p>
          <a:p>
            <a:endParaRPr lang="fa-IR" sz="2400" dirty="0">
              <a:latin typeface="Times New Roman" pitchFamily="18" charset="0"/>
              <a:cs typeface="B Nazanin" pitchFamily="2" charset="-78"/>
            </a:endParaRPr>
          </a:p>
          <a:p>
            <a:endParaRPr lang="fa-IR" sz="2400" dirty="0">
              <a:latin typeface="Times New Roman" pitchFamily="18" charset="0"/>
              <a:cs typeface="B Nazanin" pitchFamily="2" charset="-78"/>
            </a:endParaRPr>
          </a:p>
          <a:p>
            <a:endParaRPr lang="fa-IR" sz="2400" dirty="0">
              <a:latin typeface="Times New Roman" pitchFamily="18" charset="0"/>
              <a:cs typeface="B Nazanin" pitchFamily="2" charset="-78"/>
            </a:endParaRPr>
          </a:p>
          <a:p>
            <a:endParaRPr lang="fa-IR" sz="2400" dirty="0">
              <a:latin typeface="Times New Roman" pitchFamily="18" charset="0"/>
              <a:cs typeface="B Nazanin" pitchFamily="2" charset="-78"/>
            </a:endParaRPr>
          </a:p>
          <a:p>
            <a:r>
              <a:rPr lang="fa-IR" sz="2400" dirty="0">
                <a:latin typeface="Times New Roman" pitchFamily="18" charset="0"/>
                <a:cs typeface="B Nazanin" pitchFamily="2" charset="-78"/>
              </a:rPr>
              <a:t>بدون ابهام تعریف می شود</a:t>
            </a:r>
            <a:r>
              <a:rPr lang="fa-IR" sz="2400" dirty="0" smtClean="0">
                <a:latin typeface="Times New Roman" pitchFamily="18" charset="0"/>
                <a:cs typeface="B Nazanin" pitchFamily="2" charset="-78"/>
              </a:rPr>
              <a:t>. بردار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را </a:t>
            </a:r>
            <a:r>
              <a:rPr lang="fa-IR" sz="2400" b="1" dirty="0">
                <a:solidFill>
                  <a:srgbClr val="FA6306"/>
                </a:solidFill>
                <a:latin typeface="Times New Roman" pitchFamily="18" charset="0"/>
                <a:cs typeface="B Nazanin" pitchFamily="2" charset="-78"/>
              </a:rPr>
              <a:t>بردار یکه مماس</a:t>
            </a:r>
            <a:r>
              <a:rPr lang="fa-IR" sz="2400" dirty="0">
                <a:latin typeface="Times New Roman" pitchFamily="18" charset="0"/>
                <a:cs typeface="B Nazanin" pitchFamily="2" charset="-78"/>
              </a:rPr>
              <a:t> بر خم ( یا مسیر متحرک</a:t>
            </a:r>
            <a:r>
              <a:rPr lang="fa-IR" sz="2400" dirty="0" smtClean="0">
                <a:latin typeface="Times New Roman" pitchFamily="18" charset="0"/>
                <a:cs typeface="B Nazanin" pitchFamily="2" charset="-78"/>
              </a:rPr>
              <a:t>)</a:t>
            </a:r>
            <a:endParaRPr lang="en-US" sz="2400" dirty="0" smtClean="0">
              <a:latin typeface="Times New Roman" pitchFamily="18" charset="0"/>
              <a:cs typeface="B Nazanin" pitchFamily="2" charset="-78"/>
            </a:endParaRPr>
          </a:p>
          <a:p>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در نقطه</a:t>
            </a:r>
            <a:r>
              <a:rPr lang="fa-IR" sz="2000" dirty="0">
                <a:latin typeface="Times New Roman" pitchFamily="18" charset="0"/>
                <a:cs typeface="B Nazanin" pitchFamily="2" charset="-78"/>
              </a:rPr>
              <a:t>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می </a:t>
            </a:r>
            <a:r>
              <a:rPr lang="fa-IR" sz="2400" dirty="0" smtClean="0">
                <a:latin typeface="Times New Roman" pitchFamily="18" charset="0"/>
                <a:cs typeface="B Nazanin" pitchFamily="2" charset="-78"/>
              </a:rPr>
              <a:t>نامیم.</a:t>
            </a:r>
            <a:endParaRPr lang="en-US" sz="2400" dirty="0">
              <a:latin typeface="Times New Roman" pitchFamily="18" charset="0"/>
              <a:cs typeface="B Nazanin" pitchFamily="2" charset="-78"/>
            </a:endParaRPr>
          </a:p>
        </p:txBody>
      </p:sp>
      <p:pic>
        <p:nvPicPr>
          <p:cNvPr id="882701" name="Picture 13"/>
          <p:cNvPicPr>
            <a:picLocks noChangeAspect="1" noChangeArrowheads="1"/>
          </p:cNvPicPr>
          <p:nvPr/>
        </p:nvPicPr>
        <p:blipFill>
          <a:blip r:embed="rId4"/>
          <a:srcRect/>
          <a:stretch>
            <a:fillRect/>
          </a:stretch>
        </p:blipFill>
        <p:spPr bwMode="auto">
          <a:xfrm>
            <a:off x="3348038" y="4221163"/>
            <a:ext cx="3552825" cy="333375"/>
          </a:xfrm>
          <a:prstGeom prst="rect">
            <a:avLst/>
          </a:prstGeom>
          <a:noFill/>
          <a:ln w="9525">
            <a:noFill/>
            <a:miter lim="800000"/>
            <a:headEnd/>
            <a:tailEnd/>
          </a:ln>
        </p:spPr>
      </p:pic>
      <p:pic>
        <p:nvPicPr>
          <p:cNvPr id="882702" name="Picture 14"/>
          <p:cNvPicPr>
            <a:picLocks noChangeAspect="1" noChangeArrowheads="1"/>
          </p:cNvPicPr>
          <p:nvPr/>
        </p:nvPicPr>
        <p:blipFill>
          <a:blip r:embed="rId5"/>
          <a:srcRect/>
          <a:stretch>
            <a:fillRect/>
          </a:stretch>
        </p:blipFill>
        <p:spPr bwMode="auto">
          <a:xfrm>
            <a:off x="2771775" y="4941888"/>
            <a:ext cx="3136900" cy="728662"/>
          </a:xfrm>
          <a:prstGeom prst="rect">
            <a:avLst/>
          </a:prstGeom>
          <a:noFill/>
          <a:ln w="9525">
            <a:noFill/>
            <a:miter lim="800000"/>
            <a:headEnd/>
            <a:tailEnd/>
          </a:ln>
        </p:spPr>
      </p:pic>
      <p:grpSp>
        <p:nvGrpSpPr>
          <p:cNvPr id="3" name="Group 15"/>
          <p:cNvGrpSpPr>
            <a:grpSpLocks/>
          </p:cNvGrpSpPr>
          <p:nvPr/>
        </p:nvGrpSpPr>
        <p:grpSpPr bwMode="auto">
          <a:xfrm>
            <a:off x="0" y="-26988"/>
            <a:ext cx="9036050" cy="6858001"/>
            <a:chOff x="0" y="-17"/>
            <a:chExt cx="5692" cy="4320"/>
          </a:xfrm>
        </p:grpSpPr>
        <p:sp>
          <p:nvSpPr>
            <p:cNvPr id="472071" name="Rectangle 16"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72072" name="Rectangle 17"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82700"/>
                                        </p:tgtEl>
                                        <p:attrNameLst>
                                          <p:attrName>style.visibility</p:attrName>
                                        </p:attrNameLst>
                                      </p:cBhvr>
                                      <p:to>
                                        <p:strVal val="visible"/>
                                      </p:to>
                                    </p:set>
                                    <p:anim calcmode="lin" valueType="num">
                                      <p:cBhvr additive="base">
                                        <p:cTn id="17" dur="500" fill="hold"/>
                                        <p:tgtEl>
                                          <p:spTgt spid="882700"/>
                                        </p:tgtEl>
                                        <p:attrNameLst>
                                          <p:attrName>ppt_x</p:attrName>
                                        </p:attrNameLst>
                                      </p:cBhvr>
                                      <p:tavLst>
                                        <p:tav tm="0">
                                          <p:val>
                                            <p:strVal val="#ppt_x"/>
                                          </p:val>
                                        </p:tav>
                                        <p:tav tm="100000">
                                          <p:val>
                                            <p:strVal val="#ppt_x"/>
                                          </p:val>
                                        </p:tav>
                                      </p:tavLst>
                                    </p:anim>
                                    <p:anim calcmode="lin" valueType="num">
                                      <p:cBhvr additive="base">
                                        <p:cTn id="18" dur="500" fill="hold"/>
                                        <p:tgtEl>
                                          <p:spTgt spid="88270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82701"/>
                                        </p:tgtEl>
                                        <p:attrNameLst>
                                          <p:attrName>style.visibility</p:attrName>
                                        </p:attrNameLst>
                                      </p:cBhvr>
                                      <p:to>
                                        <p:strVal val="visible"/>
                                      </p:to>
                                    </p:set>
                                    <p:anim calcmode="lin" valueType="num">
                                      <p:cBhvr additive="base">
                                        <p:cTn id="21" dur="500" fill="hold"/>
                                        <p:tgtEl>
                                          <p:spTgt spid="882701"/>
                                        </p:tgtEl>
                                        <p:attrNameLst>
                                          <p:attrName>ppt_x</p:attrName>
                                        </p:attrNameLst>
                                      </p:cBhvr>
                                      <p:tavLst>
                                        <p:tav tm="0">
                                          <p:val>
                                            <p:strVal val="#ppt_x"/>
                                          </p:val>
                                        </p:tav>
                                        <p:tav tm="100000">
                                          <p:val>
                                            <p:strVal val="#ppt_x"/>
                                          </p:val>
                                        </p:tav>
                                      </p:tavLst>
                                    </p:anim>
                                    <p:anim calcmode="lin" valueType="num">
                                      <p:cBhvr additive="base">
                                        <p:cTn id="22" dur="500" fill="hold"/>
                                        <p:tgtEl>
                                          <p:spTgt spid="88270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82702"/>
                                        </p:tgtEl>
                                        <p:attrNameLst>
                                          <p:attrName>style.visibility</p:attrName>
                                        </p:attrNameLst>
                                      </p:cBhvr>
                                      <p:to>
                                        <p:strVal val="visible"/>
                                      </p:to>
                                    </p:set>
                                    <p:anim calcmode="lin" valueType="num">
                                      <p:cBhvr additive="base">
                                        <p:cTn id="25" dur="500" fill="hold"/>
                                        <p:tgtEl>
                                          <p:spTgt spid="882702"/>
                                        </p:tgtEl>
                                        <p:attrNameLst>
                                          <p:attrName>ppt_x</p:attrName>
                                        </p:attrNameLst>
                                      </p:cBhvr>
                                      <p:tavLst>
                                        <p:tav tm="0">
                                          <p:val>
                                            <p:strVal val="#ppt_x"/>
                                          </p:val>
                                        </p:tav>
                                        <p:tav tm="100000">
                                          <p:val>
                                            <p:strVal val="#ppt_x"/>
                                          </p:val>
                                        </p:tav>
                                      </p:tavLst>
                                    </p:anim>
                                    <p:anim calcmode="lin" valueType="num">
                                      <p:cBhvr additive="base">
                                        <p:cTn id="26" dur="500" fill="hold"/>
                                        <p:tgtEl>
                                          <p:spTgt spid="882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520"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8827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149337" y="698500"/>
            <a:ext cx="8836137" cy="3416320"/>
          </a:xfrm>
          <a:prstGeom prst="rect">
            <a:avLst/>
          </a:prstGeom>
          <a:noFill/>
          <a:ln w="9525">
            <a:noFill/>
            <a:miter lim="800000"/>
            <a:headEnd/>
            <a:tailEnd/>
          </a:ln>
        </p:spPr>
        <p:txBody>
          <a:bodyPr wrap="none">
            <a:spAutoFit/>
          </a:bodyPr>
          <a:lstStyle/>
          <a:p>
            <a:pPr>
              <a:lnSpc>
                <a:spcPct val="150000"/>
              </a:lnSpc>
              <a:buClr>
                <a:srgbClr val="FA6306"/>
              </a:buClr>
              <a:buSzPct val="120000"/>
              <a:buFont typeface="Wingdings" pitchFamily="2" charset="2"/>
              <a:buChar char="¯"/>
            </a:pPr>
            <a:r>
              <a:rPr lang="fa-IR" sz="2400" dirty="0" smtClean="0">
                <a:latin typeface="Times New Roman" pitchFamily="18" charset="0"/>
                <a:cs typeface="B Nazanin" pitchFamily="2" charset="-78"/>
              </a:rPr>
              <a:t>طول </a:t>
            </a:r>
            <a:r>
              <a:rPr lang="fa-IR" sz="2400" dirty="0">
                <a:latin typeface="Times New Roman" pitchFamily="18" charset="0"/>
                <a:cs typeface="B Nazanin" pitchFamily="2" charset="-78"/>
              </a:rPr>
              <a:t>بردار سرعت ، یعنی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را </a:t>
            </a:r>
            <a:r>
              <a:rPr lang="fa-IR" sz="2400" dirty="0" smtClean="0">
                <a:latin typeface="Times New Roman" pitchFamily="18" charset="0"/>
                <a:cs typeface="B Nazanin" pitchFamily="2" charset="-78"/>
              </a:rPr>
              <a:t>مقدار یا اندازه </a:t>
            </a:r>
            <a:r>
              <a:rPr lang="fa-IR" sz="2400" dirty="0">
                <a:latin typeface="Times New Roman" pitchFamily="18" charset="0"/>
                <a:cs typeface="B Nazanin" pitchFamily="2" charset="-78"/>
              </a:rPr>
              <a:t>بردار سرعت متحرک</a:t>
            </a:r>
          </a:p>
          <a:p>
            <a:pPr>
              <a:lnSpc>
                <a:spcPct val="150000"/>
              </a:lnSpc>
            </a:pPr>
            <a:r>
              <a:rPr lang="fa-IR" sz="2400" dirty="0">
                <a:latin typeface="Times New Roman" pitchFamily="18" charset="0"/>
                <a:cs typeface="B Nazanin" pitchFamily="2" charset="-78"/>
              </a:rPr>
              <a:t> می </a:t>
            </a:r>
            <a:r>
              <a:rPr lang="fa-IR" sz="2400" dirty="0" smtClean="0">
                <a:latin typeface="Times New Roman" pitchFamily="18" charset="0"/>
                <a:cs typeface="B Nazanin" pitchFamily="2" charset="-78"/>
              </a:rPr>
              <a:t>نامیم</a:t>
            </a:r>
            <a:endParaRPr lang="fa-IR" sz="2400" dirty="0">
              <a:latin typeface="Times New Roman" pitchFamily="18" charset="0"/>
              <a:cs typeface="B Nazanin" pitchFamily="2" charset="-78"/>
            </a:endParaRPr>
          </a:p>
          <a:p>
            <a:pPr>
              <a:lnSpc>
                <a:spcPct val="150000"/>
              </a:lnSpc>
              <a:buClr>
                <a:srgbClr val="FA6306"/>
              </a:buClr>
              <a:buSzPct val="115000"/>
              <a:buFont typeface="Wingdings" pitchFamily="2" charset="2"/>
              <a:buChar char="¯"/>
            </a:pPr>
            <a:r>
              <a:rPr lang="fa-IR" sz="2400" dirty="0">
                <a:latin typeface="Times New Roman" pitchFamily="18" charset="0"/>
                <a:cs typeface="B Nazanin" pitchFamily="2" charset="-78"/>
              </a:rPr>
              <a:t>اگر علاوه بر هموار بودن ، تابع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دو بار مشتقپذیر باشد، آنگاه بردار</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را </a:t>
            </a:r>
            <a:r>
              <a:rPr lang="fa-IR" sz="2400" dirty="0" smtClean="0">
                <a:latin typeface="Times New Roman" pitchFamily="18" charset="0"/>
                <a:cs typeface="B Nazanin" pitchFamily="2" charset="-78"/>
              </a:rPr>
              <a:t> بردار </a:t>
            </a:r>
            <a:r>
              <a:rPr lang="fa-IR" sz="2400" b="1" dirty="0" smtClean="0">
                <a:solidFill>
                  <a:srgbClr val="FA6306"/>
                </a:solidFill>
                <a:latin typeface="Times New Roman" pitchFamily="18" charset="0"/>
                <a:cs typeface="B Nazanin" pitchFamily="2" charset="-78"/>
              </a:rPr>
              <a:t>شتاب</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متحرک در لحظه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می </a:t>
            </a:r>
            <a:r>
              <a:rPr lang="fa-IR" sz="2400" dirty="0" smtClean="0">
                <a:latin typeface="Times New Roman" pitchFamily="18" charset="0"/>
                <a:cs typeface="B Nazanin" pitchFamily="2" charset="-78"/>
              </a:rPr>
              <a:t>نامیم. به طور مشابه طول بردار شتاب را مقدار یا اندازه </a:t>
            </a:r>
          </a:p>
          <a:p>
            <a:pPr>
              <a:lnSpc>
                <a:spcPct val="150000"/>
              </a:lnSpc>
            </a:pPr>
            <a:r>
              <a:rPr lang="fa-IR" sz="2400" dirty="0" smtClean="0">
                <a:latin typeface="Times New Roman" pitchFamily="18" charset="0"/>
                <a:cs typeface="B Nazanin" pitchFamily="2" charset="-78"/>
              </a:rPr>
              <a:t>شتاب متحرک </a:t>
            </a:r>
            <a:r>
              <a:rPr lang="fa-IR" sz="2400" dirty="0" smtClean="0">
                <a:latin typeface="Times New Roman" pitchFamily="18" charset="0"/>
                <a:cs typeface="B Nazanin" pitchFamily="2" charset="-78"/>
              </a:rPr>
              <a:t>گوییم.</a:t>
            </a:r>
            <a:endParaRPr lang="en-US" sz="2400" dirty="0">
              <a:latin typeface="Times New Roman" pitchFamily="18" charset="0"/>
              <a:cs typeface="B Nazanin" pitchFamily="2" charset="-78"/>
            </a:endParaRPr>
          </a:p>
        </p:txBody>
      </p:sp>
      <p:pic>
        <p:nvPicPr>
          <p:cNvPr id="884739" name="Picture 3"/>
          <p:cNvPicPr>
            <a:picLocks noChangeAspect="1" noChangeArrowheads="1"/>
          </p:cNvPicPr>
          <p:nvPr/>
        </p:nvPicPr>
        <p:blipFill>
          <a:blip r:embed="rId4"/>
          <a:srcRect/>
          <a:stretch>
            <a:fillRect/>
          </a:stretch>
        </p:blipFill>
        <p:spPr bwMode="auto">
          <a:xfrm>
            <a:off x="5220072" y="908720"/>
            <a:ext cx="857250" cy="428625"/>
          </a:xfrm>
          <a:prstGeom prst="rect">
            <a:avLst/>
          </a:prstGeom>
          <a:noFill/>
          <a:ln w="9525">
            <a:noFill/>
            <a:miter lim="800000"/>
            <a:headEnd/>
            <a:tailEnd/>
          </a:ln>
        </p:spPr>
      </p:pic>
      <p:pic>
        <p:nvPicPr>
          <p:cNvPr id="884740" name="Picture 4"/>
          <p:cNvPicPr>
            <a:picLocks noChangeAspect="1" noChangeArrowheads="1"/>
          </p:cNvPicPr>
          <p:nvPr/>
        </p:nvPicPr>
        <p:blipFill>
          <a:blip r:embed="rId5"/>
          <a:srcRect/>
          <a:stretch>
            <a:fillRect/>
          </a:stretch>
        </p:blipFill>
        <p:spPr bwMode="auto">
          <a:xfrm>
            <a:off x="2108199" y="2558721"/>
            <a:ext cx="4818063" cy="339725"/>
          </a:xfrm>
          <a:prstGeom prst="rect">
            <a:avLst/>
          </a:prstGeom>
          <a:noFill/>
          <a:ln w="9525">
            <a:noFill/>
            <a:miter lim="800000"/>
            <a:headEnd/>
            <a:tailEnd/>
          </a:ln>
        </p:spPr>
      </p:pic>
      <p:grpSp>
        <p:nvGrpSpPr>
          <p:cNvPr id="2" name="Group 5"/>
          <p:cNvGrpSpPr>
            <a:grpSpLocks/>
          </p:cNvGrpSpPr>
          <p:nvPr/>
        </p:nvGrpSpPr>
        <p:grpSpPr bwMode="auto">
          <a:xfrm>
            <a:off x="0" y="-26988"/>
            <a:ext cx="9036050" cy="6858001"/>
            <a:chOff x="0" y="-17"/>
            <a:chExt cx="5692" cy="4320"/>
          </a:xfrm>
        </p:grpSpPr>
        <p:sp>
          <p:nvSpPr>
            <p:cNvPr id="474118" name="Rectangle 6"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74119" name="Rectangle 7"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wheel(4)">
                                      <p:cBhvr>
                                        <p:cTn id="7" dur="1000"/>
                                        <p:tgtEl>
                                          <p:spTgt spid="884738"/>
                                        </p:tgtEl>
                                      </p:cBhvr>
                                    </p:animEffect>
                                  </p:childTnLst>
                                </p:cTn>
                              </p:par>
                              <p:par>
                                <p:cTn id="8" presetID="21" presetClass="entr" presetSubtype="4" fill="hold" nodeType="withEffect">
                                  <p:stCondLst>
                                    <p:cond delay="0"/>
                                  </p:stCondLst>
                                  <p:childTnLst>
                                    <p:set>
                                      <p:cBhvr>
                                        <p:cTn id="9" dur="1" fill="hold">
                                          <p:stCondLst>
                                            <p:cond delay="0"/>
                                          </p:stCondLst>
                                        </p:cTn>
                                        <p:tgtEl>
                                          <p:spTgt spid="884739"/>
                                        </p:tgtEl>
                                        <p:attrNameLst>
                                          <p:attrName>style.visibility</p:attrName>
                                        </p:attrNameLst>
                                      </p:cBhvr>
                                      <p:to>
                                        <p:strVal val="visible"/>
                                      </p:to>
                                    </p:set>
                                    <p:animEffect transition="in" filter="wheel(4)">
                                      <p:cBhvr>
                                        <p:cTn id="10" dur="1000"/>
                                        <p:tgtEl>
                                          <p:spTgt spid="884739"/>
                                        </p:tgtEl>
                                      </p:cBhvr>
                                    </p:animEffect>
                                  </p:childTnLst>
                                </p:cTn>
                              </p:par>
                              <p:par>
                                <p:cTn id="11" presetID="21" presetClass="entr" presetSubtype="4" fill="hold" nodeType="withEffect">
                                  <p:stCondLst>
                                    <p:cond delay="0"/>
                                  </p:stCondLst>
                                  <p:childTnLst>
                                    <p:set>
                                      <p:cBhvr>
                                        <p:cTn id="12" dur="1" fill="hold">
                                          <p:stCondLst>
                                            <p:cond delay="0"/>
                                          </p:stCondLst>
                                        </p:cTn>
                                        <p:tgtEl>
                                          <p:spTgt spid="884740"/>
                                        </p:tgtEl>
                                        <p:attrNameLst>
                                          <p:attrName>style.visibility</p:attrName>
                                        </p:attrNameLst>
                                      </p:cBhvr>
                                      <p:to>
                                        <p:strVal val="visible"/>
                                      </p:to>
                                    </p:set>
                                    <p:animEffect transition="in" filter="wheel(4)">
                                      <p:cBhvr>
                                        <p:cTn id="13" dur="10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52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8847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75146"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75147"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85765" name="Text Box 5"/>
          <p:cNvSpPr txBox="1">
            <a:spLocks noChangeArrowheads="1"/>
          </p:cNvSpPr>
          <p:nvPr/>
        </p:nvSpPr>
        <p:spPr bwMode="auto">
          <a:xfrm>
            <a:off x="26709" y="44450"/>
            <a:ext cx="8525154" cy="3600986"/>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طول مسیر از لحظه صفر تا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و بردار سرعت و شتاب متحرک و اندازه بردار سرعت و شتاب </a:t>
            </a:r>
          </a:p>
          <a:p>
            <a:pPr>
              <a:lnSpc>
                <a:spcPct val="150000"/>
              </a:lnSpc>
            </a:pPr>
            <a:r>
              <a:rPr lang="fa-IR" sz="2400" dirty="0" smtClean="0">
                <a:latin typeface="Times New Roman" pitchFamily="18" charset="0"/>
                <a:cs typeface="B Nazanin" pitchFamily="2" charset="-78"/>
              </a:rPr>
              <a:t>زیر را بدست آورید.</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حل : </a:t>
            </a: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همچنین بردار سرعت و شتاب و اندازه های آنها به صورت زیر است</a:t>
            </a:r>
            <a:endParaRPr lang="en-US" sz="2400" dirty="0">
              <a:latin typeface="Times New Roman" pitchFamily="18" charset="0"/>
              <a:cs typeface="B Nazanin" pitchFamily="2" charset="-78"/>
            </a:endParaRPr>
          </a:p>
        </p:txBody>
      </p:sp>
      <p:pic>
        <p:nvPicPr>
          <p:cNvPr id="885766" name="Picture 6"/>
          <p:cNvPicPr>
            <a:picLocks noChangeAspect="1" noChangeArrowheads="1"/>
          </p:cNvPicPr>
          <p:nvPr/>
        </p:nvPicPr>
        <p:blipFill>
          <a:blip r:embed="rId4"/>
          <a:srcRect/>
          <a:stretch>
            <a:fillRect/>
          </a:stretch>
        </p:blipFill>
        <p:spPr bwMode="auto">
          <a:xfrm>
            <a:off x="2234293" y="2601912"/>
            <a:ext cx="4338637" cy="544513"/>
          </a:xfrm>
          <a:prstGeom prst="rect">
            <a:avLst/>
          </a:prstGeom>
          <a:noFill/>
          <a:ln w="9525">
            <a:noFill/>
            <a:miter lim="800000"/>
            <a:headEnd/>
            <a:tailEnd/>
          </a:ln>
        </p:spPr>
      </p:pic>
      <p:pic>
        <p:nvPicPr>
          <p:cNvPr id="885767" name="Picture 7"/>
          <p:cNvPicPr>
            <a:picLocks noChangeAspect="1" noChangeArrowheads="1"/>
          </p:cNvPicPr>
          <p:nvPr/>
        </p:nvPicPr>
        <p:blipFill>
          <a:blip r:embed="rId5"/>
          <a:srcRect/>
          <a:stretch>
            <a:fillRect/>
          </a:stretch>
        </p:blipFill>
        <p:spPr bwMode="auto">
          <a:xfrm>
            <a:off x="1727200" y="1942813"/>
            <a:ext cx="5689600" cy="344487"/>
          </a:xfrm>
          <a:prstGeom prst="rect">
            <a:avLst/>
          </a:prstGeom>
          <a:noFill/>
          <a:ln w="9525">
            <a:noFill/>
            <a:miter lim="800000"/>
            <a:headEnd/>
            <a:tailEnd/>
          </a:ln>
        </p:spPr>
      </p:pic>
      <p:pic>
        <p:nvPicPr>
          <p:cNvPr id="885768" name="Picture 8"/>
          <p:cNvPicPr>
            <a:picLocks noChangeAspect="1" noChangeArrowheads="1"/>
          </p:cNvPicPr>
          <p:nvPr/>
        </p:nvPicPr>
        <p:blipFill>
          <a:blip r:embed="rId6"/>
          <a:srcRect/>
          <a:stretch>
            <a:fillRect/>
          </a:stretch>
        </p:blipFill>
        <p:spPr bwMode="auto">
          <a:xfrm>
            <a:off x="4514850" y="3051175"/>
            <a:ext cx="114300" cy="215900"/>
          </a:xfrm>
          <a:prstGeom prst="rect">
            <a:avLst/>
          </a:prstGeom>
          <a:noFill/>
          <a:ln w="9525">
            <a:noFill/>
            <a:miter lim="800000"/>
            <a:headEnd/>
            <a:tailEnd/>
          </a:ln>
        </p:spPr>
      </p:pic>
      <p:pic>
        <p:nvPicPr>
          <p:cNvPr id="885769" name="Picture 9"/>
          <p:cNvPicPr>
            <a:picLocks noChangeAspect="1" noChangeArrowheads="1"/>
          </p:cNvPicPr>
          <p:nvPr/>
        </p:nvPicPr>
        <p:blipFill>
          <a:blip r:embed="rId7"/>
          <a:srcRect/>
          <a:stretch>
            <a:fillRect/>
          </a:stretch>
        </p:blipFill>
        <p:spPr bwMode="auto">
          <a:xfrm>
            <a:off x="2370522" y="4144487"/>
            <a:ext cx="4562475" cy="344487"/>
          </a:xfrm>
          <a:prstGeom prst="rect">
            <a:avLst/>
          </a:prstGeom>
          <a:noFill/>
          <a:ln w="9525">
            <a:noFill/>
            <a:miter lim="800000"/>
            <a:headEnd/>
            <a:tailEnd/>
          </a:ln>
        </p:spPr>
      </p:pic>
      <p:pic>
        <p:nvPicPr>
          <p:cNvPr id="885771" name="Picture 11"/>
          <p:cNvPicPr>
            <a:picLocks noChangeAspect="1" noChangeArrowheads="1"/>
          </p:cNvPicPr>
          <p:nvPr/>
        </p:nvPicPr>
        <p:blipFill>
          <a:blip r:embed="rId8"/>
          <a:srcRect/>
          <a:stretch>
            <a:fillRect/>
          </a:stretch>
        </p:blipFill>
        <p:spPr bwMode="auto">
          <a:xfrm>
            <a:off x="2750203" y="4637749"/>
            <a:ext cx="3078163" cy="344488"/>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3" name="TextBox 2"/>
              <p:cNvSpPr txBox="1"/>
              <p:nvPr/>
            </p:nvSpPr>
            <p:spPr>
              <a:xfrm>
                <a:off x="2339975" y="5279787"/>
                <a:ext cx="5029424" cy="3486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𝑡</m:t>
                                  </m:r>
                                </m:e>
                              </m:func>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𝑐𝑜𝑠𝑡</m:t>
                              </m:r>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e>
                      </m:rad>
                    </m:oMath>
                  </m:oMathPara>
                </a14:m>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2339975" y="5279787"/>
                <a:ext cx="5029424" cy="348685"/>
              </a:xfrm>
              <a:prstGeom prst="rect">
                <a:avLst/>
              </a:prstGeom>
              <a:blipFill rotWithShape="0">
                <a:blip r:embed="rId9"/>
                <a:stretch>
                  <a:fillRect r="-485" b="-280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1547665" y="5926022"/>
                <a:ext cx="4794346" cy="6279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d>
                      <m:r>
                        <a:rPr lang="en-US" i="1">
                          <a:latin typeface="Cambria Math" panose="02040503050406030204" pitchFamily="18" charset="0"/>
                        </a:rPr>
                        <m:t>=</m:t>
                      </m:r>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𝑎</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i="1">
                                      <a:latin typeface="Cambria Math" panose="02040503050406030204" pitchFamily="18" charset="0"/>
                                    </a:rPr>
                                    <m:t>𝑡</m:t>
                                  </m:r>
                                </m:e>
                              </m:func>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 </m:t>
                              </m:r>
                              <m:r>
                                <a:rPr lang="en-US" b="0" i="1" smtClean="0">
                                  <a:latin typeface="Cambria Math" panose="02040503050406030204" pitchFamily="18" charset="0"/>
                                </a:rPr>
                                <m:t>𝑠𝑖𝑛</m:t>
                              </m:r>
                              <m:r>
                                <a:rPr lang="en-US" i="1">
                                  <a:latin typeface="Cambria Math" panose="02040503050406030204" pitchFamily="18" charset="0"/>
                                </a:rPr>
                                <m:t>𝑡</m:t>
                              </m:r>
                              <m:r>
                                <a:rPr lang="en-US" i="1">
                                  <a:latin typeface="Cambria Math" panose="02040503050406030204" pitchFamily="18" charset="0"/>
                                </a:rPr>
                                <m:t>)</m:t>
                              </m:r>
                            </m:e>
                            <m:sup>
                              <m:r>
                                <a:rPr lang="en-US" i="1">
                                  <a:latin typeface="Cambria Math" panose="02040503050406030204" pitchFamily="18" charset="0"/>
                                </a:rPr>
                                <m:t>2</m:t>
                              </m:r>
                            </m:sup>
                          </m:sSup>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2</m:t>
                              </m:r>
                            </m:sup>
                          </m:sSup>
                        </m:e>
                      </m:rad>
                      <m:r>
                        <a:rPr lang="en-US" b="0" i="1" smtClean="0">
                          <a:latin typeface="Cambria Math" panose="02040503050406030204" pitchFamily="18" charset="0"/>
                        </a:rPr>
                        <m:t>=</m:t>
                      </m:r>
                      <m:r>
                        <a:rPr lang="en-US" b="0" i="1" smtClean="0">
                          <a:latin typeface="Cambria Math" panose="02040503050406030204" pitchFamily="18" charset="0"/>
                        </a:rPr>
                        <m:t>𝑎</m:t>
                      </m:r>
                    </m:oMath>
                  </m:oMathPara>
                </a14:m>
                <a:endParaRPr lang="en-US" dirty="0"/>
              </a:p>
              <a:p>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1547665" y="5926022"/>
                <a:ext cx="4794346" cy="627992"/>
              </a:xfrm>
              <a:prstGeom prst="rect">
                <a:avLst/>
              </a:prstGeom>
              <a:blipFill rotWithShape="0">
                <a:blip r:embed="rId10"/>
                <a:stretch>
                  <a:fillRect/>
                </a:stretch>
              </a:blipFill>
            </p:spPr>
            <p:txBody>
              <a:bodyPr/>
              <a:lstStyle/>
              <a:p>
                <a:r>
                  <a:rPr lang="en-US">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85765"/>
                                        </p:tgtEl>
                                        <p:attrNameLst>
                                          <p:attrName>style.visibility</p:attrName>
                                        </p:attrNameLst>
                                      </p:cBhvr>
                                      <p:to>
                                        <p:strVal val="visible"/>
                                      </p:to>
                                    </p:set>
                                    <p:anim calcmode="lin" valueType="num">
                                      <p:cBhvr additive="base">
                                        <p:cTn id="7" dur="500" fill="hold"/>
                                        <p:tgtEl>
                                          <p:spTgt spid="885765"/>
                                        </p:tgtEl>
                                        <p:attrNameLst>
                                          <p:attrName>ppt_x</p:attrName>
                                        </p:attrNameLst>
                                      </p:cBhvr>
                                      <p:tavLst>
                                        <p:tav tm="0">
                                          <p:val>
                                            <p:strVal val="#ppt_x"/>
                                          </p:val>
                                        </p:tav>
                                        <p:tav tm="100000">
                                          <p:val>
                                            <p:strVal val="#ppt_x"/>
                                          </p:val>
                                        </p:tav>
                                      </p:tavLst>
                                    </p:anim>
                                    <p:anim calcmode="lin" valueType="num">
                                      <p:cBhvr additive="base">
                                        <p:cTn id="8" dur="500" fill="hold"/>
                                        <p:tgtEl>
                                          <p:spTgt spid="8857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85766"/>
                                        </p:tgtEl>
                                        <p:attrNameLst>
                                          <p:attrName>style.visibility</p:attrName>
                                        </p:attrNameLst>
                                      </p:cBhvr>
                                      <p:to>
                                        <p:strVal val="visible"/>
                                      </p:to>
                                    </p:set>
                                    <p:anim calcmode="lin" valueType="num">
                                      <p:cBhvr additive="base">
                                        <p:cTn id="11" dur="500" fill="hold"/>
                                        <p:tgtEl>
                                          <p:spTgt spid="885766"/>
                                        </p:tgtEl>
                                        <p:attrNameLst>
                                          <p:attrName>ppt_x</p:attrName>
                                        </p:attrNameLst>
                                      </p:cBhvr>
                                      <p:tavLst>
                                        <p:tav tm="0">
                                          <p:val>
                                            <p:strVal val="#ppt_x"/>
                                          </p:val>
                                        </p:tav>
                                        <p:tav tm="100000">
                                          <p:val>
                                            <p:strVal val="#ppt_x"/>
                                          </p:val>
                                        </p:tav>
                                      </p:tavLst>
                                    </p:anim>
                                    <p:anim calcmode="lin" valueType="num">
                                      <p:cBhvr additive="base">
                                        <p:cTn id="12" dur="500" fill="hold"/>
                                        <p:tgtEl>
                                          <p:spTgt spid="8857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85767"/>
                                        </p:tgtEl>
                                        <p:attrNameLst>
                                          <p:attrName>style.visibility</p:attrName>
                                        </p:attrNameLst>
                                      </p:cBhvr>
                                      <p:to>
                                        <p:strVal val="visible"/>
                                      </p:to>
                                    </p:set>
                                    <p:anim calcmode="lin" valueType="num">
                                      <p:cBhvr additive="base">
                                        <p:cTn id="15" dur="500" fill="hold"/>
                                        <p:tgtEl>
                                          <p:spTgt spid="885767"/>
                                        </p:tgtEl>
                                        <p:attrNameLst>
                                          <p:attrName>ppt_x</p:attrName>
                                        </p:attrNameLst>
                                      </p:cBhvr>
                                      <p:tavLst>
                                        <p:tav tm="0">
                                          <p:val>
                                            <p:strVal val="#ppt_x"/>
                                          </p:val>
                                        </p:tav>
                                        <p:tav tm="100000">
                                          <p:val>
                                            <p:strVal val="#ppt_x"/>
                                          </p:val>
                                        </p:tav>
                                      </p:tavLst>
                                    </p:anim>
                                    <p:anim calcmode="lin" valueType="num">
                                      <p:cBhvr additive="base">
                                        <p:cTn id="16" dur="500" fill="hold"/>
                                        <p:tgtEl>
                                          <p:spTgt spid="88576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85768"/>
                                        </p:tgtEl>
                                        <p:attrNameLst>
                                          <p:attrName>style.visibility</p:attrName>
                                        </p:attrNameLst>
                                      </p:cBhvr>
                                      <p:to>
                                        <p:strVal val="visible"/>
                                      </p:to>
                                    </p:set>
                                    <p:anim calcmode="lin" valueType="num">
                                      <p:cBhvr additive="base">
                                        <p:cTn id="19" dur="500" fill="hold"/>
                                        <p:tgtEl>
                                          <p:spTgt spid="885768"/>
                                        </p:tgtEl>
                                        <p:attrNameLst>
                                          <p:attrName>ppt_x</p:attrName>
                                        </p:attrNameLst>
                                      </p:cBhvr>
                                      <p:tavLst>
                                        <p:tav tm="0">
                                          <p:val>
                                            <p:strVal val="#ppt_x"/>
                                          </p:val>
                                        </p:tav>
                                        <p:tav tm="100000">
                                          <p:val>
                                            <p:strVal val="#ppt_x"/>
                                          </p:val>
                                        </p:tav>
                                      </p:tavLst>
                                    </p:anim>
                                    <p:anim calcmode="lin" valueType="num">
                                      <p:cBhvr additive="base">
                                        <p:cTn id="20" dur="500" fill="hold"/>
                                        <p:tgtEl>
                                          <p:spTgt spid="88576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85769"/>
                                        </p:tgtEl>
                                        <p:attrNameLst>
                                          <p:attrName>style.visibility</p:attrName>
                                        </p:attrNameLst>
                                      </p:cBhvr>
                                      <p:to>
                                        <p:strVal val="visible"/>
                                      </p:to>
                                    </p:set>
                                    <p:anim calcmode="lin" valueType="num">
                                      <p:cBhvr additive="base">
                                        <p:cTn id="23" dur="500" fill="hold"/>
                                        <p:tgtEl>
                                          <p:spTgt spid="885769"/>
                                        </p:tgtEl>
                                        <p:attrNameLst>
                                          <p:attrName>ppt_x</p:attrName>
                                        </p:attrNameLst>
                                      </p:cBhvr>
                                      <p:tavLst>
                                        <p:tav tm="0">
                                          <p:val>
                                            <p:strVal val="#ppt_x"/>
                                          </p:val>
                                        </p:tav>
                                        <p:tav tm="100000">
                                          <p:val>
                                            <p:strVal val="#ppt_x"/>
                                          </p:val>
                                        </p:tav>
                                      </p:tavLst>
                                    </p:anim>
                                    <p:anim calcmode="lin" valueType="num">
                                      <p:cBhvr additive="base">
                                        <p:cTn id="24" dur="500" fill="hold"/>
                                        <p:tgtEl>
                                          <p:spTgt spid="88576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85771"/>
                                        </p:tgtEl>
                                        <p:attrNameLst>
                                          <p:attrName>style.visibility</p:attrName>
                                        </p:attrNameLst>
                                      </p:cBhvr>
                                      <p:to>
                                        <p:strVal val="visible"/>
                                      </p:to>
                                    </p:set>
                                    <p:anim calcmode="lin" valueType="num">
                                      <p:cBhvr additive="base">
                                        <p:cTn id="27" dur="500" fill="hold"/>
                                        <p:tgtEl>
                                          <p:spTgt spid="885771"/>
                                        </p:tgtEl>
                                        <p:attrNameLst>
                                          <p:attrName>ppt_x</p:attrName>
                                        </p:attrNameLst>
                                      </p:cBhvr>
                                      <p:tavLst>
                                        <p:tav tm="0">
                                          <p:val>
                                            <p:strVal val="#ppt_x"/>
                                          </p:val>
                                        </p:tav>
                                        <p:tav tm="100000">
                                          <p:val>
                                            <p:strVal val="#ppt_x"/>
                                          </p:val>
                                        </p:tav>
                                      </p:tavLst>
                                    </p:anim>
                                    <p:anim calcmode="lin" valueType="num">
                                      <p:cBhvr additive="base">
                                        <p:cTn id="28" dur="500" fill="hold"/>
                                        <p:tgtEl>
                                          <p:spTgt spid="885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24536"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8857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4866" name="Text Box 2"/>
              <p:cNvSpPr txBox="1">
                <a:spLocks noChangeArrowheads="1"/>
              </p:cNvSpPr>
              <p:nvPr/>
            </p:nvSpPr>
            <p:spPr bwMode="auto">
              <a:xfrm>
                <a:off x="902132" y="284163"/>
                <a:ext cx="7722756" cy="1200329"/>
              </a:xfrm>
              <a:prstGeom prst="rect">
                <a:avLst/>
              </a:prstGeom>
              <a:noFill/>
              <a:ln w="9525">
                <a:noFill/>
                <a:miter lim="800000"/>
                <a:headEnd/>
                <a:tailEnd/>
              </a:ln>
            </p:spPr>
            <p:txBody>
              <a:bodyPr wrap="none">
                <a:spAutoFit/>
              </a:bodyPr>
              <a:lstStyle/>
              <a:p>
                <a:pPr>
                  <a:lnSpc>
                    <a:spcPct val="150000"/>
                  </a:lnSpc>
                </a:pPr>
                <a:r>
                  <a:rPr lang="fa-IR" sz="2400" dirty="0" smtClean="0">
                    <a:latin typeface="Times New Roman" pitchFamily="18" charset="0"/>
                    <a:cs typeface="B Nazanin" pitchFamily="2" charset="-78"/>
                  </a:rPr>
                  <a:t>معادله های </a:t>
                </a:r>
                <a:r>
                  <a:rPr lang="fa-IR" sz="2000" dirty="0">
                    <a:latin typeface="Times New Roman" pitchFamily="18" charset="0"/>
                    <a:cs typeface="B Nazanin" pitchFamily="2" charset="-78"/>
                  </a:rPr>
                  <a:t>(1)</a:t>
                </a:r>
                <a:r>
                  <a:rPr lang="fa-IR" sz="2400" dirty="0">
                    <a:latin typeface="Times New Roman" pitchFamily="18" charset="0"/>
                    <a:cs typeface="B Nazanin" pitchFamily="2" charset="-78"/>
                  </a:rPr>
                  <a:t> را </a:t>
                </a:r>
                <a:r>
                  <a:rPr lang="fa-IR" sz="2400" b="1" dirty="0">
                    <a:solidFill>
                      <a:srgbClr val="FA6306"/>
                    </a:solidFill>
                    <a:latin typeface="Times New Roman" pitchFamily="18" charset="0"/>
                    <a:cs typeface="B Nazanin" pitchFamily="2" charset="-78"/>
                  </a:rPr>
                  <a:t>معادله پارامتری</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تصویر </a:t>
                </a:r>
                <a:r>
                  <a:rPr lang="en-US" sz="2400" dirty="0" smtClean="0">
                    <a:latin typeface="Times New Roman" pitchFamily="18" charset="0"/>
                    <a:cs typeface="B Nazanin" pitchFamily="2" charset="-78"/>
                  </a:rPr>
                  <a:t>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یعنی مجموعه </a:t>
                </a:r>
                <a:r>
                  <a:rPr lang="en-US" sz="2000" dirty="0">
                    <a:latin typeface="Times New Roman" pitchFamily="18" charset="0"/>
                    <a:cs typeface="B Nazanin" pitchFamily="2" charset="-78"/>
                  </a:rPr>
                  <a:t>f(A)</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وتوابع </a:t>
                </a:r>
                <a14:m>
                  <m:oMath xmlns:m="http://schemas.openxmlformats.org/officeDocument/2006/math">
                    <m:sSub>
                      <m:sSubPr>
                        <m:ctrlPr>
                          <a:rPr lang="fa-IR" sz="2400" i="1" smtClean="0">
                            <a:latin typeface="Cambria Math" panose="02040503050406030204" pitchFamily="18" charset="0"/>
                            <a:cs typeface="B Nazanin" pitchFamily="2" charset="-78"/>
                          </a:rPr>
                        </m:ctrlPr>
                      </m:sSubPr>
                      <m:e>
                        <m:r>
                          <a:rPr lang="en-US" sz="2400" b="0" i="1" smtClean="0">
                            <a:latin typeface="Cambria Math" panose="02040503050406030204" pitchFamily="18" charset="0"/>
                            <a:cs typeface="B Nazanin" pitchFamily="2" charset="-78"/>
                          </a:rPr>
                          <m:t>𝑓</m:t>
                        </m:r>
                      </m:e>
                      <m:sub>
                        <m:r>
                          <a:rPr lang="en-US" sz="2400" b="0" i="1" smtClean="0">
                            <a:latin typeface="Cambria Math" panose="02040503050406030204" pitchFamily="18" charset="0"/>
                            <a:cs typeface="B Nazanin" pitchFamily="2" charset="-78"/>
                          </a:rPr>
                          <m:t>1</m:t>
                        </m:r>
                      </m:sub>
                    </m:sSub>
                    <m:r>
                      <a:rPr lang="en-US" sz="2400" b="0" i="1" smtClean="0">
                        <a:latin typeface="Cambria Math" panose="02040503050406030204" pitchFamily="18" charset="0"/>
                        <a:cs typeface="B Nazanin" pitchFamily="2" charset="-78"/>
                      </a:rPr>
                      <m:t>, </m:t>
                    </m:r>
                    <m:sSub>
                      <m:sSubPr>
                        <m:ctrlPr>
                          <a:rPr lang="en-US" sz="2400" b="0" i="1" smtClean="0">
                            <a:latin typeface="Cambria Math" panose="02040503050406030204" pitchFamily="18" charset="0"/>
                            <a:cs typeface="B Nazanin" pitchFamily="2" charset="-78"/>
                          </a:rPr>
                        </m:ctrlPr>
                      </m:sSubPr>
                      <m:e>
                        <m:r>
                          <a:rPr lang="en-US" sz="2400" b="0" i="1" smtClean="0">
                            <a:latin typeface="Cambria Math" panose="02040503050406030204" pitchFamily="18" charset="0"/>
                            <a:cs typeface="B Nazanin" pitchFamily="2" charset="-78"/>
                          </a:rPr>
                          <m:t>𝑓</m:t>
                        </m:r>
                      </m:e>
                      <m:sub>
                        <m:r>
                          <a:rPr lang="en-US" sz="2400" b="0" i="1" smtClean="0">
                            <a:latin typeface="Cambria Math" panose="02040503050406030204" pitchFamily="18" charset="0"/>
                            <a:cs typeface="B Nazanin" pitchFamily="2" charset="-78"/>
                          </a:rPr>
                          <m:t>2</m:t>
                        </m:r>
                      </m:sub>
                    </m:sSub>
                  </m:oMath>
                </a14:m>
                <a:r>
                  <a:rPr lang="fa-IR" sz="2400" dirty="0" smtClean="0">
                    <a:latin typeface="Times New Roman" pitchFamily="18" charset="0"/>
                    <a:cs typeface="B Nazanin" pitchFamily="2" charset="-78"/>
                  </a:rPr>
                  <a:t>  را</a:t>
                </a: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مولفه </a:t>
                </a:r>
                <a:r>
                  <a:rPr lang="fa-IR" sz="2400" dirty="0">
                    <a:latin typeface="Times New Roman" pitchFamily="18" charset="0"/>
                    <a:cs typeface="B Nazanin" pitchFamily="2" charset="-78"/>
                  </a:rPr>
                  <a:t>های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و متغیر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را یک پارامتر می نامیم.</a:t>
                </a:r>
                <a:endParaRPr lang="en-US" sz="2400" dirty="0">
                  <a:latin typeface="Times New Roman" pitchFamily="18" charset="0"/>
                  <a:cs typeface="B Nazanin" pitchFamily="2" charset="-78"/>
                </a:endParaRPr>
              </a:p>
            </p:txBody>
          </p:sp>
        </mc:Choice>
        <mc:Fallback xmlns="">
          <p:sp>
            <p:nvSpPr>
              <p:cNvPr id="804866" name="Text Box 2"/>
              <p:cNvSpPr txBox="1">
                <a:spLocks noRot="1" noChangeAspect="1" noMove="1" noResize="1" noEditPoints="1" noAdjustHandles="1" noChangeArrowheads="1" noChangeShapeType="1" noTextEdit="1"/>
              </p:cNvSpPr>
              <p:nvPr/>
            </p:nvSpPr>
            <p:spPr bwMode="auto">
              <a:xfrm>
                <a:off x="902132" y="284163"/>
                <a:ext cx="7722756" cy="1200329"/>
              </a:xfrm>
              <a:prstGeom prst="rect">
                <a:avLst/>
              </a:prstGeom>
              <a:blipFill rotWithShape="0">
                <a:blip r:embed="rId4"/>
                <a:stretch>
                  <a:fillRect l="-868" r="-1184" b="-8629"/>
                </a:stretch>
              </a:blipFill>
              <a:ln w="9525">
                <a:noFill/>
                <a:miter lim="800000"/>
                <a:headEnd/>
                <a:tailEnd/>
              </a:ln>
            </p:spPr>
            <p:txBody>
              <a:bodyPr/>
              <a:lstStyle/>
              <a:p>
                <a:r>
                  <a:rPr lang="en-US">
                    <a:noFill/>
                  </a:rPr>
                  <a:t> </a:t>
                </a:r>
              </a:p>
            </p:txBody>
          </p:sp>
        </mc:Fallback>
      </mc:AlternateContent>
      <p:sp>
        <p:nvSpPr>
          <p:cNvPr id="804867" name="Text Box 3"/>
          <p:cNvSpPr txBox="1">
            <a:spLocks noChangeArrowheads="1"/>
          </p:cNvSpPr>
          <p:nvPr/>
        </p:nvSpPr>
        <p:spPr bwMode="auto">
          <a:xfrm>
            <a:off x="1908175" y="1657350"/>
            <a:ext cx="6716713" cy="3970318"/>
          </a:xfrm>
          <a:prstGeom prst="rect">
            <a:avLst/>
          </a:prstGeom>
          <a:noFill/>
          <a:ln w="9525">
            <a:noFill/>
            <a:miter lim="800000"/>
            <a:headEnd/>
            <a:tailEnd/>
          </a:ln>
        </p:spPr>
        <p:txBody>
          <a:bodyPr wrap="square">
            <a:spAutoFit/>
          </a:bodyPr>
          <a:lstStyle/>
          <a:p>
            <a:pPr>
              <a:lnSpc>
                <a:spcPct val="150000"/>
              </a:lnSpc>
            </a:pPr>
            <a:r>
              <a:rPr lang="fa-IR" sz="2400" dirty="0">
                <a:latin typeface="Times New Roman" pitchFamily="18" charset="0"/>
                <a:cs typeface="B Nazanin" pitchFamily="2" charset="-78"/>
              </a:rPr>
              <a:t>به همین ترتیب به ازای </a:t>
            </a:r>
            <a:r>
              <a:rPr lang="en-US" sz="2000" dirty="0">
                <a:latin typeface="Times New Roman" pitchFamily="18" charset="0"/>
                <a:cs typeface="B Nazanin" pitchFamily="2" charset="-78"/>
              </a:rPr>
              <a:t>n =3</a:t>
            </a:r>
            <a:r>
              <a:rPr lang="fa-IR" sz="2400" dirty="0">
                <a:latin typeface="Times New Roman" pitchFamily="18" charset="0"/>
                <a:cs typeface="B Nazanin" pitchFamily="2" charset="-78"/>
              </a:rPr>
              <a:t> ، </a:t>
            </a:r>
            <a:r>
              <a:rPr lang="fa-IR" sz="2400" dirty="0" smtClean="0">
                <a:latin typeface="Times New Roman" pitchFamily="18" charset="0"/>
                <a:cs typeface="B Nazanin" pitchFamily="2" charset="-78"/>
              </a:rPr>
              <a:t>داریم</a:t>
            </a: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معادله های</a:t>
            </a: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را </a:t>
            </a:r>
            <a:r>
              <a:rPr lang="fa-IR" sz="2400" b="1" dirty="0">
                <a:solidFill>
                  <a:srgbClr val="FA6306"/>
                </a:solidFill>
                <a:latin typeface="Times New Roman" pitchFamily="18" charset="0"/>
                <a:cs typeface="B Nazanin" pitchFamily="2" charset="-78"/>
              </a:rPr>
              <a:t>معادله های پارامتری</a:t>
            </a:r>
            <a:r>
              <a:rPr lang="en-US" sz="2000" dirty="0">
                <a:latin typeface="Times New Roman" pitchFamily="18" charset="0"/>
                <a:cs typeface="B Nazanin" pitchFamily="2" charset="-78"/>
              </a:rPr>
              <a:t>f(A)</a:t>
            </a:r>
            <a:r>
              <a:rPr lang="en-US" sz="2400" dirty="0">
                <a:latin typeface="Times New Roman" pitchFamily="18" charset="0"/>
                <a:cs typeface="B Nazanin" pitchFamily="2" charset="-78"/>
              </a:rPr>
              <a:t> </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می </a:t>
            </a:r>
            <a:r>
              <a:rPr lang="fa-IR" sz="2400" dirty="0" smtClean="0">
                <a:latin typeface="Times New Roman" pitchFamily="18" charset="0"/>
                <a:cs typeface="B Nazanin" pitchFamily="2" charset="-78"/>
              </a:rPr>
              <a:t>نامیم.</a:t>
            </a:r>
          </a:p>
          <a:p>
            <a:pPr>
              <a:lnSpc>
                <a:spcPct val="150000"/>
              </a:lnSpc>
            </a:pPr>
            <a:r>
              <a:rPr lang="fa-IR" sz="2400" dirty="0" smtClean="0">
                <a:latin typeface="Times New Roman" pitchFamily="18" charset="0"/>
                <a:cs typeface="B Nazanin" pitchFamily="2" charset="-78"/>
              </a:rPr>
              <a:t>در واقع خروجی هر تابع برداری یک بردار در صفحه یا فضا است. </a:t>
            </a:r>
            <a:endParaRPr lang="en-US" sz="2400" dirty="0">
              <a:latin typeface="Times New Roman" pitchFamily="18" charset="0"/>
              <a:cs typeface="B Nazanin" pitchFamily="2" charset="-78"/>
            </a:endParaRPr>
          </a:p>
        </p:txBody>
      </p:sp>
      <p:pic>
        <p:nvPicPr>
          <p:cNvPr id="804868" name="Picture 4"/>
          <p:cNvPicPr>
            <a:picLocks noChangeAspect="1" noChangeArrowheads="1"/>
          </p:cNvPicPr>
          <p:nvPr/>
        </p:nvPicPr>
        <p:blipFill>
          <a:blip r:embed="rId5"/>
          <a:srcRect/>
          <a:stretch>
            <a:fillRect/>
          </a:stretch>
        </p:blipFill>
        <p:spPr bwMode="auto">
          <a:xfrm>
            <a:off x="1866212" y="2528094"/>
            <a:ext cx="4824413" cy="354012"/>
          </a:xfrm>
          <a:prstGeom prst="rect">
            <a:avLst/>
          </a:prstGeom>
          <a:noFill/>
          <a:ln w="9525">
            <a:noFill/>
            <a:miter lim="800000"/>
            <a:headEnd/>
            <a:tailEnd/>
          </a:ln>
        </p:spPr>
      </p:pic>
      <p:pic>
        <p:nvPicPr>
          <p:cNvPr id="804870" name="Picture 6"/>
          <p:cNvPicPr>
            <a:picLocks noChangeAspect="1" noChangeArrowheads="1"/>
          </p:cNvPicPr>
          <p:nvPr/>
        </p:nvPicPr>
        <p:blipFill>
          <a:blip r:embed="rId6"/>
          <a:srcRect/>
          <a:stretch>
            <a:fillRect/>
          </a:stretch>
        </p:blipFill>
        <p:spPr bwMode="auto">
          <a:xfrm>
            <a:off x="5193436" y="3636574"/>
            <a:ext cx="863600" cy="341313"/>
          </a:xfrm>
          <a:prstGeom prst="rect">
            <a:avLst/>
          </a:prstGeom>
          <a:noFill/>
          <a:ln w="9525">
            <a:noFill/>
            <a:miter lim="800000"/>
            <a:headEnd/>
            <a:tailEnd/>
          </a:ln>
        </p:spPr>
      </p:pic>
      <p:pic>
        <p:nvPicPr>
          <p:cNvPr id="804871" name="Picture 7"/>
          <p:cNvPicPr>
            <a:picLocks noChangeAspect="1" noChangeArrowheads="1"/>
          </p:cNvPicPr>
          <p:nvPr/>
        </p:nvPicPr>
        <p:blipFill>
          <a:blip r:embed="rId7"/>
          <a:srcRect/>
          <a:stretch>
            <a:fillRect/>
          </a:stretch>
        </p:blipFill>
        <p:spPr bwMode="auto">
          <a:xfrm>
            <a:off x="3219450" y="3582193"/>
            <a:ext cx="1155700" cy="341313"/>
          </a:xfrm>
          <a:prstGeom prst="rect">
            <a:avLst/>
          </a:prstGeom>
          <a:noFill/>
          <a:ln w="9525">
            <a:noFill/>
            <a:miter lim="800000"/>
            <a:headEnd/>
            <a:tailEnd/>
          </a:ln>
        </p:spPr>
      </p:pic>
      <p:pic>
        <p:nvPicPr>
          <p:cNvPr id="804872" name="Picture 8"/>
          <p:cNvPicPr>
            <a:picLocks noChangeAspect="1" noChangeArrowheads="1"/>
          </p:cNvPicPr>
          <p:nvPr/>
        </p:nvPicPr>
        <p:blipFill>
          <a:blip r:embed="rId8"/>
          <a:srcRect/>
          <a:stretch>
            <a:fillRect/>
          </a:stretch>
        </p:blipFill>
        <p:spPr bwMode="auto">
          <a:xfrm>
            <a:off x="1547664" y="3522590"/>
            <a:ext cx="1311275" cy="341313"/>
          </a:xfrm>
          <a:prstGeom prst="rect">
            <a:avLst/>
          </a:prstGeom>
          <a:noFill/>
          <a:ln w="9525">
            <a:noFill/>
            <a:miter lim="800000"/>
            <a:headEnd/>
            <a:tailEnd/>
          </a:ln>
        </p:spPr>
      </p:pic>
      <p:grpSp>
        <p:nvGrpSpPr>
          <p:cNvPr id="2" name="Group 9"/>
          <p:cNvGrpSpPr>
            <a:grpSpLocks/>
          </p:cNvGrpSpPr>
          <p:nvPr/>
        </p:nvGrpSpPr>
        <p:grpSpPr bwMode="auto">
          <a:xfrm>
            <a:off x="0" y="-26988"/>
            <a:ext cx="9036050" cy="6858001"/>
            <a:chOff x="0" y="-17"/>
            <a:chExt cx="5692" cy="4320"/>
          </a:xfrm>
        </p:grpSpPr>
        <p:sp>
          <p:nvSpPr>
            <p:cNvPr id="394250" name="Rectangle 10"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394251" name="Rectangle 11"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04866"/>
                                        </p:tgtEl>
                                        <p:attrNameLst>
                                          <p:attrName>style.visibility</p:attrName>
                                        </p:attrNameLst>
                                      </p:cBhvr>
                                      <p:to>
                                        <p:strVal val="visible"/>
                                      </p:to>
                                    </p:set>
                                    <p:anim calcmode="lin" valueType="num">
                                      <p:cBhvr>
                                        <p:cTn id="7" dur="1000" fill="hold"/>
                                        <p:tgtEl>
                                          <p:spTgt spid="804866"/>
                                        </p:tgtEl>
                                        <p:attrNameLst>
                                          <p:attrName>ppt_x</p:attrName>
                                        </p:attrNameLst>
                                      </p:cBhvr>
                                      <p:tavLst>
                                        <p:tav tm="0">
                                          <p:val>
                                            <p:strVal val="#ppt_x-.2"/>
                                          </p:val>
                                        </p:tav>
                                        <p:tav tm="100000">
                                          <p:val>
                                            <p:strVal val="#ppt_x"/>
                                          </p:val>
                                        </p:tav>
                                      </p:tavLst>
                                    </p:anim>
                                    <p:anim calcmode="lin" valueType="num">
                                      <p:cBhvr>
                                        <p:cTn id="8" dur="1000" fill="hold"/>
                                        <p:tgtEl>
                                          <p:spTgt spid="8048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486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04867"/>
                                        </p:tgtEl>
                                        <p:attrNameLst>
                                          <p:attrName>style.visibility</p:attrName>
                                        </p:attrNameLst>
                                      </p:cBhvr>
                                      <p:to>
                                        <p:strVal val="visible"/>
                                      </p:to>
                                    </p:set>
                                    <p:anim calcmode="lin" valueType="num">
                                      <p:cBhvr>
                                        <p:cTn id="14" dur="1000" fill="hold"/>
                                        <p:tgtEl>
                                          <p:spTgt spid="804867"/>
                                        </p:tgtEl>
                                        <p:attrNameLst>
                                          <p:attrName>ppt_x</p:attrName>
                                        </p:attrNameLst>
                                      </p:cBhvr>
                                      <p:tavLst>
                                        <p:tav tm="0">
                                          <p:val>
                                            <p:strVal val="#ppt_x-.2"/>
                                          </p:val>
                                        </p:tav>
                                        <p:tav tm="100000">
                                          <p:val>
                                            <p:strVal val="#ppt_x"/>
                                          </p:val>
                                        </p:tav>
                                      </p:tavLst>
                                    </p:anim>
                                    <p:anim calcmode="lin" valueType="num">
                                      <p:cBhvr>
                                        <p:cTn id="15" dur="1000" fill="hold"/>
                                        <p:tgtEl>
                                          <p:spTgt spid="80486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04867"/>
                                        </p:tgtEl>
                                      </p:cBhvr>
                                    </p:animEffect>
                                  </p:childTnLst>
                                </p:cTn>
                              </p:par>
                              <p:par>
                                <p:cTn id="17" presetID="29" presetClass="entr" presetSubtype="0" fill="hold" nodeType="withEffect">
                                  <p:stCondLst>
                                    <p:cond delay="0"/>
                                  </p:stCondLst>
                                  <p:childTnLst>
                                    <p:set>
                                      <p:cBhvr>
                                        <p:cTn id="18" dur="1" fill="hold">
                                          <p:stCondLst>
                                            <p:cond delay="0"/>
                                          </p:stCondLst>
                                        </p:cTn>
                                        <p:tgtEl>
                                          <p:spTgt spid="804868"/>
                                        </p:tgtEl>
                                        <p:attrNameLst>
                                          <p:attrName>style.visibility</p:attrName>
                                        </p:attrNameLst>
                                      </p:cBhvr>
                                      <p:to>
                                        <p:strVal val="visible"/>
                                      </p:to>
                                    </p:set>
                                    <p:anim calcmode="lin" valueType="num">
                                      <p:cBhvr>
                                        <p:cTn id="19" dur="1000" fill="hold"/>
                                        <p:tgtEl>
                                          <p:spTgt spid="804868"/>
                                        </p:tgtEl>
                                        <p:attrNameLst>
                                          <p:attrName>ppt_x</p:attrName>
                                        </p:attrNameLst>
                                      </p:cBhvr>
                                      <p:tavLst>
                                        <p:tav tm="0">
                                          <p:val>
                                            <p:strVal val="#ppt_x-.2"/>
                                          </p:val>
                                        </p:tav>
                                        <p:tav tm="100000">
                                          <p:val>
                                            <p:strVal val="#ppt_x"/>
                                          </p:val>
                                        </p:tav>
                                      </p:tavLst>
                                    </p:anim>
                                    <p:anim calcmode="lin" valueType="num">
                                      <p:cBhvr>
                                        <p:cTn id="20" dur="1000" fill="hold"/>
                                        <p:tgtEl>
                                          <p:spTgt spid="80486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04868"/>
                                        </p:tgtEl>
                                      </p:cBhvr>
                                    </p:animEffect>
                                  </p:childTnLst>
                                </p:cTn>
                              </p:par>
                              <p:par>
                                <p:cTn id="22" presetID="29" presetClass="entr" presetSubtype="0" fill="hold" nodeType="withEffect">
                                  <p:stCondLst>
                                    <p:cond delay="0"/>
                                  </p:stCondLst>
                                  <p:childTnLst>
                                    <p:set>
                                      <p:cBhvr>
                                        <p:cTn id="23" dur="1" fill="hold">
                                          <p:stCondLst>
                                            <p:cond delay="0"/>
                                          </p:stCondLst>
                                        </p:cTn>
                                        <p:tgtEl>
                                          <p:spTgt spid="804870"/>
                                        </p:tgtEl>
                                        <p:attrNameLst>
                                          <p:attrName>style.visibility</p:attrName>
                                        </p:attrNameLst>
                                      </p:cBhvr>
                                      <p:to>
                                        <p:strVal val="visible"/>
                                      </p:to>
                                    </p:set>
                                    <p:anim calcmode="lin" valueType="num">
                                      <p:cBhvr>
                                        <p:cTn id="24" dur="1000" fill="hold"/>
                                        <p:tgtEl>
                                          <p:spTgt spid="804870"/>
                                        </p:tgtEl>
                                        <p:attrNameLst>
                                          <p:attrName>ppt_x</p:attrName>
                                        </p:attrNameLst>
                                      </p:cBhvr>
                                      <p:tavLst>
                                        <p:tav tm="0">
                                          <p:val>
                                            <p:strVal val="#ppt_x-.2"/>
                                          </p:val>
                                        </p:tav>
                                        <p:tav tm="100000">
                                          <p:val>
                                            <p:strVal val="#ppt_x"/>
                                          </p:val>
                                        </p:tav>
                                      </p:tavLst>
                                    </p:anim>
                                    <p:anim calcmode="lin" valueType="num">
                                      <p:cBhvr>
                                        <p:cTn id="25" dur="1000" fill="hold"/>
                                        <p:tgtEl>
                                          <p:spTgt spid="80487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04870"/>
                                        </p:tgtEl>
                                      </p:cBhvr>
                                    </p:animEffect>
                                  </p:childTnLst>
                                </p:cTn>
                              </p:par>
                              <p:par>
                                <p:cTn id="27" presetID="29" presetClass="entr" presetSubtype="0" fill="hold" nodeType="withEffect">
                                  <p:stCondLst>
                                    <p:cond delay="0"/>
                                  </p:stCondLst>
                                  <p:childTnLst>
                                    <p:set>
                                      <p:cBhvr>
                                        <p:cTn id="28" dur="1" fill="hold">
                                          <p:stCondLst>
                                            <p:cond delay="0"/>
                                          </p:stCondLst>
                                        </p:cTn>
                                        <p:tgtEl>
                                          <p:spTgt spid="804871"/>
                                        </p:tgtEl>
                                        <p:attrNameLst>
                                          <p:attrName>style.visibility</p:attrName>
                                        </p:attrNameLst>
                                      </p:cBhvr>
                                      <p:to>
                                        <p:strVal val="visible"/>
                                      </p:to>
                                    </p:set>
                                    <p:anim calcmode="lin" valueType="num">
                                      <p:cBhvr>
                                        <p:cTn id="29" dur="1000" fill="hold"/>
                                        <p:tgtEl>
                                          <p:spTgt spid="804871"/>
                                        </p:tgtEl>
                                        <p:attrNameLst>
                                          <p:attrName>ppt_x</p:attrName>
                                        </p:attrNameLst>
                                      </p:cBhvr>
                                      <p:tavLst>
                                        <p:tav tm="0">
                                          <p:val>
                                            <p:strVal val="#ppt_x-.2"/>
                                          </p:val>
                                        </p:tav>
                                        <p:tav tm="100000">
                                          <p:val>
                                            <p:strVal val="#ppt_x"/>
                                          </p:val>
                                        </p:tav>
                                      </p:tavLst>
                                    </p:anim>
                                    <p:anim calcmode="lin" valueType="num">
                                      <p:cBhvr>
                                        <p:cTn id="30" dur="1000" fill="hold"/>
                                        <p:tgtEl>
                                          <p:spTgt spid="80487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04871"/>
                                        </p:tgtEl>
                                      </p:cBhvr>
                                    </p:animEffect>
                                  </p:childTnLst>
                                </p:cTn>
                              </p:par>
                              <p:par>
                                <p:cTn id="32" presetID="29" presetClass="entr" presetSubtype="0" fill="hold" nodeType="withEffect">
                                  <p:stCondLst>
                                    <p:cond delay="0"/>
                                  </p:stCondLst>
                                  <p:childTnLst>
                                    <p:set>
                                      <p:cBhvr>
                                        <p:cTn id="33" dur="1" fill="hold">
                                          <p:stCondLst>
                                            <p:cond delay="0"/>
                                          </p:stCondLst>
                                        </p:cTn>
                                        <p:tgtEl>
                                          <p:spTgt spid="804872"/>
                                        </p:tgtEl>
                                        <p:attrNameLst>
                                          <p:attrName>style.visibility</p:attrName>
                                        </p:attrNameLst>
                                      </p:cBhvr>
                                      <p:to>
                                        <p:strVal val="visible"/>
                                      </p:to>
                                    </p:set>
                                    <p:anim calcmode="lin" valueType="num">
                                      <p:cBhvr>
                                        <p:cTn id="34" dur="1000" fill="hold"/>
                                        <p:tgtEl>
                                          <p:spTgt spid="804872"/>
                                        </p:tgtEl>
                                        <p:attrNameLst>
                                          <p:attrName>ppt_x</p:attrName>
                                        </p:attrNameLst>
                                      </p:cBhvr>
                                      <p:tavLst>
                                        <p:tav tm="0">
                                          <p:val>
                                            <p:strVal val="#ppt_x-.2"/>
                                          </p:val>
                                        </p:tav>
                                        <p:tav tm="100000">
                                          <p:val>
                                            <p:strVal val="#ppt_x"/>
                                          </p:val>
                                        </p:tav>
                                      </p:tavLst>
                                    </p:anim>
                                    <p:anim calcmode="lin" valueType="num">
                                      <p:cBhvr>
                                        <p:cTn id="35" dur="1000" fill="hold"/>
                                        <p:tgtEl>
                                          <p:spTgt spid="804872"/>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048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040"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804866" grpId="0"/>
      <p:bldP spid="8048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0072" y="116632"/>
            <a:ext cx="3137059" cy="584775"/>
          </a:xfrm>
          <a:prstGeom prst="rect">
            <a:avLst/>
          </a:prstGeom>
          <a:noFill/>
        </p:spPr>
        <p:txBody>
          <a:bodyPr wrap="square" rtlCol="0">
            <a:spAutoFit/>
          </a:bodyPr>
          <a:lstStyle/>
          <a:p>
            <a:r>
              <a:rPr lang="fa-IR" sz="3200" dirty="0" smtClean="0">
                <a:solidFill>
                  <a:schemeClr val="accent3">
                    <a:lumMod val="60000"/>
                    <a:lumOff val="40000"/>
                  </a:schemeClr>
                </a:solidFill>
                <a:cs typeface="B Nazanin" panose="00000400000000000000" pitchFamily="2" charset="-78"/>
              </a:rPr>
              <a:t>بردار مماس و قائم واحد</a:t>
            </a:r>
            <a:endParaRPr lang="en-US" sz="3200" dirty="0">
              <a:solidFill>
                <a:schemeClr val="accent3">
                  <a:lumMod val="60000"/>
                  <a:lumOff val="40000"/>
                </a:schemeClr>
              </a:solidFill>
              <a:cs typeface="B Nazanin" panose="00000400000000000000" pitchFamily="2" charset="-78"/>
            </a:endParaRPr>
          </a:p>
        </p:txBody>
      </p:sp>
      <mc:AlternateContent xmlns:mc="http://schemas.openxmlformats.org/markup-compatibility/2006" xmlns:a14="http://schemas.microsoft.com/office/drawing/2010/main">
        <mc:Choice Requires="a14">
          <p:sp>
            <p:nvSpPr>
              <p:cNvPr id="6" name="TextBox 5"/>
              <p:cNvSpPr txBox="1"/>
              <p:nvPr/>
            </p:nvSpPr>
            <p:spPr>
              <a:xfrm>
                <a:off x="251520" y="908720"/>
                <a:ext cx="8105611" cy="5978560"/>
              </a:xfrm>
              <a:prstGeom prst="rect">
                <a:avLst/>
              </a:prstGeom>
              <a:noFill/>
            </p:spPr>
            <p:txBody>
              <a:bodyPr wrap="square" rtlCol="0">
                <a:spAutoFit/>
              </a:bodyPr>
              <a:lstStyle/>
              <a:p>
                <a:r>
                  <a:rPr lang="fa-IR" sz="2400" dirty="0" smtClean="0">
                    <a:cs typeface="B Nazanin" panose="00000400000000000000" pitchFamily="2" charset="-78"/>
                  </a:rPr>
                  <a:t>فرض کنید که تابع برداری </a:t>
                </a:r>
                <a:r>
                  <a:rPr lang="en-US" sz="2400" dirty="0" smtClean="0">
                    <a:cs typeface="B Nazanin" panose="00000400000000000000" pitchFamily="2" charset="-78"/>
                  </a:rPr>
                  <a:t>f(t)</a:t>
                </a:r>
                <a:r>
                  <a:rPr lang="fa-IR" sz="2400" dirty="0" smtClean="0">
                    <a:cs typeface="B Nazanin" panose="00000400000000000000" pitchFamily="2" charset="-78"/>
                  </a:rPr>
                  <a:t> مسیر حرکت یک متحرک در صفحه یا در فضا باشد. همان طور که قبلا گفته شد مشتق </a:t>
                </a:r>
                <a:r>
                  <a:rPr lang="en-US" sz="2400" dirty="0" smtClean="0">
                    <a:cs typeface="B Nazanin" panose="00000400000000000000" pitchFamily="2" charset="-78"/>
                  </a:rPr>
                  <a:t>f(t)</a:t>
                </a:r>
                <a:r>
                  <a:rPr lang="fa-IR" sz="2400" dirty="0" smtClean="0">
                    <a:cs typeface="B Nazanin" panose="00000400000000000000" pitchFamily="2" charset="-78"/>
                  </a:rPr>
                  <a:t> یعنی </a:t>
                </a:r>
                <a14:m>
                  <m:oMath xmlns:m="http://schemas.openxmlformats.org/officeDocument/2006/math">
                    <m:sSup>
                      <m:sSupPr>
                        <m:ctrlPr>
                          <a:rPr lang="fa-IR" sz="2400" i="1" smtClean="0">
                            <a:latin typeface="Cambria Math" panose="02040503050406030204" pitchFamily="18" charset="0"/>
                            <a:cs typeface="B Nazanin" panose="00000400000000000000" pitchFamily="2" charset="-78"/>
                          </a:rPr>
                        </m:ctrlPr>
                      </m:sSupPr>
                      <m:e>
                        <m:r>
                          <a:rPr lang="en-US" sz="2400" b="0" i="1" smtClean="0">
                            <a:latin typeface="Cambria Math" panose="02040503050406030204" pitchFamily="18" charset="0"/>
                            <a:cs typeface="B Nazanin" panose="00000400000000000000" pitchFamily="2" charset="-78"/>
                          </a:rPr>
                          <m:t>𝑓</m:t>
                        </m:r>
                      </m:e>
                      <m:sup>
                        <m:r>
                          <a:rPr lang="en-US" sz="2400" b="0" i="1" smtClean="0">
                            <a:latin typeface="Cambria Math" panose="02040503050406030204" pitchFamily="18" charset="0"/>
                            <a:cs typeface="B Nazanin" panose="00000400000000000000" pitchFamily="2" charset="-78"/>
                          </a:rPr>
                          <m:t>′</m:t>
                        </m:r>
                      </m:sup>
                    </m:sSup>
                  </m:oMath>
                </a14:m>
                <a:r>
                  <a:rPr lang="en-US" sz="2400" dirty="0" smtClean="0">
                    <a:cs typeface="B Nazanin" panose="00000400000000000000" pitchFamily="2" charset="-78"/>
                  </a:rPr>
                  <a:t>(t)</a:t>
                </a:r>
                <a:r>
                  <a:rPr lang="fa-IR" sz="2400" dirty="0" smtClean="0">
                    <a:cs typeface="B Nazanin" panose="00000400000000000000" pitchFamily="2" charset="-78"/>
                  </a:rPr>
                  <a:t> نشان دهنده بردار سرعت این متحرک است و این بردار بر مسیر حرکت این متحرک مماس است. برای این که طول این بردار مماس را یک کنیم کافی است آن را بر طولش تقسیم کنیم بدین ترتیب یک بردار مماس واحد یعنی با طول یک بدست می آوریم که آن را با </a:t>
                </a:r>
                <a14:m>
                  <m:oMath xmlns:m="http://schemas.openxmlformats.org/officeDocument/2006/math">
                    <m:r>
                      <a:rPr lang="en-US" sz="2400" b="0" i="1" smtClean="0">
                        <a:latin typeface="Cambria Math" panose="02040503050406030204" pitchFamily="18" charset="0"/>
                        <a:cs typeface="B Nazanin" panose="00000400000000000000" pitchFamily="2" charset="-78"/>
                      </a:rPr>
                      <m:t>𝑇</m:t>
                    </m:r>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𝑡</m:t>
                    </m:r>
                    <m:r>
                      <a:rPr lang="en-US" sz="2400" b="0" i="1" smtClean="0">
                        <a:latin typeface="Cambria Math" panose="02040503050406030204" pitchFamily="18" charset="0"/>
                        <a:cs typeface="B Nazanin" panose="00000400000000000000" pitchFamily="2" charset="-78"/>
                      </a:rPr>
                      <m:t>) </m:t>
                    </m:r>
                  </m:oMath>
                </a14:m>
                <a:r>
                  <a:rPr lang="fa-IR" sz="2400" dirty="0" smtClean="0">
                    <a:cs typeface="B Nazanin" panose="00000400000000000000" pitchFamily="2" charset="-78"/>
                  </a:rPr>
                  <a:t> نشان میدهیم. در واقع </a:t>
                </a:r>
              </a:p>
              <a:p>
                <a:pPr algn="ctr"/>
                <a14:m>
                  <m:oMath xmlns:m="http://schemas.openxmlformats.org/officeDocument/2006/math">
                    <m:r>
                      <a:rPr lang="en-US" sz="2800" b="0" i="1" smtClean="0">
                        <a:latin typeface="Cambria Math" panose="02040503050406030204" pitchFamily="18" charset="0"/>
                        <a:cs typeface="B Nazanin" panose="00000400000000000000" pitchFamily="2" charset="-78"/>
                      </a:rPr>
                      <m:t>𝑇</m:t>
                    </m:r>
                    <m:r>
                      <a:rPr lang="en-US" sz="2800" b="0" i="1" smtClean="0">
                        <a:latin typeface="Cambria Math" panose="02040503050406030204" pitchFamily="18" charset="0"/>
                        <a:cs typeface="B Nazanin" panose="00000400000000000000" pitchFamily="2" charset="-78"/>
                      </a:rPr>
                      <m:t>(</m:t>
                    </m:r>
                    <m:r>
                      <a:rPr lang="en-US" sz="2800" b="0" i="1" smtClean="0">
                        <a:latin typeface="Cambria Math" panose="02040503050406030204" pitchFamily="18" charset="0"/>
                        <a:cs typeface="B Nazanin" panose="00000400000000000000" pitchFamily="2" charset="-78"/>
                      </a:rPr>
                      <m:t>𝑡</m:t>
                    </m:r>
                    <m:r>
                      <a:rPr lang="en-US" sz="2800" b="0" i="1" smtClean="0">
                        <a:latin typeface="Cambria Math" panose="02040503050406030204" pitchFamily="18" charset="0"/>
                        <a:cs typeface="B Nazanin" panose="00000400000000000000" pitchFamily="2" charset="-78"/>
                      </a:rPr>
                      <m:t>)=</m:t>
                    </m:r>
                    <m:f>
                      <m:fPr>
                        <m:ctrlPr>
                          <a:rPr lang="en-US" sz="2800" b="0" i="1" smtClean="0">
                            <a:latin typeface="Cambria Math" panose="02040503050406030204" pitchFamily="18" charset="0"/>
                            <a:cs typeface="B Nazanin" panose="00000400000000000000" pitchFamily="2" charset="-78"/>
                          </a:rPr>
                        </m:ctrlPr>
                      </m:fPr>
                      <m:num>
                        <m:sSup>
                          <m:sSupPr>
                            <m:ctrlPr>
                              <a:rPr lang="en-US" sz="2800" b="0" i="1" smtClean="0">
                                <a:latin typeface="Cambria Math" panose="02040503050406030204" pitchFamily="18" charset="0"/>
                                <a:cs typeface="B Nazanin" panose="00000400000000000000" pitchFamily="2" charset="-78"/>
                              </a:rPr>
                            </m:ctrlPr>
                          </m:sSupPr>
                          <m:e>
                            <m:r>
                              <a:rPr lang="en-US" sz="2800" b="0" i="1" smtClean="0">
                                <a:latin typeface="Cambria Math" panose="02040503050406030204" pitchFamily="18" charset="0"/>
                                <a:cs typeface="B Nazanin" panose="00000400000000000000" pitchFamily="2" charset="-78"/>
                              </a:rPr>
                              <m:t>𝑓</m:t>
                            </m:r>
                          </m:e>
                          <m:sup>
                            <m:r>
                              <a:rPr lang="en-US" sz="2800" b="0" i="1" smtClean="0">
                                <a:latin typeface="Cambria Math" panose="02040503050406030204" pitchFamily="18" charset="0"/>
                                <a:cs typeface="B Nazanin" panose="00000400000000000000" pitchFamily="2" charset="-78"/>
                              </a:rPr>
                              <m:t>′</m:t>
                            </m:r>
                          </m:sup>
                        </m:sSup>
                        <m:r>
                          <a:rPr lang="en-US" sz="2800" b="0" i="1" smtClean="0">
                            <a:latin typeface="Cambria Math" panose="02040503050406030204" pitchFamily="18" charset="0"/>
                            <a:cs typeface="B Nazanin" panose="00000400000000000000" pitchFamily="2" charset="-78"/>
                          </a:rPr>
                          <m:t>(</m:t>
                        </m:r>
                        <m:r>
                          <a:rPr lang="en-US" sz="2800" b="0" i="1" smtClean="0">
                            <a:latin typeface="Cambria Math" panose="02040503050406030204" pitchFamily="18" charset="0"/>
                            <a:cs typeface="B Nazanin" panose="00000400000000000000" pitchFamily="2" charset="-78"/>
                          </a:rPr>
                          <m:t>𝑡</m:t>
                        </m:r>
                        <m:r>
                          <a:rPr lang="en-US" sz="2800" b="0" i="1" smtClean="0">
                            <a:latin typeface="Cambria Math" panose="02040503050406030204" pitchFamily="18" charset="0"/>
                            <a:cs typeface="B Nazanin" panose="00000400000000000000" pitchFamily="2" charset="-78"/>
                          </a:rPr>
                          <m:t>)</m:t>
                        </m:r>
                      </m:num>
                      <m:den>
                        <m:d>
                          <m:dPr>
                            <m:begChr m:val="|"/>
                            <m:endChr m:val="|"/>
                            <m:ctrlPr>
                              <a:rPr lang="en-US" sz="2800" b="0" i="1" smtClean="0">
                                <a:latin typeface="Cambria Math" panose="02040503050406030204" pitchFamily="18" charset="0"/>
                                <a:cs typeface="B Nazanin" panose="00000400000000000000" pitchFamily="2" charset="-78"/>
                              </a:rPr>
                            </m:ctrlPr>
                          </m:dPr>
                          <m:e>
                            <m:sSup>
                              <m:sSupPr>
                                <m:ctrlPr>
                                  <a:rPr lang="en-US" sz="2800" b="0" i="1" smtClean="0">
                                    <a:latin typeface="Cambria Math" panose="02040503050406030204" pitchFamily="18" charset="0"/>
                                    <a:cs typeface="B Nazanin" panose="00000400000000000000" pitchFamily="2" charset="-78"/>
                                  </a:rPr>
                                </m:ctrlPr>
                              </m:sSupPr>
                              <m:e>
                                <m:r>
                                  <a:rPr lang="en-US" sz="2800" b="0" i="1" smtClean="0">
                                    <a:latin typeface="Cambria Math" panose="02040503050406030204" pitchFamily="18" charset="0"/>
                                    <a:cs typeface="B Nazanin" panose="00000400000000000000" pitchFamily="2" charset="-78"/>
                                  </a:rPr>
                                  <m:t>𝑓</m:t>
                                </m:r>
                              </m:e>
                              <m:sup>
                                <m:r>
                                  <a:rPr lang="en-US" sz="2800" b="0" i="1" smtClean="0">
                                    <a:latin typeface="Cambria Math" panose="02040503050406030204" pitchFamily="18" charset="0"/>
                                    <a:cs typeface="B Nazanin" panose="00000400000000000000" pitchFamily="2" charset="-78"/>
                                  </a:rPr>
                                  <m:t>′</m:t>
                                </m:r>
                              </m:sup>
                            </m:sSup>
                            <m:r>
                              <a:rPr lang="en-US" sz="2800" b="0" i="1" smtClean="0">
                                <a:latin typeface="Cambria Math" panose="02040503050406030204" pitchFamily="18" charset="0"/>
                                <a:cs typeface="B Nazanin" panose="00000400000000000000" pitchFamily="2" charset="-78"/>
                              </a:rPr>
                              <m:t>(</m:t>
                            </m:r>
                            <m:r>
                              <a:rPr lang="en-US" sz="2800" b="0" i="1" smtClean="0">
                                <a:latin typeface="Cambria Math" panose="02040503050406030204" pitchFamily="18" charset="0"/>
                                <a:cs typeface="B Nazanin" panose="00000400000000000000" pitchFamily="2" charset="-78"/>
                              </a:rPr>
                              <m:t>𝑡</m:t>
                            </m:r>
                            <m:r>
                              <a:rPr lang="en-US" sz="2800" b="0" i="1" smtClean="0">
                                <a:latin typeface="Cambria Math" panose="02040503050406030204" pitchFamily="18" charset="0"/>
                                <a:cs typeface="B Nazanin" panose="00000400000000000000" pitchFamily="2" charset="-78"/>
                              </a:rPr>
                              <m:t>)</m:t>
                            </m:r>
                          </m:e>
                        </m:d>
                      </m:den>
                    </m:f>
                  </m:oMath>
                </a14:m>
                <a:r>
                  <a:rPr lang="fa-IR" sz="2800" dirty="0" smtClean="0">
                    <a:cs typeface="B Nazanin" panose="00000400000000000000" pitchFamily="2" charset="-78"/>
                  </a:rPr>
                  <a:t> </a:t>
                </a:r>
                <a:endParaRPr lang="en-US" sz="2800" dirty="0" smtClean="0">
                  <a:cs typeface="B Nazanin" panose="00000400000000000000" pitchFamily="2" charset="-78"/>
                </a:endParaRPr>
              </a:p>
              <a:p>
                <a:r>
                  <a:rPr lang="fa-IR" sz="2400" dirty="0" smtClean="0">
                    <a:cs typeface="B Nazanin" panose="00000400000000000000" pitchFamily="2" charset="-78"/>
                  </a:rPr>
                  <a:t>همچنین می توان نشان داد که مشتق بردار </a:t>
                </a:r>
                <a14:m>
                  <m:oMath xmlns:m="http://schemas.openxmlformats.org/officeDocument/2006/math">
                    <m:r>
                      <a:rPr lang="en-US" sz="2400" b="0" i="1" smtClean="0">
                        <a:latin typeface="Cambria Math" panose="02040503050406030204" pitchFamily="18" charset="0"/>
                        <a:cs typeface="B Nazanin" panose="00000400000000000000" pitchFamily="2" charset="-78"/>
                      </a:rPr>
                      <m:t>𝑇</m:t>
                    </m:r>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𝑡</m:t>
                    </m:r>
                    <m:r>
                      <a:rPr lang="en-US" sz="2400" b="0" i="1" smtClean="0">
                        <a:latin typeface="Cambria Math" panose="02040503050406030204" pitchFamily="18" charset="0"/>
                        <a:cs typeface="B Nazanin" panose="00000400000000000000" pitchFamily="2" charset="-78"/>
                      </a:rPr>
                      <m:t>)</m:t>
                    </m:r>
                  </m:oMath>
                </a14:m>
                <a:r>
                  <a:rPr lang="fa-IR" sz="2400" dirty="0" smtClean="0">
                    <a:cs typeface="B Nazanin" panose="00000400000000000000" pitchFamily="2" charset="-78"/>
                  </a:rPr>
                  <a:t> یعنی </a:t>
                </a:r>
                <a14:m>
                  <m:oMath xmlns:m="http://schemas.openxmlformats.org/officeDocument/2006/math">
                    <m:sSup>
                      <m:sSupPr>
                        <m:ctrlPr>
                          <a:rPr lang="fa-IR" sz="2400" i="1" smtClean="0">
                            <a:latin typeface="Cambria Math" panose="02040503050406030204" pitchFamily="18" charset="0"/>
                            <a:cs typeface="B Nazanin" panose="00000400000000000000" pitchFamily="2" charset="-78"/>
                          </a:rPr>
                        </m:ctrlPr>
                      </m:sSupPr>
                      <m:e>
                        <m:r>
                          <a:rPr lang="en-US" sz="2400" b="0" i="1" smtClean="0">
                            <a:latin typeface="Cambria Math" panose="02040503050406030204" pitchFamily="18" charset="0"/>
                            <a:cs typeface="B Nazanin" panose="00000400000000000000" pitchFamily="2" charset="-78"/>
                          </a:rPr>
                          <m:t>𝑇</m:t>
                        </m:r>
                      </m:e>
                      <m:sup>
                        <m:r>
                          <a:rPr lang="en-US" sz="2400" b="0" i="1" smtClean="0">
                            <a:latin typeface="Cambria Math" panose="02040503050406030204" pitchFamily="18" charset="0"/>
                            <a:cs typeface="B Nazanin" panose="00000400000000000000" pitchFamily="2" charset="-78"/>
                          </a:rPr>
                          <m:t>′</m:t>
                        </m:r>
                      </m:sup>
                    </m:sSup>
                  </m:oMath>
                </a14:m>
                <a:r>
                  <a:rPr lang="en-US" sz="2400" dirty="0" smtClean="0">
                    <a:cs typeface="B Nazanin" panose="00000400000000000000" pitchFamily="2" charset="-78"/>
                  </a:rPr>
                  <a:t>(t)</a:t>
                </a:r>
                <a:r>
                  <a:rPr lang="fa-IR" sz="2400" dirty="0" smtClean="0">
                    <a:cs typeface="B Nazanin" panose="00000400000000000000" pitchFamily="2" charset="-78"/>
                  </a:rPr>
                  <a:t> بر مسیر حرکت عمود است و بنابراین با تقسیم این بردار بر طولش بردار قائم واحد بدست می آید که آن را با </a:t>
                </a:r>
                <a14:m>
                  <m:oMath xmlns:m="http://schemas.openxmlformats.org/officeDocument/2006/math">
                    <m:r>
                      <a:rPr lang="en-US" sz="2400" b="0" i="1" smtClean="0">
                        <a:latin typeface="Cambria Math" panose="02040503050406030204" pitchFamily="18" charset="0"/>
                        <a:cs typeface="B Nazanin" panose="00000400000000000000" pitchFamily="2" charset="-78"/>
                      </a:rPr>
                      <m:t>𝑁</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oMath>
                </a14:m>
                <a:r>
                  <a:rPr lang="fa-IR" sz="2400" dirty="0" smtClean="0">
                    <a:cs typeface="B Nazanin" panose="00000400000000000000" pitchFamily="2" charset="-78"/>
                  </a:rPr>
                  <a:t> نشان می دهیم. در واقع </a:t>
                </a:r>
              </a:p>
              <a:p>
                <a:pPr algn="ctr"/>
                <a:r>
                  <a:rPr lang="en-US" sz="2800" dirty="0" smtClean="0">
                    <a:cs typeface="B Nazanin" panose="00000400000000000000" pitchFamily="2" charset="-78"/>
                  </a:rPr>
                  <a:t>N</a:t>
                </a:r>
                <a14:m>
                  <m:oMath xmlns:m="http://schemas.openxmlformats.org/officeDocument/2006/math">
                    <m:r>
                      <a:rPr lang="en-US" sz="2800" i="1">
                        <a:latin typeface="Cambria Math" panose="02040503050406030204" pitchFamily="18" charset="0"/>
                        <a:cs typeface="B Nazanin" panose="00000400000000000000" pitchFamily="2" charset="-78"/>
                      </a:rPr>
                      <m:t>(</m:t>
                    </m:r>
                    <m:r>
                      <a:rPr lang="en-US" sz="2800" i="1">
                        <a:latin typeface="Cambria Math" panose="02040503050406030204" pitchFamily="18" charset="0"/>
                        <a:cs typeface="B Nazanin" panose="00000400000000000000" pitchFamily="2" charset="-78"/>
                      </a:rPr>
                      <m:t>𝑡</m:t>
                    </m:r>
                    <m:r>
                      <a:rPr lang="en-US" sz="2800" i="1">
                        <a:latin typeface="Cambria Math" panose="02040503050406030204" pitchFamily="18" charset="0"/>
                        <a:cs typeface="B Nazanin" panose="00000400000000000000" pitchFamily="2" charset="-78"/>
                      </a:rPr>
                      <m:t>)=</m:t>
                    </m:r>
                    <m:f>
                      <m:fPr>
                        <m:ctrlPr>
                          <a:rPr lang="en-US" sz="2800" i="1">
                            <a:latin typeface="Cambria Math" panose="02040503050406030204" pitchFamily="18" charset="0"/>
                            <a:cs typeface="B Nazanin" panose="00000400000000000000" pitchFamily="2" charset="-78"/>
                          </a:rPr>
                        </m:ctrlPr>
                      </m:fPr>
                      <m:num>
                        <m:sSup>
                          <m:sSupPr>
                            <m:ctrlPr>
                              <a:rPr lang="en-US" sz="2800" i="1">
                                <a:latin typeface="Cambria Math" panose="02040503050406030204" pitchFamily="18" charset="0"/>
                                <a:cs typeface="B Nazanin" panose="00000400000000000000" pitchFamily="2" charset="-78"/>
                              </a:rPr>
                            </m:ctrlPr>
                          </m:sSupPr>
                          <m:e>
                            <m:r>
                              <a:rPr lang="en-US" sz="2800" b="0" i="1" smtClean="0">
                                <a:latin typeface="Cambria Math" panose="02040503050406030204" pitchFamily="18" charset="0"/>
                                <a:cs typeface="B Nazanin" panose="00000400000000000000" pitchFamily="2" charset="-78"/>
                              </a:rPr>
                              <m:t>𝑇</m:t>
                            </m:r>
                          </m:e>
                          <m:sup>
                            <m:r>
                              <a:rPr lang="en-US" sz="2800" i="1">
                                <a:latin typeface="Cambria Math" panose="02040503050406030204" pitchFamily="18" charset="0"/>
                                <a:cs typeface="B Nazanin" panose="00000400000000000000" pitchFamily="2" charset="-78"/>
                              </a:rPr>
                              <m:t>′</m:t>
                            </m:r>
                          </m:sup>
                        </m:sSup>
                        <m:r>
                          <a:rPr lang="en-US" sz="2800" i="1">
                            <a:latin typeface="Cambria Math" panose="02040503050406030204" pitchFamily="18" charset="0"/>
                            <a:cs typeface="B Nazanin" panose="00000400000000000000" pitchFamily="2" charset="-78"/>
                          </a:rPr>
                          <m:t>(</m:t>
                        </m:r>
                        <m:r>
                          <a:rPr lang="en-US" sz="2800" i="1">
                            <a:latin typeface="Cambria Math" panose="02040503050406030204" pitchFamily="18" charset="0"/>
                            <a:cs typeface="B Nazanin" panose="00000400000000000000" pitchFamily="2" charset="-78"/>
                          </a:rPr>
                          <m:t>𝑡</m:t>
                        </m:r>
                        <m:r>
                          <a:rPr lang="en-US" sz="2800" i="1">
                            <a:latin typeface="Cambria Math" panose="02040503050406030204" pitchFamily="18" charset="0"/>
                            <a:cs typeface="B Nazanin" panose="00000400000000000000" pitchFamily="2" charset="-78"/>
                          </a:rPr>
                          <m:t>)</m:t>
                        </m:r>
                      </m:num>
                      <m:den>
                        <m:d>
                          <m:dPr>
                            <m:begChr m:val="|"/>
                            <m:endChr m:val="|"/>
                            <m:ctrlPr>
                              <a:rPr lang="en-US" sz="2800" i="1">
                                <a:latin typeface="Cambria Math" panose="02040503050406030204" pitchFamily="18" charset="0"/>
                                <a:cs typeface="B Nazanin" panose="00000400000000000000" pitchFamily="2" charset="-78"/>
                              </a:rPr>
                            </m:ctrlPr>
                          </m:dPr>
                          <m:e>
                            <m:sSup>
                              <m:sSupPr>
                                <m:ctrlPr>
                                  <a:rPr lang="en-US" sz="2800" i="1">
                                    <a:latin typeface="Cambria Math" panose="02040503050406030204" pitchFamily="18" charset="0"/>
                                    <a:cs typeface="B Nazanin" panose="00000400000000000000" pitchFamily="2" charset="-78"/>
                                  </a:rPr>
                                </m:ctrlPr>
                              </m:sSupPr>
                              <m:e>
                                <m:r>
                                  <a:rPr lang="en-US" sz="2800" b="0" i="1" smtClean="0">
                                    <a:latin typeface="Cambria Math" panose="02040503050406030204" pitchFamily="18" charset="0"/>
                                    <a:cs typeface="B Nazanin" panose="00000400000000000000" pitchFamily="2" charset="-78"/>
                                  </a:rPr>
                                  <m:t>𝑇</m:t>
                                </m:r>
                              </m:e>
                              <m:sup>
                                <m:r>
                                  <a:rPr lang="en-US" sz="2800" i="1">
                                    <a:latin typeface="Cambria Math" panose="02040503050406030204" pitchFamily="18" charset="0"/>
                                    <a:cs typeface="B Nazanin" panose="00000400000000000000" pitchFamily="2" charset="-78"/>
                                  </a:rPr>
                                  <m:t>′</m:t>
                                </m:r>
                              </m:sup>
                            </m:sSup>
                            <m:r>
                              <a:rPr lang="en-US" sz="2800" i="1">
                                <a:latin typeface="Cambria Math" panose="02040503050406030204" pitchFamily="18" charset="0"/>
                                <a:cs typeface="B Nazanin" panose="00000400000000000000" pitchFamily="2" charset="-78"/>
                              </a:rPr>
                              <m:t>(</m:t>
                            </m:r>
                            <m:r>
                              <a:rPr lang="en-US" sz="2800" i="1">
                                <a:latin typeface="Cambria Math" panose="02040503050406030204" pitchFamily="18" charset="0"/>
                                <a:cs typeface="B Nazanin" panose="00000400000000000000" pitchFamily="2" charset="-78"/>
                              </a:rPr>
                              <m:t>𝑡</m:t>
                            </m:r>
                            <m:r>
                              <a:rPr lang="en-US" sz="2800" i="1">
                                <a:latin typeface="Cambria Math" panose="02040503050406030204" pitchFamily="18" charset="0"/>
                                <a:cs typeface="B Nazanin" panose="00000400000000000000" pitchFamily="2" charset="-78"/>
                              </a:rPr>
                              <m:t>)</m:t>
                            </m:r>
                          </m:e>
                        </m:d>
                      </m:den>
                    </m:f>
                    <m:r>
                      <m:rPr>
                        <m:nor/>
                      </m:rPr>
                      <a:rPr lang="fa-IR" sz="2800" dirty="0">
                        <a:cs typeface="B Nazanin" panose="00000400000000000000" pitchFamily="2" charset="-78"/>
                      </a:rPr>
                      <m:t> </m:t>
                    </m:r>
                  </m:oMath>
                </a14:m>
                <a:endParaRPr lang="en-US" sz="2800" dirty="0" smtClean="0">
                  <a:cs typeface="B Nazanin" panose="00000400000000000000" pitchFamily="2" charset="-78"/>
                </a:endParaRPr>
              </a:p>
              <a:p>
                <a:r>
                  <a:rPr lang="fa-IR" sz="2400" dirty="0" smtClean="0">
                    <a:cs typeface="B Nazanin" panose="00000400000000000000" pitchFamily="2" charset="-78"/>
                  </a:rPr>
                  <a:t>توجه شود که این بردارها به پارامتر </a:t>
                </a:r>
                <a:r>
                  <a:rPr lang="en-US" sz="2400" dirty="0" smtClean="0">
                    <a:cs typeface="B Nazanin" panose="00000400000000000000" pitchFamily="2" charset="-78"/>
                  </a:rPr>
                  <a:t>t</a:t>
                </a:r>
                <a:r>
                  <a:rPr lang="fa-IR" sz="2400" dirty="0" smtClean="0">
                    <a:cs typeface="B Nazanin" panose="00000400000000000000" pitchFamily="2" charset="-78"/>
                  </a:rPr>
                  <a:t> وابسته اند یعنی در هر لحظه از زمان تغییر می کنند. اسلاید بعدی شکل این دو بردار را برای یک مسیر در صفحه نشان می دهند.</a:t>
                </a:r>
                <a:endParaRPr lang="en-US" sz="2400" dirty="0">
                  <a:cs typeface="B Nazanin" panose="00000400000000000000" pitchFamily="2" charset="-78"/>
                </a:endParaRPr>
              </a:p>
              <a:p>
                <a:endParaRPr lang="en-US" sz="2400" dirty="0">
                  <a:cs typeface="B Nazanin" panose="00000400000000000000" pitchFamily="2" charset="-7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1520" y="908720"/>
                <a:ext cx="8105611" cy="5978560"/>
              </a:xfrm>
              <a:prstGeom prst="rect">
                <a:avLst/>
              </a:prstGeom>
              <a:blipFill rotWithShape="0">
                <a:blip r:embed="rId4"/>
                <a:stretch>
                  <a:fillRect l="-1955" t="-1529" r="-1128"/>
                </a:stretch>
              </a:blipFill>
            </p:spPr>
            <p:txBody>
              <a:bodyPr/>
              <a:lstStyle/>
              <a:p>
                <a:r>
                  <a:rPr lang="en-US">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084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42988" y="836613"/>
            <a:ext cx="7273925" cy="5308691"/>
            <a:chOff x="975" y="687"/>
            <a:chExt cx="4037" cy="3163"/>
          </a:xfrm>
        </p:grpSpPr>
        <p:sp>
          <p:nvSpPr>
            <p:cNvPr id="454659" name="Line 3"/>
            <p:cNvSpPr>
              <a:spLocks noChangeShapeType="1"/>
            </p:cNvSpPr>
            <p:nvPr/>
          </p:nvSpPr>
          <p:spPr bwMode="auto">
            <a:xfrm>
              <a:off x="975" y="3090"/>
              <a:ext cx="3901" cy="0"/>
            </a:xfrm>
            <a:prstGeom prst="line">
              <a:avLst/>
            </a:prstGeom>
            <a:noFill/>
            <a:ln w="9525">
              <a:solidFill>
                <a:schemeClr val="tx1"/>
              </a:solidFill>
              <a:round/>
              <a:headEnd/>
              <a:tailEnd type="triangle" w="med" len="med"/>
            </a:ln>
          </p:spPr>
          <p:txBody>
            <a:bodyPr/>
            <a:lstStyle/>
            <a:p>
              <a:endParaRPr lang="fa-IR"/>
            </a:p>
          </p:txBody>
        </p:sp>
        <p:sp>
          <p:nvSpPr>
            <p:cNvPr id="454660" name="Line 4"/>
            <p:cNvSpPr>
              <a:spLocks noChangeShapeType="1"/>
            </p:cNvSpPr>
            <p:nvPr/>
          </p:nvSpPr>
          <p:spPr bwMode="auto">
            <a:xfrm flipV="1">
              <a:off x="1973" y="868"/>
              <a:ext cx="0" cy="2903"/>
            </a:xfrm>
            <a:prstGeom prst="line">
              <a:avLst/>
            </a:prstGeom>
            <a:noFill/>
            <a:ln w="9525">
              <a:solidFill>
                <a:schemeClr val="tx1"/>
              </a:solidFill>
              <a:round/>
              <a:headEnd/>
              <a:tailEnd type="triangle" w="med" len="med"/>
            </a:ln>
          </p:spPr>
          <p:txBody>
            <a:bodyPr/>
            <a:lstStyle/>
            <a:p>
              <a:endParaRPr lang="fa-IR"/>
            </a:p>
          </p:txBody>
        </p:sp>
        <p:sp>
          <p:nvSpPr>
            <p:cNvPr id="454661" name="Arc 5"/>
            <p:cNvSpPr>
              <a:spLocks/>
            </p:cNvSpPr>
            <p:nvPr/>
          </p:nvSpPr>
          <p:spPr bwMode="auto">
            <a:xfrm rot="-6422099">
              <a:off x="2739" y="1260"/>
              <a:ext cx="1586" cy="1211"/>
            </a:xfrm>
            <a:custGeom>
              <a:avLst/>
              <a:gdLst>
                <a:gd name="T0" fmla="*/ 1481 w 40866"/>
                <a:gd name="T1" fmla="*/ 0 h 32068"/>
                <a:gd name="T2" fmla="*/ 0 w 40866"/>
                <a:gd name="T3" fmla="*/ 764 h 32068"/>
                <a:gd name="T4" fmla="*/ 748 w 40866"/>
                <a:gd name="T5" fmla="*/ 395 h 32068"/>
                <a:gd name="T6" fmla="*/ 0 60000 65536"/>
                <a:gd name="T7" fmla="*/ 0 60000 65536"/>
                <a:gd name="T8" fmla="*/ 0 60000 65536"/>
                <a:gd name="T9" fmla="*/ 0 w 40866"/>
                <a:gd name="T10" fmla="*/ 0 h 32068"/>
                <a:gd name="T11" fmla="*/ 40866 w 40866"/>
                <a:gd name="T12" fmla="*/ 32068 h 32068"/>
              </a:gdLst>
              <a:ahLst/>
              <a:cxnLst>
                <a:cxn ang="T6">
                  <a:pos x="T0" y="T1"/>
                </a:cxn>
                <a:cxn ang="T7">
                  <a:pos x="T2" y="T3"/>
                </a:cxn>
                <a:cxn ang="T8">
                  <a:pos x="T4" y="T5"/>
                </a:cxn>
              </a:cxnLst>
              <a:rect l="T9" t="T10" r="T11" b="T12"/>
              <a:pathLst>
                <a:path w="40866" h="32068" fill="none" extrusionOk="0">
                  <a:moveTo>
                    <a:pt x="38159" y="0"/>
                  </a:moveTo>
                  <a:cubicBezTo>
                    <a:pt x="39934" y="3203"/>
                    <a:pt x="40866" y="6805"/>
                    <a:pt x="40866" y="10468"/>
                  </a:cubicBezTo>
                  <a:cubicBezTo>
                    <a:pt x="40866" y="22397"/>
                    <a:pt x="31195" y="32068"/>
                    <a:pt x="19266" y="32068"/>
                  </a:cubicBezTo>
                  <a:cubicBezTo>
                    <a:pt x="11127" y="32068"/>
                    <a:pt x="3680" y="27493"/>
                    <a:pt x="0" y="20234"/>
                  </a:cubicBezTo>
                </a:path>
                <a:path w="40866" h="32068" stroke="0" extrusionOk="0">
                  <a:moveTo>
                    <a:pt x="38159" y="0"/>
                  </a:moveTo>
                  <a:cubicBezTo>
                    <a:pt x="39934" y="3203"/>
                    <a:pt x="40866" y="6805"/>
                    <a:pt x="40866" y="10468"/>
                  </a:cubicBezTo>
                  <a:cubicBezTo>
                    <a:pt x="40866" y="22397"/>
                    <a:pt x="31195" y="32068"/>
                    <a:pt x="19266" y="32068"/>
                  </a:cubicBezTo>
                  <a:cubicBezTo>
                    <a:pt x="11127" y="32068"/>
                    <a:pt x="3680" y="27493"/>
                    <a:pt x="0" y="20234"/>
                  </a:cubicBezTo>
                  <a:lnTo>
                    <a:pt x="19266" y="10468"/>
                  </a:lnTo>
                  <a:close/>
                </a:path>
              </a:pathLst>
            </a:custGeom>
            <a:noFill/>
            <a:ln w="28575">
              <a:solidFill>
                <a:srgbClr val="FA6306"/>
              </a:solidFill>
              <a:round/>
              <a:headEnd/>
              <a:tailEnd/>
            </a:ln>
          </p:spPr>
          <p:txBody>
            <a:bodyPr vert="eaVert" wrap="none" anchor="ctr"/>
            <a:lstStyle/>
            <a:p>
              <a:pPr algn="ctr"/>
              <a:endParaRPr lang="en-US" sz="2400">
                <a:solidFill>
                  <a:srgbClr val="FA6306"/>
                </a:solidFill>
                <a:latin typeface="Times New Roman" pitchFamily="18" charset="0"/>
                <a:cs typeface="B Nazanin" pitchFamily="2" charset="-78"/>
              </a:endParaRPr>
            </a:p>
          </p:txBody>
        </p:sp>
        <p:sp>
          <p:nvSpPr>
            <p:cNvPr id="454662" name="Text Box 6"/>
            <p:cNvSpPr txBox="1">
              <a:spLocks noChangeArrowheads="1"/>
            </p:cNvSpPr>
            <p:nvPr/>
          </p:nvSpPr>
          <p:spPr bwMode="auto">
            <a:xfrm>
              <a:off x="1770" y="754"/>
              <a:ext cx="172" cy="237"/>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y</a:t>
              </a:r>
            </a:p>
          </p:txBody>
        </p:sp>
        <p:sp>
          <p:nvSpPr>
            <p:cNvPr id="454663" name="Text Box 7"/>
            <p:cNvSpPr txBox="1">
              <a:spLocks noChangeArrowheads="1"/>
            </p:cNvSpPr>
            <p:nvPr/>
          </p:nvSpPr>
          <p:spPr bwMode="auto">
            <a:xfrm>
              <a:off x="4839" y="2886"/>
              <a:ext cx="173" cy="237"/>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x</a:t>
              </a:r>
            </a:p>
          </p:txBody>
        </p:sp>
        <p:sp>
          <p:nvSpPr>
            <p:cNvPr id="454664" name="Text Box 8"/>
            <p:cNvSpPr txBox="1">
              <a:spLocks noChangeArrowheads="1"/>
            </p:cNvSpPr>
            <p:nvPr/>
          </p:nvSpPr>
          <p:spPr bwMode="auto">
            <a:xfrm flipH="1">
              <a:off x="4197" y="687"/>
              <a:ext cx="335" cy="238"/>
            </a:xfrm>
            <a:prstGeom prst="rect">
              <a:avLst/>
            </a:prstGeom>
            <a:noFill/>
            <a:ln w="9525">
              <a:noFill/>
              <a:miter lim="800000"/>
              <a:headEnd/>
              <a:tailEnd/>
            </a:ln>
          </p:spPr>
          <p:txBody>
            <a:bodyPr wrap="square">
              <a:spAutoFit/>
            </a:bodyPr>
            <a:lstStyle/>
            <a:p>
              <a:r>
                <a:rPr lang="en-US" sz="2000" dirty="0" smtClean="0">
                  <a:solidFill>
                    <a:srgbClr val="990000"/>
                  </a:solidFill>
                  <a:latin typeface="Times New Roman" pitchFamily="18" charset="0"/>
                  <a:cs typeface="B Nazanin" pitchFamily="2" charset="-78"/>
                </a:rPr>
                <a:t>T(t)</a:t>
              </a:r>
              <a:endParaRPr lang="en-US" sz="2000" dirty="0">
                <a:solidFill>
                  <a:srgbClr val="990000"/>
                </a:solidFill>
                <a:latin typeface="Times New Roman" pitchFamily="18" charset="0"/>
                <a:cs typeface="B Nazanin" pitchFamily="2" charset="-78"/>
              </a:endParaRPr>
            </a:p>
          </p:txBody>
        </p:sp>
        <p:sp>
          <p:nvSpPr>
            <p:cNvPr id="454665" name="Text Box 9"/>
            <p:cNvSpPr txBox="1">
              <a:spLocks noChangeArrowheads="1"/>
            </p:cNvSpPr>
            <p:nvPr/>
          </p:nvSpPr>
          <p:spPr bwMode="auto">
            <a:xfrm>
              <a:off x="1973" y="3612"/>
              <a:ext cx="1846" cy="238"/>
            </a:xfrm>
            <a:prstGeom prst="rect">
              <a:avLst/>
            </a:prstGeom>
            <a:noFill/>
            <a:ln w="9525">
              <a:noFill/>
              <a:miter lim="800000"/>
              <a:headEnd/>
              <a:tailEnd/>
            </a:ln>
          </p:spPr>
          <p:txBody>
            <a:bodyPr wrap="square">
              <a:spAutoFit/>
            </a:bodyPr>
            <a:lstStyle/>
            <a:p>
              <a:r>
                <a:rPr lang="fa-IR" sz="2000" dirty="0">
                  <a:latin typeface="Times New Roman" pitchFamily="18" charset="0"/>
                  <a:cs typeface="B Nazanin" pitchFamily="2" charset="-78"/>
                </a:rPr>
                <a:t>بردار های </a:t>
              </a:r>
              <a:r>
                <a:rPr lang="fa-IR" sz="2000" dirty="0" smtClean="0">
                  <a:latin typeface="Times New Roman" pitchFamily="18" charset="0"/>
                  <a:cs typeface="B Nazanin" pitchFamily="2" charset="-78"/>
                </a:rPr>
                <a:t>واحد قائم و مماس</a:t>
              </a:r>
              <a:r>
                <a:rPr lang="en-US" sz="2000" dirty="0" smtClean="0">
                  <a:latin typeface="Times New Roman" pitchFamily="18" charset="0"/>
                  <a:cs typeface="B Nazanin" pitchFamily="2" charset="-78"/>
                </a:rPr>
                <a:t> </a:t>
              </a:r>
              <a:r>
                <a:rPr lang="fa-IR" sz="2000" dirty="0" smtClean="0">
                  <a:latin typeface="Times New Roman" pitchFamily="18" charset="0"/>
                  <a:cs typeface="B Nazanin" pitchFamily="2" charset="-78"/>
                </a:rPr>
                <a:t>در لحظه </a:t>
              </a:r>
              <a:r>
                <a:rPr lang="en-US" sz="2000" dirty="0" smtClean="0">
                  <a:latin typeface="Times New Roman" pitchFamily="18" charset="0"/>
                  <a:cs typeface="B Nazanin" pitchFamily="2" charset="-78"/>
                </a:rPr>
                <a:t>t</a:t>
              </a:r>
              <a:endParaRPr lang="en-US" sz="2000" dirty="0">
                <a:latin typeface="Times New Roman" pitchFamily="18" charset="0"/>
                <a:cs typeface="B Nazanin" pitchFamily="2" charset="-78"/>
              </a:endParaRPr>
            </a:p>
          </p:txBody>
        </p:sp>
        <p:sp>
          <p:nvSpPr>
            <p:cNvPr id="454666" name="Line 10"/>
            <p:cNvSpPr>
              <a:spLocks noChangeShapeType="1"/>
            </p:cNvSpPr>
            <p:nvPr/>
          </p:nvSpPr>
          <p:spPr bwMode="auto">
            <a:xfrm flipH="1">
              <a:off x="2880" y="1685"/>
              <a:ext cx="1225" cy="0"/>
            </a:xfrm>
            <a:prstGeom prst="line">
              <a:avLst/>
            </a:prstGeom>
            <a:noFill/>
            <a:ln w="28575">
              <a:solidFill>
                <a:schemeClr val="hlink"/>
              </a:solidFill>
              <a:round/>
              <a:headEnd/>
              <a:tailEnd type="triangle" w="med" len="med"/>
            </a:ln>
          </p:spPr>
          <p:txBody>
            <a:bodyPr/>
            <a:lstStyle/>
            <a:p>
              <a:endParaRPr lang="fa-IR"/>
            </a:p>
          </p:txBody>
        </p:sp>
        <p:sp>
          <p:nvSpPr>
            <p:cNvPr id="454667" name="Line 11"/>
            <p:cNvSpPr>
              <a:spLocks noChangeShapeType="1"/>
            </p:cNvSpPr>
            <p:nvPr/>
          </p:nvSpPr>
          <p:spPr bwMode="auto">
            <a:xfrm flipV="1">
              <a:off x="4105" y="913"/>
              <a:ext cx="0" cy="772"/>
            </a:xfrm>
            <a:prstGeom prst="line">
              <a:avLst/>
            </a:prstGeom>
            <a:noFill/>
            <a:ln w="28575">
              <a:solidFill>
                <a:schemeClr val="accent2"/>
              </a:solidFill>
              <a:round/>
              <a:headEnd/>
              <a:tailEnd type="triangle" w="med" len="med"/>
            </a:ln>
          </p:spPr>
          <p:txBody>
            <a:bodyPr/>
            <a:lstStyle/>
            <a:p>
              <a:endParaRPr lang="fa-IR"/>
            </a:p>
          </p:txBody>
        </p:sp>
        <p:sp>
          <p:nvSpPr>
            <p:cNvPr id="454668" name="Text Box 12"/>
            <p:cNvSpPr txBox="1">
              <a:spLocks noChangeArrowheads="1"/>
            </p:cNvSpPr>
            <p:nvPr/>
          </p:nvSpPr>
          <p:spPr bwMode="auto">
            <a:xfrm>
              <a:off x="2864" y="1685"/>
              <a:ext cx="339" cy="238"/>
            </a:xfrm>
            <a:prstGeom prst="rect">
              <a:avLst/>
            </a:prstGeom>
            <a:noFill/>
            <a:ln w="9525">
              <a:noFill/>
              <a:miter lim="800000"/>
              <a:headEnd/>
              <a:tailEnd/>
            </a:ln>
          </p:spPr>
          <p:txBody>
            <a:bodyPr wrap="none">
              <a:spAutoFit/>
            </a:bodyPr>
            <a:lstStyle/>
            <a:p>
              <a:r>
                <a:rPr lang="en-US" sz="2000" dirty="0" smtClean="0">
                  <a:latin typeface="Times New Roman" pitchFamily="18" charset="0"/>
                  <a:cs typeface="B Nazanin" pitchFamily="2" charset="-78"/>
                </a:rPr>
                <a:t>N(t)</a:t>
              </a:r>
              <a:endParaRPr lang="en-US" sz="2000" dirty="0">
                <a:latin typeface="Times New Roman" pitchFamily="18" charset="0"/>
                <a:cs typeface="B Nazanin" pitchFamily="2" charset="-78"/>
              </a:endParaRPr>
            </a:p>
          </p:txBody>
        </p:sp>
        <p:sp>
          <p:nvSpPr>
            <p:cNvPr id="454669" name="Line 13"/>
            <p:cNvSpPr>
              <a:spLocks noChangeShapeType="1"/>
            </p:cNvSpPr>
            <p:nvPr/>
          </p:nvSpPr>
          <p:spPr bwMode="auto">
            <a:xfrm flipH="1">
              <a:off x="3969" y="1525"/>
              <a:ext cx="136" cy="0"/>
            </a:xfrm>
            <a:prstGeom prst="line">
              <a:avLst/>
            </a:prstGeom>
            <a:noFill/>
            <a:ln w="9525">
              <a:solidFill>
                <a:srgbClr val="990000"/>
              </a:solidFill>
              <a:round/>
              <a:headEnd/>
              <a:tailEnd/>
            </a:ln>
          </p:spPr>
          <p:txBody>
            <a:bodyPr/>
            <a:lstStyle/>
            <a:p>
              <a:endParaRPr lang="fa-IR"/>
            </a:p>
          </p:txBody>
        </p:sp>
        <p:sp>
          <p:nvSpPr>
            <p:cNvPr id="454670" name="Line 14"/>
            <p:cNvSpPr>
              <a:spLocks noChangeShapeType="1"/>
            </p:cNvSpPr>
            <p:nvPr/>
          </p:nvSpPr>
          <p:spPr bwMode="auto">
            <a:xfrm>
              <a:off x="3969" y="1525"/>
              <a:ext cx="0" cy="136"/>
            </a:xfrm>
            <a:prstGeom prst="line">
              <a:avLst/>
            </a:prstGeom>
            <a:noFill/>
            <a:ln w="9525">
              <a:solidFill>
                <a:srgbClr val="990000"/>
              </a:solidFill>
              <a:round/>
              <a:headEnd/>
              <a:tailEnd/>
            </a:ln>
          </p:spPr>
          <p:txBody>
            <a:bodyP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42422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04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860032" y="548680"/>
                <a:ext cx="3722713" cy="584775"/>
              </a:xfrm>
              <a:prstGeom prst="rect">
                <a:avLst/>
              </a:prstGeom>
              <a:noFill/>
            </p:spPr>
            <p:txBody>
              <a:bodyPr wrap="square" rtlCol="0">
                <a:spAutoFit/>
              </a:bodyPr>
              <a:lstStyle/>
              <a:p>
                <a:r>
                  <a:rPr lang="fa-IR" sz="3200" dirty="0" smtClean="0">
                    <a:solidFill>
                      <a:schemeClr val="accent2">
                        <a:lumMod val="75000"/>
                      </a:schemeClr>
                    </a:solidFill>
                    <a:cs typeface="B Nazanin" panose="00000400000000000000" pitchFamily="2" charset="-78"/>
                  </a:rPr>
                  <a:t>دستگاه مختصات </a:t>
                </a:r>
                <a14:m>
                  <m:oMath xmlns:m="http://schemas.openxmlformats.org/officeDocument/2006/math">
                    <m:r>
                      <a:rPr lang="en-US" sz="3200" b="0" i="1" smtClean="0">
                        <a:solidFill>
                          <a:schemeClr val="accent2">
                            <a:lumMod val="75000"/>
                          </a:schemeClr>
                        </a:solidFill>
                        <a:latin typeface="Cambria Math" panose="02040503050406030204" pitchFamily="18" charset="0"/>
                        <a:cs typeface="B Nazanin" panose="00000400000000000000" pitchFamily="2" charset="-78"/>
                      </a:rPr>
                      <m:t>𝑇𝑁𝐵</m:t>
                    </m:r>
                  </m:oMath>
                </a14:m>
                <a:endParaRPr lang="en-US" sz="3200" dirty="0">
                  <a:solidFill>
                    <a:schemeClr val="accent2">
                      <a:lumMod val="75000"/>
                    </a:schemeClr>
                  </a:solidFill>
                  <a:cs typeface="B Nazanin"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860032" y="548680"/>
                <a:ext cx="3722713" cy="584775"/>
              </a:xfrm>
              <a:prstGeom prst="rect">
                <a:avLst/>
              </a:prstGeom>
              <a:blipFill rotWithShape="0">
                <a:blip r:embed="rId4"/>
                <a:stretch>
                  <a:fillRect t="-10417" r="-4092" b="-36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5536" y="1133455"/>
                <a:ext cx="8187209" cy="3785652"/>
              </a:xfrm>
              <a:prstGeom prst="rect">
                <a:avLst/>
              </a:prstGeom>
              <a:noFill/>
            </p:spPr>
            <p:txBody>
              <a:bodyPr wrap="square" rtlCol="0">
                <a:spAutoFit/>
              </a:bodyPr>
              <a:lstStyle/>
              <a:p>
                <a:r>
                  <a:rPr lang="fa-IR" sz="2400" dirty="0" smtClean="0">
                    <a:cs typeface="B Nazanin" panose="00000400000000000000" pitchFamily="2" charset="-78"/>
                  </a:rPr>
                  <a:t>در این بخش می خواهیم دستگاهی از بردارهای واحد دو به دو عمود بر هم را معرفی کنیم که همراه با جسم متحرک در صفحه یا فضا حرکت کند. همان طور که در اسلایدهای قبل دیدیم بردارهای </a:t>
                </a:r>
                <a14:m>
                  <m:oMath xmlns:m="http://schemas.openxmlformats.org/officeDocument/2006/math">
                    <m:r>
                      <a:rPr lang="en-US" sz="2400" b="0" i="1" smtClean="0">
                        <a:latin typeface="Cambria Math" panose="02040503050406030204" pitchFamily="18" charset="0"/>
                        <a:cs typeface="B Nazanin" panose="00000400000000000000" pitchFamily="2" charset="-78"/>
                      </a:rPr>
                      <m:t>𝑇</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r>
                      <a:rPr lang="en-US" sz="2400" b="0" i="1" smtClean="0">
                        <a:latin typeface="Cambria Math" panose="02040503050406030204" pitchFamily="18" charset="0"/>
                        <a:cs typeface="B Nazanin" panose="00000400000000000000" pitchFamily="2" charset="-78"/>
                      </a:rPr>
                      <m:t>,    </m:t>
                    </m:r>
                    <m:r>
                      <a:rPr lang="en-US" sz="2400" b="0" i="1" smtClean="0">
                        <a:latin typeface="Cambria Math" panose="02040503050406030204" pitchFamily="18" charset="0"/>
                        <a:cs typeface="B Nazanin" panose="00000400000000000000" pitchFamily="2" charset="-78"/>
                      </a:rPr>
                      <m:t>𝑁</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oMath>
                </a14:m>
                <a:r>
                  <a:rPr lang="fa-IR" sz="2400" dirty="0" smtClean="0">
                    <a:cs typeface="B Nazanin" panose="00000400000000000000" pitchFamily="2" charset="-78"/>
                  </a:rPr>
                  <a:t> بر یکدیگر عمودند. از فصل اول می دانیم که ضرب خارجی این دو بردار برداری است که بر هر دو عمود است. یعنی </a:t>
                </a:r>
              </a:p>
              <a:p>
                <a:endParaRPr lang="fa-IR" sz="2400" dirty="0" smtClean="0">
                  <a:cs typeface="B Nazanin" panose="00000400000000000000" pitchFamily="2" charset="-78"/>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B Nazanin" panose="00000400000000000000" pitchFamily="2" charset="-78"/>
                        </a:rPr>
                        <m:t>𝐵</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𝑇</m:t>
                      </m:r>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𝑡</m:t>
                      </m:r>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ea typeface="Cambria Math" panose="02040503050406030204" pitchFamily="18" charset="0"/>
                          <a:cs typeface="B Nazanin" panose="00000400000000000000" pitchFamily="2" charset="-78"/>
                        </a:rPr>
                        <m:t>𝑁</m:t>
                      </m:r>
                      <m:r>
                        <a:rPr lang="en-US" sz="2400" b="0" i="1" smtClean="0">
                          <a:latin typeface="Cambria Math" panose="02040503050406030204" pitchFamily="18" charset="0"/>
                          <a:ea typeface="Cambria Math" panose="02040503050406030204" pitchFamily="18" charset="0"/>
                          <a:cs typeface="B Nazanin" panose="00000400000000000000" pitchFamily="2" charset="-78"/>
                        </a:rPr>
                        <m:t>(</m:t>
                      </m:r>
                      <m:r>
                        <a:rPr lang="en-US" sz="2400" b="0" i="1" smtClean="0">
                          <a:latin typeface="Cambria Math" panose="02040503050406030204" pitchFamily="18" charset="0"/>
                          <a:ea typeface="Cambria Math" panose="02040503050406030204" pitchFamily="18" charset="0"/>
                          <a:cs typeface="B Nazanin" panose="00000400000000000000" pitchFamily="2" charset="-78"/>
                        </a:rPr>
                        <m:t>𝑡</m:t>
                      </m:r>
                      <m:r>
                        <a:rPr lang="en-US" sz="2400" b="0" i="1" smtClean="0">
                          <a:latin typeface="Cambria Math" panose="02040503050406030204" pitchFamily="18" charset="0"/>
                          <a:ea typeface="Cambria Math" panose="02040503050406030204" pitchFamily="18" charset="0"/>
                          <a:cs typeface="B Nazanin" panose="00000400000000000000" pitchFamily="2" charset="-78"/>
                        </a:rPr>
                        <m:t>)</m:t>
                      </m:r>
                    </m:oMath>
                  </m:oMathPara>
                </a14:m>
                <a:endParaRPr lang="fa-IR" sz="2400" dirty="0" smtClean="0">
                  <a:cs typeface="B Nazanin" panose="00000400000000000000" pitchFamily="2" charset="-78"/>
                </a:endParaRPr>
              </a:p>
              <a:p>
                <a:endParaRPr lang="fa-IR" sz="2400" dirty="0" smtClean="0">
                  <a:cs typeface="B Nazanin" panose="00000400000000000000" pitchFamily="2" charset="-78"/>
                </a:endParaRPr>
              </a:p>
              <a:p>
                <a:r>
                  <a:rPr lang="fa-IR" sz="2400" dirty="0" smtClean="0">
                    <a:cs typeface="B Nazanin" panose="00000400000000000000" pitchFamily="2" charset="-78"/>
                  </a:rPr>
                  <a:t>سه بردار </a:t>
                </a:r>
                <a14:m>
                  <m:oMath xmlns:m="http://schemas.openxmlformats.org/officeDocument/2006/math">
                    <m:r>
                      <a:rPr lang="en-US" sz="2400" b="0" i="1" smtClean="0">
                        <a:latin typeface="Cambria Math" panose="02040503050406030204" pitchFamily="18" charset="0"/>
                        <a:cs typeface="B Nazanin" panose="00000400000000000000" pitchFamily="2" charset="-78"/>
                      </a:rPr>
                      <m:t>𝑇</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r>
                      <a:rPr lang="en-US" sz="2400" b="0" i="1" smtClean="0">
                        <a:latin typeface="Cambria Math" panose="02040503050406030204" pitchFamily="18" charset="0"/>
                        <a:cs typeface="B Nazanin" panose="00000400000000000000" pitchFamily="2" charset="-78"/>
                      </a:rPr>
                      <m:t>, </m:t>
                    </m:r>
                    <m:r>
                      <a:rPr lang="en-US" sz="2400" b="0" i="1" smtClean="0">
                        <a:latin typeface="Cambria Math" panose="02040503050406030204" pitchFamily="18" charset="0"/>
                        <a:cs typeface="B Nazanin" panose="00000400000000000000" pitchFamily="2" charset="-78"/>
                      </a:rPr>
                      <m:t>𝑁</m:t>
                    </m:r>
                    <m:d>
                      <m:dPr>
                        <m:ctrlPr>
                          <a:rPr lang="en-US" sz="2400" b="0" i="1" smtClean="0">
                            <a:latin typeface="Cambria Math" panose="02040503050406030204" pitchFamily="18" charset="0"/>
                            <a:cs typeface="B Nazanin" panose="00000400000000000000" pitchFamily="2" charset="-78"/>
                          </a:rPr>
                        </m:ctrlPr>
                      </m:dPr>
                      <m:e>
                        <m:r>
                          <a:rPr lang="en-US" sz="2400" b="0" i="1" smtClean="0">
                            <a:latin typeface="Cambria Math" panose="02040503050406030204" pitchFamily="18" charset="0"/>
                            <a:cs typeface="B Nazanin" panose="00000400000000000000" pitchFamily="2" charset="-78"/>
                          </a:rPr>
                          <m:t>𝑡</m:t>
                        </m:r>
                      </m:e>
                    </m:d>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𝐵</m:t>
                    </m:r>
                    <m:r>
                      <a:rPr lang="en-US" sz="2400" b="0" i="1" smtClean="0">
                        <a:latin typeface="Cambria Math" panose="02040503050406030204" pitchFamily="18" charset="0"/>
                        <a:cs typeface="B Nazanin" panose="00000400000000000000" pitchFamily="2" charset="-78"/>
                      </a:rPr>
                      <m:t>(</m:t>
                    </m:r>
                    <m:r>
                      <a:rPr lang="en-US" sz="2400" b="0" i="1" smtClean="0">
                        <a:latin typeface="Cambria Math" panose="02040503050406030204" pitchFamily="18" charset="0"/>
                        <a:cs typeface="B Nazanin" panose="00000400000000000000" pitchFamily="2" charset="-78"/>
                      </a:rPr>
                      <m:t>𝑡</m:t>
                    </m:r>
                    <m:r>
                      <a:rPr lang="en-US" sz="2400" b="0" i="1" smtClean="0">
                        <a:latin typeface="Cambria Math" panose="02040503050406030204" pitchFamily="18" charset="0"/>
                        <a:cs typeface="B Nazanin" panose="00000400000000000000" pitchFamily="2" charset="-78"/>
                      </a:rPr>
                      <m:t>)</m:t>
                    </m:r>
                  </m:oMath>
                </a14:m>
                <a:r>
                  <a:rPr lang="fa-IR" sz="2400" dirty="0" smtClean="0">
                    <a:cs typeface="B Nazanin" panose="00000400000000000000" pitchFamily="2" charset="-78"/>
                  </a:rPr>
                  <a:t> بر یکدیگر عمودند و یک دستگاه مختصات می سازند.</a:t>
                </a:r>
              </a:p>
              <a:p>
                <a:r>
                  <a:rPr lang="fa-IR" sz="2400" dirty="0" smtClean="0">
                    <a:cs typeface="B Nazanin" panose="00000400000000000000" pitchFamily="2" charset="-78"/>
                  </a:rPr>
                  <a:t>که به آن دستگاه </a:t>
                </a:r>
                <a14:m>
                  <m:oMath xmlns:m="http://schemas.openxmlformats.org/officeDocument/2006/math">
                    <m:r>
                      <a:rPr lang="en-US" sz="2400" b="0" i="1" smtClean="0">
                        <a:latin typeface="Cambria Math" panose="02040503050406030204" pitchFamily="18" charset="0"/>
                        <a:cs typeface="B Nazanin" panose="00000400000000000000" pitchFamily="2" charset="-78"/>
                      </a:rPr>
                      <m:t>𝑇𝑁𝐵</m:t>
                    </m:r>
                  </m:oMath>
                </a14:m>
                <a:r>
                  <a:rPr lang="fa-IR" sz="2400" dirty="0" smtClean="0">
                    <a:cs typeface="B Nazanin" panose="00000400000000000000" pitchFamily="2" charset="-78"/>
                  </a:rPr>
                  <a:t> گوییم.</a:t>
                </a:r>
                <a:r>
                  <a:rPr lang="en-US" sz="2400" dirty="0" smtClean="0">
                    <a:cs typeface="B Nazanin" panose="00000400000000000000" pitchFamily="2" charset="-78"/>
                  </a:rPr>
                  <a:t> </a:t>
                </a:r>
                <a:endParaRPr lang="fa-IR" sz="2400" dirty="0">
                  <a:cs typeface="B Nazanin" panose="00000400000000000000" pitchFamily="2" charset="-78"/>
                </a:endParaRPr>
              </a:p>
              <a:p>
                <a:r>
                  <a:rPr lang="fa-IR" sz="2400" dirty="0" smtClean="0">
                    <a:cs typeface="B Nazanin" panose="00000400000000000000" pitchFamily="2" charset="-78"/>
                  </a:rPr>
                  <a:t>اسلاید بعد این دستگاه را در یک لحظه </a:t>
                </a:r>
                <a:r>
                  <a:rPr lang="en-US" sz="2400" dirty="0" smtClean="0">
                    <a:cs typeface="B Nazanin" panose="00000400000000000000" pitchFamily="2" charset="-78"/>
                  </a:rPr>
                  <a:t>t</a:t>
                </a:r>
                <a:r>
                  <a:rPr lang="fa-IR" sz="2400" dirty="0" smtClean="0">
                    <a:cs typeface="B Nazanin" panose="00000400000000000000" pitchFamily="2" charset="-78"/>
                  </a:rPr>
                  <a:t> نشان می دهد.</a:t>
                </a:r>
                <a:endParaRPr lang="en-US" sz="2400" dirty="0">
                  <a:cs typeface="B Nazanin" panose="00000400000000000000" pitchFamily="2" charset="-78"/>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5536" y="1133455"/>
                <a:ext cx="8187209" cy="3785652"/>
              </a:xfrm>
              <a:prstGeom prst="rect">
                <a:avLst/>
              </a:prstGeom>
              <a:blipFill rotWithShape="0">
                <a:blip r:embed="rId5"/>
                <a:stretch>
                  <a:fillRect t="-1288" r="-1117" b="-3221"/>
                </a:stretch>
              </a:blipFill>
            </p:spPr>
            <p:txBody>
              <a:bodyPr/>
              <a:lstStyle/>
              <a:p>
                <a:r>
                  <a:rPr lang="en-US">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43233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76375" y="836613"/>
            <a:ext cx="6624638" cy="4429125"/>
            <a:chOff x="930" y="527"/>
            <a:chExt cx="4173" cy="2790"/>
          </a:xfrm>
        </p:grpSpPr>
        <p:sp>
          <p:nvSpPr>
            <p:cNvPr id="487427" name="AutoShape 3"/>
            <p:cNvSpPr>
              <a:spLocks noChangeArrowheads="1"/>
            </p:cNvSpPr>
            <p:nvPr/>
          </p:nvSpPr>
          <p:spPr bwMode="auto">
            <a:xfrm>
              <a:off x="930" y="527"/>
              <a:ext cx="4173" cy="1997"/>
            </a:xfrm>
            <a:prstGeom prst="parallelogram">
              <a:avLst>
                <a:gd name="adj" fmla="val 52241"/>
              </a:avLst>
            </a:prstGeom>
            <a:noFill/>
            <a:ln w="9525">
              <a:solidFill>
                <a:srgbClr val="336699"/>
              </a:solidFill>
              <a:miter lim="800000"/>
              <a:headEnd/>
              <a:tailEnd/>
            </a:ln>
          </p:spPr>
          <p:txBody>
            <a:bodyPr wrap="none" anchor="ctr"/>
            <a:lstStyle/>
            <a:p>
              <a:endParaRPr lang="fa-IR"/>
            </a:p>
          </p:txBody>
        </p:sp>
        <p:sp>
          <p:nvSpPr>
            <p:cNvPr id="487428" name="Arc 4"/>
            <p:cNvSpPr>
              <a:spLocks/>
            </p:cNvSpPr>
            <p:nvPr/>
          </p:nvSpPr>
          <p:spPr bwMode="auto">
            <a:xfrm rot="-6422099">
              <a:off x="2189" y="931"/>
              <a:ext cx="838" cy="1207"/>
            </a:xfrm>
            <a:custGeom>
              <a:avLst/>
              <a:gdLst>
                <a:gd name="T0" fmla="*/ 733 w 21600"/>
                <a:gd name="T1" fmla="*/ 0 h 31970"/>
                <a:gd name="T2" fmla="*/ 80 w 21600"/>
                <a:gd name="T3" fmla="*/ 1207 h 31970"/>
                <a:gd name="T4" fmla="*/ 0 w 21600"/>
                <a:gd name="T5" fmla="*/ 395 h 31970"/>
                <a:gd name="T6" fmla="*/ 0 60000 65536"/>
                <a:gd name="T7" fmla="*/ 0 60000 65536"/>
                <a:gd name="T8" fmla="*/ 0 60000 65536"/>
                <a:gd name="T9" fmla="*/ 0 w 21600"/>
                <a:gd name="T10" fmla="*/ 0 h 31970"/>
                <a:gd name="T11" fmla="*/ 21600 w 21600"/>
                <a:gd name="T12" fmla="*/ 31970 h 31970"/>
              </a:gdLst>
              <a:ahLst/>
              <a:cxnLst>
                <a:cxn ang="T6">
                  <a:pos x="T0" y="T1"/>
                </a:cxn>
                <a:cxn ang="T7">
                  <a:pos x="T2" y="T3"/>
                </a:cxn>
                <a:cxn ang="T8">
                  <a:pos x="T4" y="T5"/>
                </a:cxn>
              </a:cxnLst>
              <a:rect l="T9" t="T10" r="T11" b="T12"/>
              <a:pathLst>
                <a:path w="21600" h="31970" fill="none" extrusionOk="0">
                  <a:moveTo>
                    <a:pt x="18893" y="0"/>
                  </a:moveTo>
                  <a:cubicBezTo>
                    <a:pt x="20668" y="3203"/>
                    <a:pt x="21600" y="6805"/>
                    <a:pt x="21600" y="10468"/>
                  </a:cubicBezTo>
                  <a:cubicBezTo>
                    <a:pt x="21600" y="21601"/>
                    <a:pt x="13137" y="30910"/>
                    <a:pt x="2055" y="31970"/>
                  </a:cubicBezTo>
                </a:path>
                <a:path w="21600" h="31970" stroke="0" extrusionOk="0">
                  <a:moveTo>
                    <a:pt x="18893" y="0"/>
                  </a:moveTo>
                  <a:cubicBezTo>
                    <a:pt x="20668" y="3203"/>
                    <a:pt x="21600" y="6805"/>
                    <a:pt x="21600" y="10468"/>
                  </a:cubicBezTo>
                  <a:cubicBezTo>
                    <a:pt x="21600" y="21601"/>
                    <a:pt x="13137" y="30910"/>
                    <a:pt x="2055" y="31970"/>
                  </a:cubicBezTo>
                  <a:lnTo>
                    <a:pt x="0" y="10468"/>
                  </a:lnTo>
                  <a:close/>
                </a:path>
              </a:pathLst>
            </a:custGeom>
            <a:noFill/>
            <a:ln w="28575">
              <a:solidFill>
                <a:srgbClr val="FA6306"/>
              </a:solidFill>
              <a:round/>
              <a:headEnd/>
              <a:tailEnd/>
            </a:ln>
          </p:spPr>
          <p:txBody>
            <a:bodyPr vert="eaVert" wrap="none" anchor="ctr"/>
            <a:lstStyle/>
            <a:p>
              <a:pPr algn="ctr"/>
              <a:endParaRPr lang="en-US" sz="2400">
                <a:solidFill>
                  <a:srgbClr val="FA6306"/>
                </a:solidFill>
                <a:latin typeface="Times New Roman" pitchFamily="18" charset="0"/>
                <a:cs typeface="B Nazanin" pitchFamily="2" charset="-78"/>
              </a:endParaRPr>
            </a:p>
          </p:txBody>
        </p:sp>
        <p:sp>
          <p:nvSpPr>
            <p:cNvPr id="487429" name="Text Box 5"/>
            <p:cNvSpPr txBox="1">
              <a:spLocks noChangeArrowheads="1"/>
            </p:cNvSpPr>
            <p:nvPr/>
          </p:nvSpPr>
          <p:spPr bwMode="auto">
            <a:xfrm flipH="1">
              <a:off x="3335" y="936"/>
              <a:ext cx="272" cy="250"/>
            </a:xfrm>
            <a:prstGeom prst="rect">
              <a:avLst/>
            </a:prstGeom>
            <a:noFill/>
            <a:ln w="9525">
              <a:noFill/>
              <a:miter lim="800000"/>
              <a:headEnd/>
              <a:tailEnd/>
            </a:ln>
          </p:spPr>
          <p:txBody>
            <a:bodyPr>
              <a:spAutoFit/>
            </a:bodyPr>
            <a:lstStyle/>
            <a:p>
              <a:r>
                <a:rPr lang="en-US" sz="2000">
                  <a:solidFill>
                    <a:srgbClr val="990000"/>
                  </a:solidFill>
                  <a:latin typeface="Times New Roman" pitchFamily="18" charset="0"/>
                  <a:cs typeface="B Nazanin" pitchFamily="2" charset="-78"/>
                </a:rPr>
                <a:t>T</a:t>
              </a:r>
            </a:p>
          </p:txBody>
        </p:sp>
        <p:sp>
          <p:nvSpPr>
            <p:cNvPr id="487430" name="Line 6"/>
            <p:cNvSpPr>
              <a:spLocks noChangeShapeType="1"/>
            </p:cNvSpPr>
            <p:nvPr/>
          </p:nvSpPr>
          <p:spPr bwMode="auto">
            <a:xfrm flipH="1">
              <a:off x="2292" y="1707"/>
              <a:ext cx="998" cy="363"/>
            </a:xfrm>
            <a:prstGeom prst="line">
              <a:avLst/>
            </a:prstGeom>
            <a:noFill/>
            <a:ln w="28575">
              <a:solidFill>
                <a:schemeClr val="hlink"/>
              </a:solidFill>
              <a:round/>
              <a:headEnd/>
              <a:tailEnd type="triangle" w="med" len="med"/>
            </a:ln>
          </p:spPr>
          <p:txBody>
            <a:bodyPr/>
            <a:lstStyle/>
            <a:p>
              <a:endParaRPr lang="fa-IR"/>
            </a:p>
          </p:txBody>
        </p:sp>
        <p:sp>
          <p:nvSpPr>
            <p:cNvPr id="487431" name="Line 7"/>
            <p:cNvSpPr>
              <a:spLocks noChangeShapeType="1"/>
            </p:cNvSpPr>
            <p:nvPr/>
          </p:nvSpPr>
          <p:spPr bwMode="auto">
            <a:xfrm flipV="1">
              <a:off x="3290" y="935"/>
              <a:ext cx="0" cy="772"/>
            </a:xfrm>
            <a:prstGeom prst="line">
              <a:avLst/>
            </a:prstGeom>
            <a:noFill/>
            <a:ln w="28575">
              <a:solidFill>
                <a:schemeClr val="accent2"/>
              </a:solidFill>
              <a:round/>
              <a:headEnd/>
              <a:tailEnd type="triangle" w="med" len="med"/>
            </a:ln>
          </p:spPr>
          <p:txBody>
            <a:bodyPr/>
            <a:lstStyle/>
            <a:p>
              <a:endParaRPr lang="fa-IR"/>
            </a:p>
          </p:txBody>
        </p:sp>
        <p:sp>
          <p:nvSpPr>
            <p:cNvPr id="487432" name="Text Box 8"/>
            <p:cNvSpPr txBox="1">
              <a:spLocks noChangeArrowheads="1"/>
            </p:cNvSpPr>
            <p:nvPr/>
          </p:nvSpPr>
          <p:spPr bwMode="auto">
            <a:xfrm>
              <a:off x="2156" y="1752"/>
              <a:ext cx="232" cy="250"/>
            </a:xfrm>
            <a:prstGeom prst="rect">
              <a:avLst/>
            </a:prstGeom>
            <a:noFill/>
            <a:ln w="9525">
              <a:noFill/>
              <a:miter lim="800000"/>
              <a:headEnd/>
              <a:tailEnd/>
            </a:ln>
          </p:spPr>
          <p:txBody>
            <a:bodyPr>
              <a:spAutoFit/>
            </a:bodyPr>
            <a:lstStyle/>
            <a:p>
              <a:r>
                <a:rPr lang="en-US" sz="2000">
                  <a:latin typeface="Times New Roman" pitchFamily="18" charset="0"/>
                  <a:cs typeface="B Nazanin" pitchFamily="2" charset="-78"/>
                </a:rPr>
                <a:t>N</a:t>
              </a:r>
            </a:p>
          </p:txBody>
        </p:sp>
        <p:sp>
          <p:nvSpPr>
            <p:cNvPr id="487433" name="Arc 9"/>
            <p:cNvSpPr>
              <a:spLocks/>
            </p:cNvSpPr>
            <p:nvPr/>
          </p:nvSpPr>
          <p:spPr bwMode="auto">
            <a:xfrm rot="-6422099">
              <a:off x="2551" y="1825"/>
              <a:ext cx="957" cy="816"/>
            </a:xfrm>
            <a:custGeom>
              <a:avLst/>
              <a:gdLst>
                <a:gd name="T0" fmla="*/ 957 w 24648"/>
                <a:gd name="T1" fmla="*/ 806 h 21600"/>
                <a:gd name="T2" fmla="*/ 0 w 24648"/>
                <a:gd name="T3" fmla="*/ 124 h 21600"/>
                <a:gd name="T4" fmla="*/ 829 w 24648"/>
                <a:gd name="T5" fmla="*/ 0 h 21600"/>
                <a:gd name="T6" fmla="*/ 0 60000 65536"/>
                <a:gd name="T7" fmla="*/ 0 60000 65536"/>
                <a:gd name="T8" fmla="*/ 0 60000 65536"/>
                <a:gd name="T9" fmla="*/ 0 w 24648"/>
                <a:gd name="T10" fmla="*/ 0 h 21600"/>
                <a:gd name="T11" fmla="*/ 24648 w 24648"/>
                <a:gd name="T12" fmla="*/ 21600 h 21600"/>
              </a:gdLst>
              <a:ahLst/>
              <a:cxnLst>
                <a:cxn ang="T6">
                  <a:pos x="T0" y="T1"/>
                </a:cxn>
                <a:cxn ang="T7">
                  <a:pos x="T2" y="T3"/>
                </a:cxn>
                <a:cxn ang="T8">
                  <a:pos x="T4" y="T5"/>
                </a:cxn>
              </a:cxnLst>
              <a:rect l="T9" t="T10" r="T11" b="T12"/>
              <a:pathLst>
                <a:path w="24648" h="21600" fill="none" extrusionOk="0">
                  <a:moveTo>
                    <a:pt x="24647" y="21346"/>
                  </a:moveTo>
                  <a:cubicBezTo>
                    <a:pt x="23556" y="21515"/>
                    <a:pt x="22454" y="21599"/>
                    <a:pt x="21350" y="21600"/>
                  </a:cubicBezTo>
                  <a:cubicBezTo>
                    <a:pt x="10687" y="21600"/>
                    <a:pt x="1619" y="13819"/>
                    <a:pt x="0" y="3279"/>
                  </a:cubicBezTo>
                </a:path>
                <a:path w="24648" h="21600" stroke="0" extrusionOk="0">
                  <a:moveTo>
                    <a:pt x="24647" y="21346"/>
                  </a:moveTo>
                  <a:cubicBezTo>
                    <a:pt x="23556" y="21515"/>
                    <a:pt x="22454" y="21599"/>
                    <a:pt x="21350" y="21600"/>
                  </a:cubicBezTo>
                  <a:cubicBezTo>
                    <a:pt x="10687" y="21600"/>
                    <a:pt x="1619" y="13819"/>
                    <a:pt x="0" y="3279"/>
                  </a:cubicBezTo>
                  <a:lnTo>
                    <a:pt x="21350" y="0"/>
                  </a:lnTo>
                  <a:close/>
                </a:path>
              </a:pathLst>
            </a:custGeom>
            <a:noFill/>
            <a:ln w="28575">
              <a:solidFill>
                <a:srgbClr val="FA6306"/>
              </a:solidFill>
              <a:prstDash val="dash"/>
              <a:round/>
              <a:headEnd/>
              <a:tailEnd/>
            </a:ln>
          </p:spPr>
          <p:txBody>
            <a:bodyPr vert="eaVert" wrap="none" anchor="ctr"/>
            <a:lstStyle/>
            <a:p>
              <a:pPr algn="ctr"/>
              <a:endParaRPr lang="en-US" sz="2400">
                <a:solidFill>
                  <a:srgbClr val="FA6306"/>
                </a:solidFill>
                <a:latin typeface="Times New Roman" pitchFamily="18" charset="0"/>
                <a:cs typeface="B Nazanin" pitchFamily="2" charset="-78"/>
              </a:endParaRPr>
            </a:p>
          </p:txBody>
        </p:sp>
        <p:sp>
          <p:nvSpPr>
            <p:cNvPr id="487434" name="Line 10"/>
            <p:cNvSpPr>
              <a:spLocks noChangeShapeType="1"/>
            </p:cNvSpPr>
            <p:nvPr/>
          </p:nvSpPr>
          <p:spPr bwMode="auto">
            <a:xfrm>
              <a:off x="3290" y="1707"/>
              <a:ext cx="771" cy="0"/>
            </a:xfrm>
            <a:prstGeom prst="line">
              <a:avLst/>
            </a:prstGeom>
            <a:noFill/>
            <a:ln w="28575">
              <a:solidFill>
                <a:srgbClr val="9933FF"/>
              </a:solidFill>
              <a:round/>
              <a:headEnd/>
              <a:tailEnd type="triangle" w="med" len="med"/>
            </a:ln>
          </p:spPr>
          <p:txBody>
            <a:bodyPr/>
            <a:lstStyle/>
            <a:p>
              <a:endParaRPr lang="fa-IR"/>
            </a:p>
          </p:txBody>
        </p:sp>
        <p:sp>
          <p:nvSpPr>
            <p:cNvPr id="487435" name="Text Box 11"/>
            <p:cNvSpPr txBox="1">
              <a:spLocks noChangeArrowheads="1"/>
            </p:cNvSpPr>
            <p:nvPr/>
          </p:nvSpPr>
          <p:spPr bwMode="auto">
            <a:xfrm>
              <a:off x="3805" y="1457"/>
              <a:ext cx="223"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B</a:t>
              </a:r>
            </a:p>
          </p:txBody>
        </p:sp>
        <p:sp>
          <p:nvSpPr>
            <p:cNvPr id="487436" name="Text Box 12"/>
            <p:cNvSpPr txBox="1">
              <a:spLocks noChangeArrowheads="1"/>
            </p:cNvSpPr>
            <p:nvPr/>
          </p:nvSpPr>
          <p:spPr bwMode="auto">
            <a:xfrm>
              <a:off x="1610" y="3067"/>
              <a:ext cx="1924" cy="250"/>
            </a:xfrm>
            <a:prstGeom prst="rect">
              <a:avLst/>
            </a:prstGeom>
            <a:noFill/>
            <a:ln w="9525">
              <a:noFill/>
              <a:miter lim="800000"/>
              <a:headEnd/>
              <a:tailEnd/>
            </a:ln>
          </p:spPr>
          <p:txBody>
            <a:bodyPr wrap="none">
              <a:spAutoFit/>
            </a:bodyPr>
            <a:lstStyle/>
            <a:p>
              <a:r>
                <a:rPr lang="en-US" sz="2000">
                  <a:latin typeface="Times New Roman" pitchFamily="18" charset="0"/>
                  <a:cs typeface="B Nazanin" pitchFamily="2" charset="-78"/>
                </a:rPr>
                <a:t>TNB</a:t>
              </a:r>
              <a:r>
                <a:rPr lang="fa-IR" sz="2000">
                  <a:latin typeface="Times New Roman" pitchFamily="18" charset="0"/>
                  <a:cs typeface="B Nazanin" pitchFamily="2" charset="-78"/>
                </a:rPr>
                <a:t> یک دستگاه راستگرد است.</a:t>
              </a:r>
              <a:endParaRPr lang="en-US" sz="2000">
                <a:latin typeface="Times New Roman" pitchFamily="18" charset="0"/>
                <a:cs typeface="B Nazanin" pitchFamily="2" charset="-78"/>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006"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864" y="260648"/>
            <a:ext cx="5009267" cy="584775"/>
          </a:xfrm>
          <a:prstGeom prst="rect">
            <a:avLst/>
          </a:prstGeom>
          <a:noFill/>
        </p:spPr>
        <p:txBody>
          <a:bodyPr wrap="square" rtlCol="0">
            <a:spAutoFit/>
          </a:bodyPr>
          <a:lstStyle/>
          <a:p>
            <a:r>
              <a:rPr lang="fa-IR" sz="3200" dirty="0" smtClean="0">
                <a:solidFill>
                  <a:schemeClr val="tx2">
                    <a:lumMod val="40000"/>
                    <a:lumOff val="60000"/>
                  </a:schemeClr>
                </a:solidFill>
                <a:cs typeface="B Nazanin" panose="00000400000000000000" pitchFamily="2" charset="-78"/>
              </a:rPr>
              <a:t>انحنا یا خمیدکی مسیر متحرک یا خم</a:t>
            </a:r>
            <a:endParaRPr lang="en-US" sz="3200" dirty="0">
              <a:solidFill>
                <a:schemeClr val="tx2">
                  <a:lumMod val="40000"/>
                  <a:lumOff val="60000"/>
                </a:schemeClr>
              </a:solidFill>
              <a:cs typeface="B Nazanin" panose="00000400000000000000" pitchFamily="2" charset="-78"/>
            </a:endParaRPr>
          </a:p>
        </p:txBody>
      </p:sp>
      <mc:AlternateContent xmlns:mc="http://schemas.openxmlformats.org/markup-compatibility/2006" xmlns:a14="http://schemas.microsoft.com/office/drawing/2010/main">
        <mc:Choice Requires="a14">
          <p:sp>
            <p:nvSpPr>
              <p:cNvPr id="5" name="TextBox 4"/>
              <p:cNvSpPr txBox="1"/>
              <p:nvPr/>
            </p:nvSpPr>
            <p:spPr>
              <a:xfrm>
                <a:off x="251520" y="1052736"/>
                <a:ext cx="8197977" cy="3505255"/>
              </a:xfrm>
              <a:prstGeom prst="rect">
                <a:avLst/>
              </a:prstGeom>
              <a:noFill/>
            </p:spPr>
            <p:txBody>
              <a:bodyPr wrap="square" rtlCol="0">
                <a:spAutoFit/>
              </a:bodyPr>
              <a:lstStyle/>
              <a:p>
                <a:r>
                  <a:rPr lang="fa-IR" sz="2400" dirty="0" smtClean="0">
                    <a:cs typeface="B Nazanin" panose="00000400000000000000" pitchFamily="2" charset="-78"/>
                  </a:rPr>
                  <a:t>واضح است که خط راست هیچ خمیدگی یا انحنایی ندرد. خمیدگی یا انحنا برای یک خم یا مسیر حرکت در هر نقطه میزان انحراف خم از خط راست مماس بر خم در آن نقطه تعریف می شود. که به صورت زیر تعریف می شود.</a:t>
                </a:r>
              </a:p>
              <a:p>
                <a:r>
                  <a:rPr lang="fa-IR" sz="2400" dirty="0" smtClean="0">
                    <a:cs typeface="B Nazanin" panose="00000400000000000000" pitchFamily="2" charset="-78"/>
                  </a:rPr>
                  <a:t>اگر تابع برداری </a:t>
                </a:r>
                <a:r>
                  <a:rPr lang="en-US" sz="2400" dirty="0" smtClean="0">
                    <a:cs typeface="B Nazanin" panose="00000400000000000000" pitchFamily="2" charset="-78"/>
                  </a:rPr>
                  <a:t>f(t)</a:t>
                </a:r>
                <a:r>
                  <a:rPr lang="fa-IR" sz="2400" dirty="0" smtClean="0">
                    <a:cs typeface="B Nazanin" panose="00000400000000000000" pitchFamily="2" charset="-78"/>
                  </a:rPr>
                  <a:t> نشان دهنده یک خم یا مسیر حرکت یک متحرک در فضا یا صفحه باشد در این صورت خمیدگی یا انحنا </a:t>
                </a:r>
                <a:r>
                  <a:rPr lang="en-US" sz="2400" dirty="0" smtClean="0">
                    <a:cs typeface="B Nazanin" panose="00000400000000000000" pitchFamily="2" charset="-78"/>
                  </a:rPr>
                  <a:t>f(t)</a:t>
                </a:r>
                <a:r>
                  <a:rPr lang="fa-IR" sz="2400" dirty="0" smtClean="0">
                    <a:cs typeface="B Nazanin" panose="00000400000000000000" pitchFamily="2" charset="-78"/>
                  </a:rPr>
                  <a:t> در لحظه </a:t>
                </a:r>
                <a:r>
                  <a:rPr lang="en-US" sz="2400" dirty="0" smtClean="0">
                    <a:cs typeface="B Nazanin" panose="00000400000000000000" pitchFamily="2" charset="-78"/>
                  </a:rPr>
                  <a:t>t</a:t>
                </a:r>
                <a:r>
                  <a:rPr lang="fa-IR" sz="2400" dirty="0" smtClean="0">
                    <a:cs typeface="B Nazanin" panose="00000400000000000000" pitchFamily="2" charset="-78"/>
                  </a:rPr>
                  <a:t> را با </a:t>
                </a:r>
                <a:r>
                  <a:rPr lang="az-Cyrl-AZ" sz="2400" dirty="0" smtClean="0">
                    <a:cs typeface="B Nazanin" panose="00000400000000000000" pitchFamily="2" charset="-78"/>
                  </a:rPr>
                  <a:t>к</a:t>
                </a:r>
                <a:r>
                  <a:rPr lang="en-US" sz="2400" dirty="0" smtClean="0">
                    <a:cs typeface="B Nazanin" panose="00000400000000000000" pitchFamily="2" charset="-78"/>
                  </a:rPr>
                  <a:t>(t)</a:t>
                </a:r>
                <a:r>
                  <a:rPr lang="fa-IR" sz="2400" dirty="0" smtClean="0">
                    <a:cs typeface="B Nazanin" panose="00000400000000000000" pitchFamily="2" charset="-78"/>
                  </a:rPr>
                  <a:t> نشان می دهیم</a:t>
                </a:r>
              </a:p>
              <a:p>
                <a:r>
                  <a:rPr lang="fa-IR" sz="2400" dirty="0" smtClean="0">
                    <a:cs typeface="B Nazanin" panose="00000400000000000000" pitchFamily="2" charset="-78"/>
                  </a:rPr>
                  <a:t>و آن را کاپا می خوانیم و به صورت زیر تعریف می شود</a:t>
                </a:r>
                <a:endParaRPr lang="en-US" sz="2400" dirty="0" smtClean="0">
                  <a:cs typeface="B Nazanin" panose="00000400000000000000" pitchFamily="2" charset="-78"/>
                </a:endParaRPr>
              </a:p>
              <a:p>
                <a:endParaRPr lang="fa-IR" sz="2400" dirty="0" smtClean="0">
                  <a:cs typeface="B Nazanin" panose="00000400000000000000" pitchFamily="2" charset="-78"/>
                </a:endParaRPr>
              </a:p>
              <a:p>
                <a:pPr/>
                <a14:m>
                  <m:oMathPara xmlns:m="http://schemas.openxmlformats.org/officeDocument/2006/math">
                    <m:oMathParaPr>
                      <m:jc m:val="centerGroup"/>
                    </m:oMathParaPr>
                    <m:oMath xmlns:m="http://schemas.openxmlformats.org/officeDocument/2006/math">
                      <m:r>
                        <m:rPr>
                          <m:nor/>
                        </m:rPr>
                        <a:rPr lang="az-Cyrl-AZ" sz="2400" dirty="0">
                          <a:cs typeface="B Nazanin" panose="00000400000000000000" pitchFamily="2" charset="-78"/>
                        </a:rPr>
                        <m:t>к</m:t>
                      </m:r>
                      <m:r>
                        <m:rPr>
                          <m:nor/>
                        </m:rPr>
                        <a:rPr lang="en-US" sz="2400" dirty="0">
                          <a:cs typeface="B Nazanin" panose="00000400000000000000" pitchFamily="2" charset="-78"/>
                        </a:rPr>
                        <m:t>(</m:t>
                      </m:r>
                      <m:r>
                        <m:rPr>
                          <m:nor/>
                        </m:rPr>
                        <a:rPr lang="en-US" sz="2400" dirty="0">
                          <a:cs typeface="B Nazanin" panose="00000400000000000000" pitchFamily="2" charset="-78"/>
                        </a:rPr>
                        <m:t>t</m:t>
                      </m:r>
                      <m:r>
                        <m:rPr>
                          <m:nor/>
                        </m:rPr>
                        <a:rPr lang="en-US" sz="2400" dirty="0">
                          <a:cs typeface="B Nazanin" panose="00000400000000000000" pitchFamily="2" charset="-78"/>
                        </a:rPr>
                        <m:t>)=</m:t>
                      </m:r>
                      <m:f>
                        <m:fPr>
                          <m:ctrlPr>
                            <a:rPr lang="en-US" sz="2400" b="0" i="1" dirty="0" smtClean="0">
                              <a:latin typeface="Cambria Math" panose="02040503050406030204" pitchFamily="18" charset="0"/>
                              <a:cs typeface="B Nazanin" panose="00000400000000000000" pitchFamily="2" charset="-78"/>
                            </a:rPr>
                          </m:ctrlPr>
                        </m:fPr>
                        <m:num>
                          <m:d>
                            <m:dPr>
                              <m:begChr m:val="|"/>
                              <m:endChr m:val="|"/>
                              <m:ctrlPr>
                                <a:rPr lang="en-US" sz="2400" b="0" i="1" dirty="0" smtClean="0">
                                  <a:latin typeface="Cambria Math" panose="02040503050406030204" pitchFamily="18" charset="0"/>
                                  <a:cs typeface="B Nazanin" panose="00000400000000000000" pitchFamily="2" charset="-78"/>
                                </a:rPr>
                              </m:ctrlPr>
                            </m:dPr>
                            <m:e>
                              <m:sSup>
                                <m:sSupPr>
                                  <m:ctrlPr>
                                    <a:rPr lang="en-US" sz="2400" i="1" dirty="0">
                                      <a:latin typeface="Cambria Math" panose="02040503050406030204" pitchFamily="18" charset="0"/>
                                      <a:cs typeface="B Nazanin" panose="00000400000000000000" pitchFamily="2" charset="-78"/>
                                    </a:rPr>
                                  </m:ctrlPr>
                                </m:sSupPr>
                                <m:e>
                                  <m:r>
                                    <a:rPr lang="en-US" sz="2400" i="1" dirty="0">
                                      <a:latin typeface="Cambria Math" panose="02040503050406030204" pitchFamily="18" charset="0"/>
                                      <a:cs typeface="B Nazanin" panose="00000400000000000000" pitchFamily="2" charset="-78"/>
                                    </a:rPr>
                                    <m:t>𝑓</m:t>
                                  </m:r>
                                </m:e>
                                <m:sup>
                                  <m:r>
                                    <a:rPr lang="en-US" sz="2400" i="1" dirty="0">
                                      <a:latin typeface="Cambria Math" panose="02040503050406030204" pitchFamily="18" charset="0"/>
                                      <a:cs typeface="B Nazanin" panose="00000400000000000000" pitchFamily="2" charset="-78"/>
                                    </a:rPr>
                                    <m:t>′</m:t>
                                  </m:r>
                                </m:sup>
                              </m:sSup>
                              <m:r>
                                <a:rPr lang="en-US" sz="2400" i="1" dirty="0">
                                  <a:latin typeface="Cambria Math" panose="02040503050406030204" pitchFamily="18" charset="0"/>
                                  <a:cs typeface="B Nazanin" panose="00000400000000000000" pitchFamily="2" charset="-78"/>
                                </a:rPr>
                                <m:t>(</m:t>
                              </m:r>
                              <m:r>
                                <a:rPr lang="en-US" sz="2400" i="1" dirty="0">
                                  <a:latin typeface="Cambria Math" panose="02040503050406030204" pitchFamily="18" charset="0"/>
                                  <a:cs typeface="B Nazanin" panose="00000400000000000000" pitchFamily="2" charset="-78"/>
                                </a:rPr>
                                <m:t>𝑡</m:t>
                              </m:r>
                              <m:r>
                                <a:rPr lang="en-US" sz="2400" i="1" dirty="0">
                                  <a:latin typeface="Cambria Math" panose="02040503050406030204" pitchFamily="18" charset="0"/>
                                  <a:cs typeface="B Nazanin" panose="00000400000000000000" pitchFamily="2" charset="-78"/>
                                </a:rPr>
                                <m:t>)×</m:t>
                              </m:r>
                              <m:sSup>
                                <m:sSupPr>
                                  <m:ctrlPr>
                                    <a:rPr lang="en-US" sz="2400" i="1" dirty="0">
                                      <a:latin typeface="Cambria Math" panose="02040503050406030204" pitchFamily="18" charset="0"/>
                                      <a:ea typeface="Cambria Math" panose="02040503050406030204" pitchFamily="18" charset="0"/>
                                      <a:cs typeface="B Nazanin" panose="00000400000000000000" pitchFamily="2" charset="-78"/>
                                    </a:rPr>
                                  </m:ctrlPr>
                                </m:sSupPr>
                                <m:e>
                                  <m:r>
                                    <a:rPr lang="en-US" sz="2400" i="1" dirty="0">
                                      <a:latin typeface="Cambria Math" panose="02040503050406030204" pitchFamily="18" charset="0"/>
                                      <a:ea typeface="Cambria Math" panose="02040503050406030204" pitchFamily="18" charset="0"/>
                                      <a:cs typeface="B Nazanin" panose="00000400000000000000" pitchFamily="2" charset="-78"/>
                                    </a:rPr>
                                    <m:t>𝑓</m:t>
                                  </m:r>
                                </m:e>
                                <m:sup>
                                  <m:r>
                                    <a:rPr lang="en-US" sz="2400" i="1" dirty="0">
                                      <a:latin typeface="Cambria Math" panose="02040503050406030204" pitchFamily="18" charset="0"/>
                                      <a:ea typeface="Cambria Math" panose="02040503050406030204" pitchFamily="18" charset="0"/>
                                      <a:cs typeface="B Nazanin" panose="00000400000000000000" pitchFamily="2" charset="-78"/>
                                    </a:rPr>
                                    <m:t>"</m:t>
                                  </m:r>
                                </m:sup>
                              </m:sSup>
                              <m:r>
                                <a:rPr lang="en-US" sz="2400" i="1" dirty="0">
                                  <a:latin typeface="Cambria Math" panose="02040503050406030204" pitchFamily="18" charset="0"/>
                                  <a:ea typeface="Cambria Math" panose="02040503050406030204" pitchFamily="18" charset="0"/>
                                  <a:cs typeface="B Nazanin" panose="00000400000000000000" pitchFamily="2" charset="-78"/>
                                </a:rPr>
                                <m:t>(</m:t>
                              </m:r>
                              <m:r>
                                <a:rPr lang="en-US" sz="2400" i="1" dirty="0">
                                  <a:latin typeface="Cambria Math" panose="02040503050406030204" pitchFamily="18" charset="0"/>
                                  <a:ea typeface="Cambria Math" panose="02040503050406030204" pitchFamily="18" charset="0"/>
                                  <a:cs typeface="B Nazanin" panose="00000400000000000000" pitchFamily="2" charset="-78"/>
                                </a:rPr>
                                <m:t>𝑡</m:t>
                              </m:r>
                              <m:r>
                                <a:rPr lang="en-US" sz="2400" i="1" dirty="0">
                                  <a:latin typeface="Cambria Math" panose="02040503050406030204" pitchFamily="18" charset="0"/>
                                  <a:ea typeface="Cambria Math" panose="02040503050406030204" pitchFamily="18" charset="0"/>
                                  <a:cs typeface="B Nazanin" panose="00000400000000000000" pitchFamily="2" charset="-78"/>
                                </a:rPr>
                                <m:t>)</m:t>
                              </m:r>
                            </m:e>
                          </m:d>
                        </m:num>
                        <m:den>
                          <m:sSup>
                            <m:sSupPr>
                              <m:ctrlPr>
                                <a:rPr lang="en-US" sz="2400" b="0" i="1" dirty="0" smtClean="0">
                                  <a:latin typeface="Cambria Math" panose="02040503050406030204" pitchFamily="18" charset="0"/>
                                  <a:cs typeface="B Nazanin" panose="00000400000000000000" pitchFamily="2" charset="-78"/>
                                </a:rPr>
                              </m:ctrlPr>
                            </m:sSupPr>
                            <m:e>
                              <m:d>
                                <m:dPr>
                                  <m:begChr m:val="|"/>
                                  <m:endChr m:val="|"/>
                                  <m:ctrlPr>
                                    <a:rPr lang="en-US" sz="2400" b="0" i="1" dirty="0" smtClean="0">
                                      <a:latin typeface="Cambria Math" panose="02040503050406030204" pitchFamily="18" charset="0"/>
                                      <a:cs typeface="B Nazanin" panose="00000400000000000000" pitchFamily="2" charset="-78"/>
                                    </a:rPr>
                                  </m:ctrlPr>
                                </m:dPr>
                                <m:e>
                                  <m:sSup>
                                    <m:sSupPr>
                                      <m:ctrlPr>
                                        <a:rPr lang="en-US" sz="2400" b="0" i="1" dirty="0" smtClean="0">
                                          <a:latin typeface="Cambria Math" panose="02040503050406030204" pitchFamily="18" charset="0"/>
                                          <a:cs typeface="B Nazanin" panose="00000400000000000000" pitchFamily="2" charset="-78"/>
                                        </a:rPr>
                                      </m:ctrlPr>
                                    </m:sSupPr>
                                    <m:e>
                                      <m:r>
                                        <a:rPr lang="en-US" sz="2400" b="0" i="1" dirty="0" smtClean="0">
                                          <a:latin typeface="Cambria Math" panose="02040503050406030204" pitchFamily="18" charset="0"/>
                                          <a:cs typeface="B Nazanin" panose="00000400000000000000" pitchFamily="2" charset="-78"/>
                                        </a:rPr>
                                        <m:t>𝑓</m:t>
                                      </m:r>
                                    </m:e>
                                    <m:sup>
                                      <m:r>
                                        <a:rPr lang="en-US" sz="2400" b="0" i="1" dirty="0" smtClean="0">
                                          <a:latin typeface="Cambria Math" panose="02040503050406030204" pitchFamily="18" charset="0"/>
                                          <a:cs typeface="B Nazanin" panose="00000400000000000000" pitchFamily="2" charset="-78"/>
                                        </a:rPr>
                                        <m:t>′</m:t>
                                      </m:r>
                                    </m:sup>
                                  </m:sSup>
                                  <m:r>
                                    <a:rPr lang="en-US" sz="2400" b="0" i="1" dirty="0" smtClean="0">
                                      <a:latin typeface="Cambria Math" panose="02040503050406030204" pitchFamily="18" charset="0"/>
                                      <a:cs typeface="B Nazanin" panose="00000400000000000000" pitchFamily="2" charset="-78"/>
                                    </a:rPr>
                                    <m:t>(</m:t>
                                  </m:r>
                                  <m:r>
                                    <a:rPr lang="en-US" sz="2400" b="0" i="1" dirty="0" smtClean="0">
                                      <a:latin typeface="Cambria Math" panose="02040503050406030204" pitchFamily="18" charset="0"/>
                                      <a:cs typeface="B Nazanin" panose="00000400000000000000" pitchFamily="2" charset="-78"/>
                                    </a:rPr>
                                    <m:t>𝑡</m:t>
                                  </m:r>
                                  <m:r>
                                    <a:rPr lang="en-US" sz="2400" b="0" i="1" dirty="0" smtClean="0">
                                      <a:latin typeface="Cambria Math" panose="02040503050406030204" pitchFamily="18" charset="0"/>
                                      <a:cs typeface="B Nazanin" panose="00000400000000000000" pitchFamily="2" charset="-78"/>
                                    </a:rPr>
                                    <m:t>)</m:t>
                                  </m:r>
                                </m:e>
                              </m:d>
                            </m:e>
                            <m:sup>
                              <m:r>
                                <a:rPr lang="en-US" sz="2400" b="0" i="1" dirty="0" smtClean="0">
                                  <a:latin typeface="Cambria Math" panose="02040503050406030204" pitchFamily="18" charset="0"/>
                                  <a:cs typeface="B Nazanin" panose="00000400000000000000" pitchFamily="2" charset="-78"/>
                                </a:rPr>
                                <m:t>3</m:t>
                              </m:r>
                            </m:sup>
                          </m:sSup>
                        </m:den>
                      </m:f>
                    </m:oMath>
                  </m:oMathPara>
                </a14:m>
                <a:endParaRPr lang="en-US" sz="2400" dirty="0">
                  <a:cs typeface="B Nazanin" panose="00000400000000000000" pitchFamily="2" charset="-78"/>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1520" y="1052736"/>
                <a:ext cx="8197977" cy="3505255"/>
              </a:xfrm>
              <a:prstGeom prst="rect">
                <a:avLst/>
              </a:prstGeom>
              <a:blipFill rotWithShape="0">
                <a:blip r:embed="rId4"/>
                <a:stretch>
                  <a:fillRect l="-1041" t="-1391" r="-1190"/>
                </a:stretch>
              </a:blipFill>
            </p:spPr>
            <p:txBody>
              <a:bodyPr/>
              <a:lstStyle/>
              <a:p>
                <a:r>
                  <a:rPr lang="en-US">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96369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01124" name="Text Box 4"/>
              <p:cNvSpPr txBox="1">
                <a:spLocks noChangeArrowheads="1"/>
              </p:cNvSpPr>
              <p:nvPr/>
            </p:nvSpPr>
            <p:spPr bwMode="auto">
              <a:xfrm>
                <a:off x="249507" y="405606"/>
                <a:ext cx="8119523" cy="6556731"/>
              </a:xfrm>
              <a:prstGeom prst="rect">
                <a:avLst/>
              </a:prstGeom>
              <a:noFill/>
              <a:ln w="9525">
                <a:noFill/>
                <a:miter lim="800000"/>
                <a:headEnd/>
                <a:tailEnd/>
              </a:ln>
            </p:spPr>
            <p:txBody>
              <a:bodyPr wrap="squar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مسیر متحرکی عبارت است از</a:t>
                </a:r>
              </a:p>
              <a:p>
                <a:pPr>
                  <a:lnSpc>
                    <a:spcPct val="150000"/>
                  </a:lnSpc>
                </a:pPr>
                <a:endParaRPr lang="fa-IR" sz="24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انحنای </a:t>
                </a:r>
                <a:r>
                  <a:rPr lang="fa-IR" sz="2400" dirty="0" smtClean="0">
                    <a:latin typeface="Times New Roman" pitchFamily="18" charset="0"/>
                    <a:cs typeface="B Nazanin" pitchFamily="2" charset="-78"/>
                  </a:rPr>
                  <a:t>مسیر را در لحظه صفر </a:t>
                </a:r>
                <a:r>
                  <a:rPr lang="fa-IR" sz="2400" dirty="0">
                    <a:latin typeface="Times New Roman" pitchFamily="18" charset="0"/>
                    <a:cs typeface="B Nazanin" pitchFamily="2" charset="-78"/>
                  </a:rPr>
                  <a:t>پیدا </a:t>
                </a:r>
                <a:r>
                  <a:rPr lang="fa-IR" sz="2400" dirty="0" smtClean="0">
                    <a:latin typeface="Times New Roman" pitchFamily="18" charset="0"/>
                    <a:cs typeface="B Nazanin" pitchFamily="2" charset="-78"/>
                  </a:rPr>
                  <a:t>کنید.</a:t>
                </a:r>
              </a:p>
              <a:p>
                <a:pPr>
                  <a:lnSpc>
                    <a:spcPct val="150000"/>
                  </a:lnSpc>
                </a:pPr>
                <a:r>
                  <a:rPr lang="fa-IR" sz="3200" dirty="0" smtClean="0">
                    <a:solidFill>
                      <a:schemeClr val="tx2">
                        <a:lumMod val="75000"/>
                      </a:schemeClr>
                    </a:solidFill>
                    <a:latin typeface="Times New Roman" pitchFamily="18" charset="0"/>
                    <a:cs typeface="B Nazanin" pitchFamily="2" charset="-78"/>
                  </a:rPr>
                  <a:t>حل</a:t>
                </a:r>
                <a:r>
                  <a:rPr lang="fa-IR" sz="2400" dirty="0" smtClean="0">
                    <a:latin typeface="Times New Roman" pitchFamily="18" charset="0"/>
                    <a:cs typeface="B Nazanin" pitchFamily="2" charset="-78"/>
                  </a:rPr>
                  <a:t>: داریم</a:t>
                </a:r>
              </a:p>
              <a:p>
                <a:pPr>
                  <a:lnSpc>
                    <a:spcPct val="150000"/>
                  </a:lnSpc>
                </a:pPr>
                <a:r>
                  <a:rPr lang="fa-IR" sz="2400" dirty="0" smtClean="0">
                    <a:latin typeface="Times New Roman" pitchFamily="18" charset="0"/>
                    <a:cs typeface="B Nazanin" pitchFamily="2" charset="-78"/>
                  </a:rPr>
                  <a:t>بنابراین</a:t>
                </a:r>
              </a:p>
              <a:p>
                <a:pPr algn="ctr">
                  <a:lnSpc>
                    <a:spcPct val="150000"/>
                  </a:lnSpc>
                </a:pPr>
                <a14:m>
                  <m:oMath xmlns:m="http://schemas.openxmlformats.org/officeDocument/2006/math">
                    <m:sSup>
                      <m:sSupPr>
                        <m:ctrlPr>
                          <a:rPr lang="en-US" sz="2000" i="1" dirty="0" smtClean="0">
                            <a:latin typeface="Cambria Math" panose="02040503050406030204" pitchFamily="18" charset="0"/>
                            <a:cs typeface="B Nazanin" panose="00000400000000000000" pitchFamily="2" charset="-78"/>
                          </a:rPr>
                        </m:ctrlPr>
                      </m:sSupPr>
                      <m:e>
                        <m:r>
                          <a:rPr lang="en-US" sz="2000" i="1" dirty="0">
                            <a:latin typeface="Cambria Math" panose="02040503050406030204" pitchFamily="18" charset="0"/>
                            <a:cs typeface="B Nazanin" panose="00000400000000000000" pitchFamily="2" charset="-78"/>
                          </a:rPr>
                          <m:t>𝑓</m:t>
                        </m:r>
                      </m:e>
                      <m:sup>
                        <m:r>
                          <a:rPr lang="en-US" sz="2000" i="1" dirty="0">
                            <a:latin typeface="Cambria Math" panose="02040503050406030204" pitchFamily="18" charset="0"/>
                            <a:cs typeface="B Nazanin" panose="00000400000000000000" pitchFamily="2" charset="-78"/>
                          </a:rPr>
                          <m:t>′</m:t>
                        </m:r>
                      </m:sup>
                    </m:sSup>
                    <m:r>
                      <a:rPr lang="en-US" sz="2000" i="1" dirty="0">
                        <a:latin typeface="Cambria Math" panose="02040503050406030204" pitchFamily="18" charset="0"/>
                        <a:cs typeface="B Nazanin" panose="00000400000000000000" pitchFamily="2" charset="-78"/>
                      </a:rPr>
                      <m:t>(</m:t>
                    </m:r>
                    <m:r>
                      <a:rPr lang="en-US" sz="2000" i="1" dirty="0">
                        <a:latin typeface="Cambria Math" panose="02040503050406030204" pitchFamily="18" charset="0"/>
                        <a:cs typeface="B Nazanin" panose="00000400000000000000" pitchFamily="2" charset="-78"/>
                      </a:rPr>
                      <m:t>𝑡</m:t>
                    </m:r>
                    <m:r>
                      <a:rPr lang="en-US" sz="2000" i="1" dirty="0">
                        <a:latin typeface="Cambria Math" panose="02040503050406030204" pitchFamily="18" charset="0"/>
                        <a:cs typeface="B Nazanin" panose="00000400000000000000" pitchFamily="2" charset="-78"/>
                      </a:rPr>
                      <m:t>)×</m:t>
                    </m:r>
                    <m:sSup>
                      <m:sSupPr>
                        <m:ctrlPr>
                          <a:rPr lang="en-US" sz="2000" i="1" dirty="0">
                            <a:latin typeface="Cambria Math" panose="02040503050406030204" pitchFamily="18" charset="0"/>
                            <a:ea typeface="Cambria Math" panose="02040503050406030204" pitchFamily="18" charset="0"/>
                            <a:cs typeface="B Nazanin" panose="00000400000000000000" pitchFamily="2" charset="-78"/>
                          </a:rPr>
                        </m:ctrlPr>
                      </m:sSupPr>
                      <m:e>
                        <m:r>
                          <a:rPr lang="en-US" sz="2000" i="1" dirty="0">
                            <a:latin typeface="Cambria Math" panose="02040503050406030204" pitchFamily="18" charset="0"/>
                            <a:ea typeface="Cambria Math" panose="02040503050406030204" pitchFamily="18" charset="0"/>
                            <a:cs typeface="B Nazanin" panose="00000400000000000000" pitchFamily="2" charset="-78"/>
                          </a:rPr>
                          <m:t>𝑓</m:t>
                        </m:r>
                      </m:e>
                      <m:sup>
                        <m:r>
                          <a:rPr lang="en-US" sz="2000" i="1" dirty="0">
                            <a:latin typeface="Cambria Math" panose="02040503050406030204" pitchFamily="18" charset="0"/>
                            <a:ea typeface="Cambria Math" panose="02040503050406030204" pitchFamily="18" charset="0"/>
                            <a:cs typeface="B Nazanin" panose="00000400000000000000" pitchFamily="2" charset="-78"/>
                          </a:rPr>
                          <m:t>"</m:t>
                        </m:r>
                      </m:sup>
                    </m:sSup>
                    <m:r>
                      <a:rPr lang="en-US" sz="2000" i="1" dirty="0">
                        <a:latin typeface="Cambria Math" panose="02040503050406030204" pitchFamily="18" charset="0"/>
                        <a:ea typeface="Cambria Math" panose="02040503050406030204" pitchFamily="18" charset="0"/>
                        <a:cs typeface="B Nazanin" panose="00000400000000000000" pitchFamily="2" charset="-78"/>
                      </a:rPr>
                      <m:t>(</m:t>
                    </m:r>
                    <m:r>
                      <a:rPr lang="en-US" sz="2000" i="1" dirty="0">
                        <a:latin typeface="Cambria Math" panose="02040503050406030204" pitchFamily="18" charset="0"/>
                        <a:ea typeface="Cambria Math" panose="02040503050406030204" pitchFamily="18" charset="0"/>
                        <a:cs typeface="B Nazanin" panose="00000400000000000000" pitchFamily="2" charset="-78"/>
                      </a:rPr>
                      <m:t>𝑡</m:t>
                    </m:r>
                    <m:r>
                      <a:rPr lang="en-US" sz="2000" i="1" dirty="0">
                        <a:latin typeface="Cambria Math" panose="02040503050406030204" pitchFamily="18" charset="0"/>
                        <a:ea typeface="Cambria Math" panose="02040503050406030204" pitchFamily="18" charset="0"/>
                        <a:cs typeface="B Nazanin" panose="00000400000000000000" pitchFamily="2" charset="-78"/>
                      </a:rPr>
                      <m:t>)</m:t>
                    </m:r>
                  </m:oMath>
                </a14:m>
                <a:r>
                  <a:rPr lang="en-US" sz="2000" dirty="0" smtClean="0">
                    <a:latin typeface="Times New Roman" pitchFamily="18" charset="0"/>
                    <a:cs typeface="B Nazanin" pitchFamily="2" charset="-78"/>
                  </a:rPr>
                  <a:t>=(2,-2,0)     ,    </a:t>
                </a:r>
                <a14:m>
                  <m:oMath xmlns:m="http://schemas.openxmlformats.org/officeDocument/2006/math">
                    <m:d>
                      <m:dPr>
                        <m:begChr m:val="|"/>
                        <m:endChr m:val="|"/>
                        <m:ctrlPr>
                          <a:rPr lang="en-US" sz="2000" i="1" dirty="0">
                            <a:latin typeface="Cambria Math" panose="02040503050406030204" pitchFamily="18" charset="0"/>
                            <a:cs typeface="B Nazanin" panose="00000400000000000000" pitchFamily="2" charset="-78"/>
                          </a:rPr>
                        </m:ctrlPr>
                      </m:dPr>
                      <m:e>
                        <m:sSup>
                          <m:sSupPr>
                            <m:ctrlPr>
                              <a:rPr lang="en-US" sz="2000" i="1" dirty="0">
                                <a:latin typeface="Cambria Math" panose="02040503050406030204" pitchFamily="18" charset="0"/>
                                <a:cs typeface="B Nazanin" panose="00000400000000000000" pitchFamily="2" charset="-78"/>
                              </a:rPr>
                            </m:ctrlPr>
                          </m:sSupPr>
                          <m:e>
                            <m:r>
                              <a:rPr lang="en-US" sz="2000" i="1" dirty="0">
                                <a:latin typeface="Cambria Math" panose="02040503050406030204" pitchFamily="18" charset="0"/>
                                <a:cs typeface="B Nazanin" panose="00000400000000000000" pitchFamily="2" charset="-78"/>
                              </a:rPr>
                              <m:t>𝑓</m:t>
                            </m:r>
                          </m:e>
                          <m:sup>
                            <m:r>
                              <a:rPr lang="en-US" sz="2000" i="1" dirty="0">
                                <a:latin typeface="Cambria Math" panose="02040503050406030204" pitchFamily="18" charset="0"/>
                                <a:cs typeface="B Nazanin" panose="00000400000000000000" pitchFamily="2" charset="-78"/>
                              </a:rPr>
                              <m:t>′</m:t>
                            </m:r>
                          </m:sup>
                        </m:sSup>
                        <m:r>
                          <a:rPr lang="en-US" sz="2000" i="1" dirty="0">
                            <a:latin typeface="Cambria Math" panose="02040503050406030204" pitchFamily="18" charset="0"/>
                            <a:cs typeface="B Nazanin" panose="00000400000000000000" pitchFamily="2" charset="-78"/>
                          </a:rPr>
                          <m:t>(</m:t>
                        </m:r>
                        <m:r>
                          <a:rPr lang="en-US" sz="2000" i="1" dirty="0">
                            <a:latin typeface="Cambria Math" panose="02040503050406030204" pitchFamily="18" charset="0"/>
                            <a:cs typeface="B Nazanin" panose="00000400000000000000" pitchFamily="2" charset="-78"/>
                          </a:rPr>
                          <m:t>𝑡</m:t>
                        </m:r>
                        <m:r>
                          <a:rPr lang="en-US" sz="2000" i="1" dirty="0">
                            <a:latin typeface="Cambria Math" panose="02040503050406030204" pitchFamily="18" charset="0"/>
                            <a:cs typeface="B Nazanin" panose="00000400000000000000" pitchFamily="2" charset="-78"/>
                          </a:rPr>
                          <m:t>)×</m:t>
                        </m:r>
                        <m:sSup>
                          <m:sSupPr>
                            <m:ctrlPr>
                              <a:rPr lang="en-US" sz="2000" i="1" dirty="0">
                                <a:latin typeface="Cambria Math" panose="02040503050406030204" pitchFamily="18" charset="0"/>
                                <a:ea typeface="Cambria Math" panose="02040503050406030204" pitchFamily="18" charset="0"/>
                                <a:cs typeface="B Nazanin" panose="00000400000000000000" pitchFamily="2" charset="-78"/>
                              </a:rPr>
                            </m:ctrlPr>
                          </m:sSupPr>
                          <m:e>
                            <m:r>
                              <a:rPr lang="en-US" sz="2000" i="1" dirty="0">
                                <a:latin typeface="Cambria Math" panose="02040503050406030204" pitchFamily="18" charset="0"/>
                                <a:ea typeface="Cambria Math" panose="02040503050406030204" pitchFamily="18" charset="0"/>
                                <a:cs typeface="B Nazanin" panose="00000400000000000000" pitchFamily="2" charset="-78"/>
                              </a:rPr>
                              <m:t>𝑓</m:t>
                            </m:r>
                          </m:e>
                          <m:sup>
                            <m:r>
                              <a:rPr lang="en-US" sz="2000" i="1" dirty="0">
                                <a:latin typeface="Cambria Math" panose="02040503050406030204" pitchFamily="18" charset="0"/>
                                <a:ea typeface="Cambria Math" panose="02040503050406030204" pitchFamily="18" charset="0"/>
                                <a:cs typeface="B Nazanin" panose="00000400000000000000" pitchFamily="2" charset="-78"/>
                              </a:rPr>
                              <m:t>"</m:t>
                            </m:r>
                          </m:sup>
                        </m:sSup>
                        <m:r>
                          <a:rPr lang="en-US" sz="2000" i="1" dirty="0">
                            <a:latin typeface="Cambria Math" panose="02040503050406030204" pitchFamily="18" charset="0"/>
                            <a:ea typeface="Cambria Math" panose="02040503050406030204" pitchFamily="18" charset="0"/>
                            <a:cs typeface="B Nazanin" panose="00000400000000000000" pitchFamily="2" charset="-78"/>
                          </a:rPr>
                          <m:t>(</m:t>
                        </m:r>
                        <m:r>
                          <a:rPr lang="en-US" sz="2000" i="1" dirty="0">
                            <a:latin typeface="Cambria Math" panose="02040503050406030204" pitchFamily="18" charset="0"/>
                            <a:ea typeface="Cambria Math" panose="02040503050406030204" pitchFamily="18" charset="0"/>
                            <a:cs typeface="B Nazanin" panose="00000400000000000000" pitchFamily="2" charset="-78"/>
                          </a:rPr>
                          <m:t>𝑡</m:t>
                        </m:r>
                        <m:r>
                          <a:rPr lang="en-US" sz="2000" i="1" dirty="0">
                            <a:latin typeface="Cambria Math" panose="02040503050406030204" pitchFamily="18" charset="0"/>
                            <a:ea typeface="Cambria Math" panose="02040503050406030204" pitchFamily="18" charset="0"/>
                            <a:cs typeface="B Nazanin" panose="00000400000000000000" pitchFamily="2" charset="-78"/>
                          </a:rPr>
                          <m:t>)</m:t>
                        </m:r>
                      </m:e>
                    </m:d>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2</m:t>
                    </m:r>
                    <m:rad>
                      <m:radPr>
                        <m:degHide m:val="on"/>
                        <m:ctrlPr>
                          <a:rPr lang="en-US" sz="2000" b="0" i="1" dirty="0" smtClean="0">
                            <a:latin typeface="Cambria Math" panose="02040503050406030204" pitchFamily="18" charset="0"/>
                            <a:ea typeface="Cambria Math" panose="02040503050406030204" pitchFamily="18" charset="0"/>
                            <a:cs typeface="B Nazanin" panose="00000400000000000000" pitchFamily="2" charset="-78"/>
                          </a:rPr>
                        </m:ctrlPr>
                      </m:radPr>
                      <m:deg/>
                      <m:e>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2</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 </m:t>
                        </m:r>
                      </m:e>
                    </m:rad>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   ,     </m:t>
                    </m:r>
                    <m:d>
                      <m:dPr>
                        <m:begChr m:val="|"/>
                        <m:endChr m:val="|"/>
                        <m:ctrlPr>
                          <a:rPr lang="en-US" sz="2000" b="0" i="1" dirty="0" smtClean="0">
                            <a:latin typeface="Cambria Math" panose="02040503050406030204" pitchFamily="18" charset="0"/>
                            <a:ea typeface="Cambria Math" panose="02040503050406030204" pitchFamily="18" charset="0"/>
                            <a:cs typeface="B Nazanin" panose="00000400000000000000" pitchFamily="2" charset="-78"/>
                          </a:rPr>
                        </m:ctrlPr>
                      </m:dPr>
                      <m:e>
                        <m:sSup>
                          <m:sSupPr>
                            <m:ctrlPr>
                              <a:rPr lang="en-US" sz="2000" b="0" i="1" dirty="0" smtClean="0">
                                <a:latin typeface="Cambria Math" panose="02040503050406030204" pitchFamily="18" charset="0"/>
                                <a:ea typeface="Cambria Math" panose="02040503050406030204" pitchFamily="18" charset="0"/>
                                <a:cs typeface="B Nazanin" panose="00000400000000000000" pitchFamily="2" charset="-78"/>
                              </a:rPr>
                            </m:ctrlPr>
                          </m:sSupPr>
                          <m:e>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𝑓</m:t>
                            </m:r>
                          </m:e>
                          <m:sup>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sup>
                        </m:sSup>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𝑡</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e>
                    </m:d>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rad>
                      <m:radPr>
                        <m:degHide m:val="on"/>
                        <m:ctrlPr>
                          <a:rPr lang="en-US" sz="2000" b="0" i="1" dirty="0" smtClean="0">
                            <a:latin typeface="Cambria Math" panose="02040503050406030204" pitchFamily="18" charset="0"/>
                            <a:ea typeface="Cambria Math" panose="02040503050406030204" pitchFamily="18" charset="0"/>
                            <a:cs typeface="B Nazanin" panose="00000400000000000000" pitchFamily="2" charset="-78"/>
                          </a:rPr>
                        </m:ctrlPr>
                      </m:radPr>
                      <m:deg/>
                      <m:e>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2</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m:t>
                        </m:r>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4</m:t>
                        </m:r>
                        <m:sSup>
                          <m:sSupPr>
                            <m:ctrlPr>
                              <a:rPr lang="en-US" sz="2000" b="0" i="1" dirty="0" smtClean="0">
                                <a:latin typeface="Cambria Math" panose="02040503050406030204" pitchFamily="18" charset="0"/>
                                <a:ea typeface="Cambria Math" panose="02040503050406030204" pitchFamily="18" charset="0"/>
                                <a:cs typeface="B Nazanin" panose="00000400000000000000" pitchFamily="2" charset="-78"/>
                              </a:rPr>
                            </m:ctrlPr>
                          </m:sSupPr>
                          <m:e>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𝑡</m:t>
                            </m:r>
                          </m:e>
                          <m:sup>
                            <m:r>
                              <a:rPr lang="en-US" sz="2000" b="0" i="1" dirty="0" smtClean="0">
                                <a:latin typeface="Cambria Math" panose="02040503050406030204" pitchFamily="18" charset="0"/>
                                <a:ea typeface="Cambria Math" panose="02040503050406030204" pitchFamily="18" charset="0"/>
                                <a:cs typeface="B Nazanin" panose="00000400000000000000" pitchFamily="2" charset="-78"/>
                              </a:rPr>
                              <m:t>2</m:t>
                            </m:r>
                          </m:sup>
                        </m:sSup>
                      </m:e>
                    </m:rad>
                  </m:oMath>
                </a14:m>
                <a:endParaRPr lang="en-US" sz="2000" b="0" dirty="0" smtClean="0">
                  <a:latin typeface="Times New Roman" pitchFamily="18" charset="0"/>
                  <a:ea typeface="Cambria Math" panose="02040503050406030204" pitchFamily="18" charset="0"/>
                  <a:cs typeface="B Nazanin" panose="00000400000000000000" pitchFamily="2" charset="-78"/>
                </a:endParaRPr>
              </a:p>
              <a:p>
                <a:pPr>
                  <a:lnSpc>
                    <a:spcPct val="150000"/>
                  </a:lnSpc>
                </a:pPr>
                <a:r>
                  <a:rPr lang="fa-IR" sz="2400" dirty="0" smtClean="0">
                    <a:latin typeface="Times New Roman" pitchFamily="18" charset="0"/>
                    <a:cs typeface="B Nazanin" pitchFamily="2" charset="-78"/>
                  </a:rPr>
                  <a:t>از این رو داریم</a:t>
                </a:r>
              </a:p>
              <a:p>
                <a:pPr>
                  <a:lnSpc>
                    <a:spcPct val="150000"/>
                  </a:lnSpc>
                </a:pPr>
                <a:endParaRPr lang="fa-IR" sz="2400" dirty="0" smtClean="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حال کافی است مقدار </a:t>
                </a:r>
                <a:r>
                  <a:rPr lang="en-US" sz="2400" dirty="0" smtClean="0">
                    <a:latin typeface="Times New Roman" pitchFamily="18" charset="0"/>
                    <a:cs typeface="B Nazanin" pitchFamily="2" charset="-78"/>
                  </a:rPr>
                  <a:t>t</a:t>
                </a:r>
                <a:r>
                  <a:rPr lang="fa-IR" sz="2400" dirty="0" smtClean="0">
                    <a:latin typeface="Times New Roman" pitchFamily="18" charset="0"/>
                    <a:cs typeface="B Nazanin" pitchFamily="2" charset="-78"/>
                  </a:rPr>
                  <a:t> را صفر قرار دهیم که در این صورت انحنا در صفر برابر یک می شود.</a:t>
                </a:r>
                <a:endParaRPr lang="fa-IR" sz="2400" dirty="0">
                  <a:latin typeface="Times New Roman" pitchFamily="18" charset="0"/>
                  <a:cs typeface="B Nazanin" pitchFamily="2" charset="-78"/>
                </a:endParaRPr>
              </a:p>
            </p:txBody>
          </p:sp>
        </mc:Choice>
        <mc:Fallback xmlns="">
          <p:sp>
            <p:nvSpPr>
              <p:cNvPr id="901124" name="Text Box 4"/>
              <p:cNvSpPr txBox="1">
                <a:spLocks noRot="1" noChangeAspect="1" noMove="1" noResize="1" noEditPoints="1" noAdjustHandles="1" noChangeArrowheads="1" noChangeShapeType="1" noTextEdit="1"/>
              </p:cNvSpPr>
              <p:nvPr/>
            </p:nvSpPr>
            <p:spPr bwMode="auto">
              <a:xfrm>
                <a:off x="249507" y="405606"/>
                <a:ext cx="8119523" cy="6556731"/>
              </a:xfrm>
              <a:prstGeom prst="rect">
                <a:avLst/>
              </a:prstGeom>
              <a:blipFill rotWithShape="0">
                <a:blip r:embed="rId4"/>
                <a:stretch>
                  <a:fillRect l="-1502" r="-1877" b="-558"/>
                </a:stretch>
              </a:blipFill>
              <a:ln w="9525">
                <a:noFill/>
                <a:miter lim="800000"/>
                <a:headEnd/>
                <a:tailEnd/>
              </a:ln>
            </p:spPr>
            <p:txBody>
              <a:bodyPr/>
              <a:lstStyle/>
              <a:p>
                <a:r>
                  <a:rPr lang="en-US">
                    <a:noFill/>
                  </a:rPr>
                  <a:t> </a:t>
                </a:r>
              </a:p>
            </p:txBody>
          </p:sp>
        </mc:Fallback>
      </mc:AlternateContent>
      <p:pic>
        <p:nvPicPr>
          <p:cNvPr id="901125" name="Picture 5"/>
          <p:cNvPicPr>
            <a:picLocks noChangeAspect="1" noChangeArrowheads="1"/>
          </p:cNvPicPr>
          <p:nvPr/>
        </p:nvPicPr>
        <p:blipFill>
          <a:blip r:embed="rId5"/>
          <a:srcRect/>
          <a:stretch>
            <a:fillRect/>
          </a:stretch>
        </p:blipFill>
        <p:spPr bwMode="auto">
          <a:xfrm>
            <a:off x="2970297" y="1936481"/>
            <a:ext cx="3859213" cy="377825"/>
          </a:xfrm>
          <a:prstGeom prst="rect">
            <a:avLst/>
          </a:prstGeom>
          <a:noFill/>
          <a:ln w="9525">
            <a:noFill/>
            <a:miter lim="800000"/>
            <a:headEnd/>
            <a:tailEnd/>
          </a:ln>
        </p:spPr>
      </p:pic>
      <p:grpSp>
        <p:nvGrpSpPr>
          <p:cNvPr id="2" name="Group 6"/>
          <p:cNvGrpSpPr>
            <a:grpSpLocks/>
          </p:cNvGrpSpPr>
          <p:nvPr/>
        </p:nvGrpSpPr>
        <p:grpSpPr bwMode="auto">
          <a:xfrm>
            <a:off x="0" y="-26988"/>
            <a:ext cx="9036050" cy="6858001"/>
            <a:chOff x="0" y="-17"/>
            <a:chExt cx="5692" cy="4320"/>
          </a:xfrm>
        </p:grpSpPr>
        <p:sp>
          <p:nvSpPr>
            <p:cNvPr id="490503" name="Rectangle 7"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90504" name="Rectangle 8"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11" name="Picture 6"/>
          <p:cNvPicPr>
            <a:picLocks noChangeAspect="1" noChangeArrowheads="1"/>
          </p:cNvPicPr>
          <p:nvPr/>
        </p:nvPicPr>
        <p:blipFill>
          <a:blip r:embed="rId6"/>
          <a:srcRect/>
          <a:stretch>
            <a:fillRect/>
          </a:stretch>
        </p:blipFill>
        <p:spPr bwMode="auto">
          <a:xfrm>
            <a:off x="2555776" y="3147171"/>
            <a:ext cx="4398962" cy="336550"/>
          </a:xfrm>
          <a:prstGeom prst="rect">
            <a:avLst/>
          </a:prstGeom>
          <a:noFill/>
          <a:ln w="9525">
            <a:noFill/>
            <a:miter lim="800000"/>
            <a:headEnd/>
            <a:tailEnd/>
          </a:ln>
        </p:spPr>
      </p:pic>
      <p:sp>
        <p:nvSpPr>
          <p:cNvPr id="4" name="TextBox 3"/>
          <p:cNvSpPr txBox="1"/>
          <p:nvPr/>
        </p:nvSpPr>
        <p:spPr>
          <a:xfrm>
            <a:off x="7893957" y="6309320"/>
            <a:ext cx="184731" cy="369332"/>
          </a:xfrm>
          <a:prstGeom prst="rect">
            <a:avLst/>
          </a:prstGeom>
          <a:noFill/>
        </p:spPr>
        <p:txBody>
          <a:bodyPr wrap="none" rtlCol="0">
            <a:spAutoFit/>
          </a:bodyPr>
          <a:lstStyle/>
          <a:p>
            <a:endParaRPr lang="en-US" dirty="0"/>
          </a:p>
        </p:txBody>
      </p:sp>
      <p:pic>
        <p:nvPicPr>
          <p:cNvPr id="17" name="Picture 8"/>
          <p:cNvPicPr>
            <a:picLocks noChangeAspect="1" noChangeArrowheads="1"/>
          </p:cNvPicPr>
          <p:nvPr/>
        </p:nvPicPr>
        <p:blipFill>
          <a:blip r:embed="rId7"/>
          <a:srcRect/>
          <a:stretch>
            <a:fillRect/>
          </a:stretch>
        </p:blipFill>
        <p:spPr bwMode="auto">
          <a:xfrm>
            <a:off x="2051720" y="4765721"/>
            <a:ext cx="4168775" cy="944563"/>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01124"/>
                                        </p:tgtEl>
                                        <p:attrNameLst>
                                          <p:attrName>style.visibility</p:attrName>
                                        </p:attrNameLst>
                                      </p:cBhvr>
                                      <p:to>
                                        <p:strVal val="visible"/>
                                      </p:to>
                                    </p:set>
                                    <p:anim calcmode="lin" valueType="num">
                                      <p:cBhvr>
                                        <p:cTn id="7" dur="1000" fill="hold"/>
                                        <p:tgtEl>
                                          <p:spTgt spid="901124"/>
                                        </p:tgtEl>
                                        <p:attrNameLst>
                                          <p:attrName>ppt_x</p:attrName>
                                        </p:attrNameLst>
                                      </p:cBhvr>
                                      <p:tavLst>
                                        <p:tav tm="0">
                                          <p:val>
                                            <p:strVal val="#ppt_x-.2"/>
                                          </p:val>
                                        </p:tav>
                                        <p:tav tm="100000">
                                          <p:val>
                                            <p:strVal val="#ppt_x"/>
                                          </p:val>
                                        </p:tav>
                                      </p:tavLst>
                                    </p:anim>
                                    <p:anim calcmode="lin" valueType="num">
                                      <p:cBhvr>
                                        <p:cTn id="8" dur="1000" fill="hold"/>
                                        <p:tgtEl>
                                          <p:spTgt spid="9011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901124"/>
                                        </p:tgtEl>
                                      </p:cBhvr>
                                    </p:animEffect>
                                  </p:childTnLst>
                                </p:cTn>
                              </p:par>
                              <p:par>
                                <p:cTn id="10" presetID="29" presetClass="entr" presetSubtype="0" fill="hold" nodeType="withEffect">
                                  <p:stCondLst>
                                    <p:cond delay="0"/>
                                  </p:stCondLst>
                                  <p:childTnLst>
                                    <p:set>
                                      <p:cBhvr>
                                        <p:cTn id="11" dur="1" fill="hold">
                                          <p:stCondLst>
                                            <p:cond delay="0"/>
                                          </p:stCondLst>
                                        </p:cTn>
                                        <p:tgtEl>
                                          <p:spTgt spid="901125"/>
                                        </p:tgtEl>
                                        <p:attrNameLst>
                                          <p:attrName>style.visibility</p:attrName>
                                        </p:attrNameLst>
                                      </p:cBhvr>
                                      <p:to>
                                        <p:strVal val="visible"/>
                                      </p:to>
                                    </p:set>
                                    <p:anim calcmode="lin" valueType="num">
                                      <p:cBhvr>
                                        <p:cTn id="12" dur="1000" fill="hold"/>
                                        <p:tgtEl>
                                          <p:spTgt spid="901125"/>
                                        </p:tgtEl>
                                        <p:attrNameLst>
                                          <p:attrName>ppt_x</p:attrName>
                                        </p:attrNameLst>
                                      </p:cBhvr>
                                      <p:tavLst>
                                        <p:tav tm="0">
                                          <p:val>
                                            <p:strVal val="#ppt_x-.2"/>
                                          </p:val>
                                        </p:tav>
                                        <p:tav tm="100000">
                                          <p:val>
                                            <p:strVal val="#ppt_x"/>
                                          </p:val>
                                        </p:tav>
                                      </p:tavLst>
                                    </p:anim>
                                    <p:anim calcmode="lin" valueType="num">
                                      <p:cBhvr>
                                        <p:cTn id="13" dur="1000" fill="hold"/>
                                        <p:tgtEl>
                                          <p:spTgt spid="90112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01125"/>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72524"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9011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Text Box 2"/>
          <p:cNvSpPr txBox="1">
            <a:spLocks noChangeArrowheads="1"/>
          </p:cNvSpPr>
          <p:nvPr/>
        </p:nvSpPr>
        <p:spPr bwMode="auto">
          <a:xfrm>
            <a:off x="4154376" y="169863"/>
            <a:ext cx="4541949" cy="4708981"/>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به ازای </a:t>
            </a:r>
            <a:r>
              <a:rPr lang="en-US" sz="2000" dirty="0">
                <a:latin typeface="Times New Roman" pitchFamily="18" charset="0"/>
                <a:cs typeface="B Nazanin" pitchFamily="2" charset="-78"/>
              </a:rPr>
              <a:t>A = [0,1)</a:t>
            </a:r>
            <a:r>
              <a:rPr lang="fa-IR" sz="2400" dirty="0">
                <a:latin typeface="Times New Roman" pitchFamily="18" charset="0"/>
                <a:cs typeface="B Nazanin" pitchFamily="2" charset="-78"/>
              </a:rPr>
              <a:t> تابع               </a:t>
            </a:r>
            <a:r>
              <a:rPr lang="fa-IR" sz="2400" dirty="0" smtClean="0">
                <a:latin typeface="Times New Roman" pitchFamily="18" charset="0"/>
                <a:cs typeface="B Nazanin" pitchFamily="2" charset="-78"/>
              </a:rPr>
              <a:t>    با </a:t>
            </a:r>
            <a:r>
              <a:rPr lang="fa-IR" sz="2400" dirty="0">
                <a:latin typeface="Times New Roman" pitchFamily="18" charset="0"/>
                <a:cs typeface="B Nazanin" pitchFamily="2" charset="-78"/>
              </a:rPr>
              <a:t>تعریف </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دارای مولفه های</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و مجموعه </a:t>
            </a:r>
            <a:r>
              <a:rPr lang="en-US" sz="2000" dirty="0">
                <a:latin typeface="Times New Roman" pitchFamily="18" charset="0"/>
                <a:cs typeface="B Nazanin" pitchFamily="2" charset="-78"/>
              </a:rPr>
              <a:t>f(A)</a:t>
            </a:r>
            <a:r>
              <a:rPr lang="fa-IR" sz="2400" dirty="0">
                <a:latin typeface="Times New Roman" pitchFamily="18" charset="0"/>
                <a:cs typeface="B Nazanin" pitchFamily="2" charset="-78"/>
              </a:rPr>
              <a:t> دارای معادله های پارامتری</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است.</a:t>
            </a:r>
            <a:endParaRPr lang="en-US" sz="2400" dirty="0">
              <a:latin typeface="Times New Roman" pitchFamily="18" charset="0"/>
              <a:cs typeface="B Nazanin" pitchFamily="2" charset="-78"/>
            </a:endParaRPr>
          </a:p>
        </p:txBody>
      </p:sp>
      <p:pic>
        <p:nvPicPr>
          <p:cNvPr id="805891" name="Picture 3"/>
          <p:cNvPicPr>
            <a:picLocks noChangeAspect="1" noChangeArrowheads="1"/>
          </p:cNvPicPr>
          <p:nvPr/>
        </p:nvPicPr>
        <p:blipFill>
          <a:blip r:embed="rId4"/>
          <a:srcRect/>
          <a:stretch>
            <a:fillRect/>
          </a:stretch>
        </p:blipFill>
        <p:spPr bwMode="auto">
          <a:xfrm>
            <a:off x="5227638" y="1052513"/>
            <a:ext cx="1144587" cy="336550"/>
          </a:xfrm>
          <a:prstGeom prst="rect">
            <a:avLst/>
          </a:prstGeom>
          <a:noFill/>
          <a:ln w="9525">
            <a:noFill/>
            <a:miter lim="800000"/>
            <a:headEnd/>
            <a:tailEnd/>
          </a:ln>
        </p:spPr>
      </p:pic>
      <p:pic>
        <p:nvPicPr>
          <p:cNvPr id="805892" name="Picture 4"/>
          <p:cNvPicPr>
            <a:picLocks noChangeAspect="1" noChangeArrowheads="1"/>
          </p:cNvPicPr>
          <p:nvPr/>
        </p:nvPicPr>
        <p:blipFill>
          <a:blip r:embed="rId5"/>
          <a:srcRect/>
          <a:stretch>
            <a:fillRect/>
          </a:stretch>
        </p:blipFill>
        <p:spPr bwMode="auto">
          <a:xfrm>
            <a:off x="2987675" y="1700213"/>
            <a:ext cx="3046413" cy="342900"/>
          </a:xfrm>
          <a:prstGeom prst="rect">
            <a:avLst/>
          </a:prstGeom>
          <a:noFill/>
          <a:ln w="9525">
            <a:noFill/>
            <a:miter lim="800000"/>
            <a:headEnd/>
            <a:tailEnd/>
          </a:ln>
        </p:spPr>
      </p:pic>
      <p:pic>
        <p:nvPicPr>
          <p:cNvPr id="805893" name="Picture 5"/>
          <p:cNvPicPr>
            <a:picLocks noChangeAspect="1" noChangeArrowheads="1"/>
          </p:cNvPicPr>
          <p:nvPr/>
        </p:nvPicPr>
        <p:blipFill>
          <a:blip r:embed="rId6"/>
          <a:srcRect/>
          <a:stretch>
            <a:fillRect/>
          </a:stretch>
        </p:blipFill>
        <p:spPr bwMode="auto">
          <a:xfrm>
            <a:off x="1643063" y="2636838"/>
            <a:ext cx="2430462" cy="355600"/>
          </a:xfrm>
          <a:prstGeom prst="rect">
            <a:avLst/>
          </a:prstGeom>
          <a:noFill/>
          <a:ln w="9525">
            <a:noFill/>
            <a:miter lim="800000"/>
            <a:headEnd/>
            <a:tailEnd/>
          </a:ln>
        </p:spPr>
      </p:pic>
      <p:pic>
        <p:nvPicPr>
          <p:cNvPr id="805894" name="Picture 6"/>
          <p:cNvPicPr>
            <a:picLocks noChangeAspect="1" noChangeArrowheads="1"/>
          </p:cNvPicPr>
          <p:nvPr/>
        </p:nvPicPr>
        <p:blipFill>
          <a:blip r:embed="rId7"/>
          <a:srcRect/>
          <a:stretch>
            <a:fillRect/>
          </a:stretch>
        </p:blipFill>
        <p:spPr bwMode="auto">
          <a:xfrm>
            <a:off x="4427538" y="2636838"/>
            <a:ext cx="2828925" cy="349250"/>
          </a:xfrm>
          <a:prstGeom prst="rect">
            <a:avLst/>
          </a:prstGeom>
          <a:noFill/>
          <a:ln w="9525">
            <a:noFill/>
            <a:miter lim="800000"/>
            <a:headEnd/>
            <a:tailEnd/>
          </a:ln>
        </p:spPr>
      </p:pic>
      <p:pic>
        <p:nvPicPr>
          <p:cNvPr id="805895" name="Picture 7"/>
          <p:cNvPicPr>
            <a:picLocks noChangeAspect="1" noChangeArrowheads="1"/>
          </p:cNvPicPr>
          <p:nvPr/>
        </p:nvPicPr>
        <p:blipFill>
          <a:blip r:embed="rId8"/>
          <a:srcRect/>
          <a:stretch>
            <a:fillRect/>
          </a:stretch>
        </p:blipFill>
        <p:spPr bwMode="auto">
          <a:xfrm>
            <a:off x="1808163" y="4016375"/>
            <a:ext cx="2052637" cy="333375"/>
          </a:xfrm>
          <a:prstGeom prst="rect">
            <a:avLst/>
          </a:prstGeom>
          <a:noFill/>
          <a:ln w="9525">
            <a:noFill/>
            <a:miter lim="800000"/>
            <a:headEnd/>
            <a:tailEnd/>
          </a:ln>
        </p:spPr>
      </p:pic>
      <p:pic>
        <p:nvPicPr>
          <p:cNvPr id="805896" name="Picture 8"/>
          <p:cNvPicPr>
            <a:picLocks noChangeAspect="1" noChangeArrowheads="1"/>
          </p:cNvPicPr>
          <p:nvPr/>
        </p:nvPicPr>
        <p:blipFill>
          <a:blip r:embed="rId9"/>
          <a:srcRect/>
          <a:stretch>
            <a:fillRect/>
          </a:stretch>
        </p:blipFill>
        <p:spPr bwMode="auto">
          <a:xfrm>
            <a:off x="4965700" y="4086225"/>
            <a:ext cx="1465263" cy="328613"/>
          </a:xfrm>
          <a:prstGeom prst="rect">
            <a:avLst/>
          </a:prstGeom>
          <a:noFill/>
          <a:ln w="9525">
            <a:noFill/>
            <a:miter lim="800000"/>
            <a:headEnd/>
            <a:tailEnd/>
          </a:ln>
        </p:spPr>
      </p:pic>
      <p:sp>
        <p:nvSpPr>
          <p:cNvPr id="805897" name="Text Box 9"/>
          <p:cNvSpPr txBox="1">
            <a:spLocks noChangeArrowheads="1"/>
          </p:cNvSpPr>
          <p:nvPr/>
        </p:nvSpPr>
        <p:spPr bwMode="auto">
          <a:xfrm>
            <a:off x="992188" y="4678363"/>
            <a:ext cx="7756525" cy="1187450"/>
          </a:xfrm>
          <a:prstGeom prst="rect">
            <a:avLst/>
          </a:prstGeom>
          <a:noFill/>
          <a:ln w="9525">
            <a:noFill/>
            <a:miter lim="800000"/>
            <a:headEnd/>
            <a:tailEnd/>
          </a:ln>
        </p:spPr>
        <p:txBody>
          <a:bodyPr wrap="none">
            <a:spAutoFit/>
          </a:bodyPr>
          <a:lstStyle/>
          <a:p>
            <a:pPr>
              <a:lnSpc>
                <a:spcPct val="150000"/>
              </a:lnSpc>
            </a:pPr>
            <a:r>
              <a:rPr lang="fa-IR" sz="2400">
                <a:latin typeface="Times New Roman" pitchFamily="18" charset="0"/>
                <a:cs typeface="B Nazanin" pitchFamily="2" charset="-78"/>
              </a:rPr>
              <a:t>توجه کنید که </a:t>
            </a:r>
            <a:r>
              <a:rPr lang="en-US" sz="2000">
                <a:latin typeface="Times New Roman" pitchFamily="18" charset="0"/>
                <a:cs typeface="B Nazanin" pitchFamily="2" charset="-78"/>
              </a:rPr>
              <a:t>f(A)</a:t>
            </a:r>
            <a:r>
              <a:rPr lang="fa-IR" sz="2400">
                <a:latin typeface="Times New Roman" pitchFamily="18" charset="0"/>
                <a:cs typeface="B Nazanin" pitchFamily="2" charset="-78"/>
              </a:rPr>
              <a:t> دایره به مرکز </a:t>
            </a:r>
            <a:r>
              <a:rPr lang="en-US" sz="2000">
                <a:latin typeface="Times New Roman" pitchFamily="18" charset="0"/>
                <a:cs typeface="B Nazanin" pitchFamily="2" charset="-78"/>
              </a:rPr>
              <a:t>O(0,0)</a:t>
            </a:r>
            <a:r>
              <a:rPr lang="en-US" sz="2400">
                <a:latin typeface="Times New Roman" pitchFamily="18" charset="0"/>
                <a:cs typeface="B Nazanin" pitchFamily="2" charset="-78"/>
              </a:rPr>
              <a:t>  </a:t>
            </a:r>
            <a:r>
              <a:rPr lang="fa-IR" sz="2400">
                <a:latin typeface="Times New Roman" pitchFamily="18" charset="0"/>
                <a:cs typeface="B Nazanin" pitchFamily="2" charset="-78"/>
              </a:rPr>
              <a:t> و شعاع  </a:t>
            </a:r>
            <a:r>
              <a:rPr lang="en-US" sz="2000">
                <a:latin typeface="Times New Roman" pitchFamily="18" charset="0"/>
                <a:cs typeface="B Nazanin" pitchFamily="2" charset="-78"/>
              </a:rPr>
              <a:t>r =1</a:t>
            </a:r>
            <a:r>
              <a:rPr lang="fa-IR" sz="2400">
                <a:latin typeface="Times New Roman" pitchFamily="18" charset="0"/>
                <a:cs typeface="B Nazanin" pitchFamily="2" charset="-78"/>
              </a:rPr>
              <a:t> ،یعنی دایره واحد</a:t>
            </a:r>
          </a:p>
          <a:p>
            <a:pPr>
              <a:lnSpc>
                <a:spcPct val="150000"/>
              </a:lnSpc>
            </a:pPr>
            <a:r>
              <a:rPr lang="fa-IR" sz="2400">
                <a:latin typeface="Times New Roman" pitchFamily="18" charset="0"/>
                <a:cs typeface="B Nazanin" pitchFamily="2" charset="-78"/>
              </a:rPr>
              <a:t> است.در واقع اگر                   نقطه دلخواهی متعلق به </a:t>
            </a:r>
            <a:r>
              <a:rPr lang="en-US" sz="2000">
                <a:latin typeface="Times New Roman" pitchFamily="18" charset="0"/>
                <a:cs typeface="B Nazanin" pitchFamily="2" charset="-78"/>
              </a:rPr>
              <a:t>f(A)</a:t>
            </a:r>
            <a:r>
              <a:rPr lang="fa-IR" sz="2400">
                <a:latin typeface="Times New Roman" pitchFamily="18" charset="0"/>
                <a:cs typeface="B Nazanin" pitchFamily="2" charset="-78"/>
              </a:rPr>
              <a:t> باشد ،آنگاه</a:t>
            </a:r>
            <a:endParaRPr lang="en-US" sz="2400">
              <a:latin typeface="Times New Roman" pitchFamily="18" charset="0"/>
              <a:cs typeface="B Nazanin" pitchFamily="2" charset="-78"/>
            </a:endParaRPr>
          </a:p>
        </p:txBody>
      </p:sp>
      <p:pic>
        <p:nvPicPr>
          <p:cNvPr id="805898" name="Picture 10"/>
          <p:cNvPicPr>
            <a:picLocks noChangeAspect="1" noChangeArrowheads="1"/>
          </p:cNvPicPr>
          <p:nvPr/>
        </p:nvPicPr>
        <p:blipFill>
          <a:blip r:embed="rId10"/>
          <a:srcRect/>
          <a:stretch>
            <a:fillRect/>
          </a:stretch>
        </p:blipFill>
        <p:spPr bwMode="auto">
          <a:xfrm>
            <a:off x="5678489" y="5386844"/>
            <a:ext cx="1357312" cy="338137"/>
          </a:xfrm>
          <a:prstGeom prst="rect">
            <a:avLst/>
          </a:prstGeom>
          <a:noFill/>
          <a:ln w="9525">
            <a:noFill/>
            <a:miter lim="800000"/>
            <a:headEnd/>
            <a:tailEnd/>
          </a:ln>
        </p:spPr>
      </p:pic>
      <p:pic>
        <p:nvPicPr>
          <p:cNvPr id="805899" name="Picture 11"/>
          <p:cNvPicPr>
            <a:picLocks noChangeAspect="1" noChangeArrowheads="1"/>
          </p:cNvPicPr>
          <p:nvPr/>
        </p:nvPicPr>
        <p:blipFill>
          <a:blip r:embed="rId11"/>
          <a:srcRect/>
          <a:stretch>
            <a:fillRect/>
          </a:stretch>
        </p:blipFill>
        <p:spPr bwMode="auto">
          <a:xfrm>
            <a:off x="2555875" y="6092825"/>
            <a:ext cx="4160838" cy="363538"/>
          </a:xfrm>
          <a:prstGeom prst="rect">
            <a:avLst/>
          </a:prstGeom>
          <a:noFill/>
          <a:ln w="9525">
            <a:noFill/>
            <a:miter lim="800000"/>
            <a:headEnd/>
            <a:tailEnd/>
          </a:ln>
        </p:spPr>
      </p:pic>
      <p:sp>
        <p:nvSpPr>
          <p:cNvPr id="805900" name="Text Box 12"/>
          <p:cNvSpPr txBox="1">
            <a:spLocks noChangeArrowheads="1"/>
          </p:cNvSpPr>
          <p:nvPr/>
        </p:nvSpPr>
        <p:spPr bwMode="auto">
          <a:xfrm>
            <a:off x="7112000" y="3937000"/>
            <a:ext cx="360363" cy="457200"/>
          </a:xfrm>
          <a:prstGeom prst="rect">
            <a:avLst/>
          </a:prstGeom>
          <a:noFill/>
          <a:ln w="9525">
            <a:noFill/>
            <a:miter lim="800000"/>
            <a:headEnd/>
            <a:tailEnd/>
          </a:ln>
        </p:spPr>
        <p:txBody>
          <a:bodyPr wrap="none">
            <a:spAutoFit/>
          </a:bodyPr>
          <a:lstStyle/>
          <a:p>
            <a:r>
              <a:rPr lang="fa-IR" sz="2400">
                <a:solidFill>
                  <a:srgbClr val="FA6306"/>
                </a:solidFill>
                <a:latin typeface="Times New Roman" pitchFamily="18" charset="0"/>
                <a:cs typeface="B Nazanin" pitchFamily="2" charset="-78"/>
              </a:rPr>
              <a:t>*</a:t>
            </a:r>
            <a:endParaRPr lang="en-US" sz="2400">
              <a:solidFill>
                <a:srgbClr val="FA6306"/>
              </a:solidFill>
              <a:latin typeface="Times New Roman" pitchFamily="18" charset="0"/>
              <a:cs typeface="B Nazanin" pitchFamily="2" charset="-78"/>
            </a:endParaRPr>
          </a:p>
        </p:txBody>
      </p:sp>
      <p:grpSp>
        <p:nvGrpSpPr>
          <p:cNvPr id="2" name="Group 13"/>
          <p:cNvGrpSpPr>
            <a:grpSpLocks/>
          </p:cNvGrpSpPr>
          <p:nvPr/>
        </p:nvGrpSpPr>
        <p:grpSpPr bwMode="auto">
          <a:xfrm>
            <a:off x="0" y="-26988"/>
            <a:ext cx="9036050" cy="6858001"/>
            <a:chOff x="0" y="-17"/>
            <a:chExt cx="5692" cy="4320"/>
          </a:xfrm>
        </p:grpSpPr>
        <p:sp>
          <p:nvSpPr>
            <p:cNvPr id="395278" name="Rectangle 14"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395279" name="Rectangle 15"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05890"/>
                                        </p:tgtEl>
                                        <p:attrNameLst>
                                          <p:attrName>style.visibility</p:attrName>
                                        </p:attrNameLst>
                                      </p:cBhvr>
                                      <p:to>
                                        <p:strVal val="visible"/>
                                      </p:to>
                                    </p:set>
                                    <p:anim calcmode="lin" valueType="num">
                                      <p:cBhvr>
                                        <p:cTn id="7" dur="1000" fill="hold"/>
                                        <p:tgtEl>
                                          <p:spTgt spid="805890"/>
                                        </p:tgtEl>
                                        <p:attrNameLst>
                                          <p:attrName>ppt_x</p:attrName>
                                        </p:attrNameLst>
                                      </p:cBhvr>
                                      <p:tavLst>
                                        <p:tav tm="0">
                                          <p:val>
                                            <p:strVal val="#ppt_x-.2"/>
                                          </p:val>
                                        </p:tav>
                                        <p:tav tm="100000">
                                          <p:val>
                                            <p:strVal val="#ppt_x"/>
                                          </p:val>
                                        </p:tav>
                                      </p:tavLst>
                                    </p:anim>
                                    <p:anim calcmode="lin" valueType="num">
                                      <p:cBhvr>
                                        <p:cTn id="8" dur="1000" fill="hold"/>
                                        <p:tgtEl>
                                          <p:spTgt spid="8058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5890"/>
                                        </p:tgtEl>
                                      </p:cBhvr>
                                    </p:animEffect>
                                  </p:childTnLst>
                                </p:cTn>
                              </p:par>
                              <p:par>
                                <p:cTn id="10" presetID="29" presetClass="entr" presetSubtype="0" fill="hold" nodeType="withEffect">
                                  <p:stCondLst>
                                    <p:cond delay="0"/>
                                  </p:stCondLst>
                                  <p:childTnLst>
                                    <p:set>
                                      <p:cBhvr>
                                        <p:cTn id="11" dur="1" fill="hold">
                                          <p:stCondLst>
                                            <p:cond delay="0"/>
                                          </p:stCondLst>
                                        </p:cTn>
                                        <p:tgtEl>
                                          <p:spTgt spid="805891"/>
                                        </p:tgtEl>
                                        <p:attrNameLst>
                                          <p:attrName>style.visibility</p:attrName>
                                        </p:attrNameLst>
                                      </p:cBhvr>
                                      <p:to>
                                        <p:strVal val="visible"/>
                                      </p:to>
                                    </p:set>
                                    <p:anim calcmode="lin" valueType="num">
                                      <p:cBhvr>
                                        <p:cTn id="12" dur="1000" fill="hold"/>
                                        <p:tgtEl>
                                          <p:spTgt spid="805891"/>
                                        </p:tgtEl>
                                        <p:attrNameLst>
                                          <p:attrName>ppt_x</p:attrName>
                                        </p:attrNameLst>
                                      </p:cBhvr>
                                      <p:tavLst>
                                        <p:tav tm="0">
                                          <p:val>
                                            <p:strVal val="#ppt_x-.2"/>
                                          </p:val>
                                        </p:tav>
                                        <p:tav tm="100000">
                                          <p:val>
                                            <p:strVal val="#ppt_x"/>
                                          </p:val>
                                        </p:tav>
                                      </p:tavLst>
                                    </p:anim>
                                    <p:anim calcmode="lin" valueType="num">
                                      <p:cBhvr>
                                        <p:cTn id="13" dur="1000" fill="hold"/>
                                        <p:tgtEl>
                                          <p:spTgt spid="80589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05891"/>
                                        </p:tgtEl>
                                      </p:cBhvr>
                                    </p:animEffect>
                                  </p:childTnLst>
                                </p:cTn>
                              </p:par>
                              <p:par>
                                <p:cTn id="15" presetID="29" presetClass="entr" presetSubtype="0" fill="hold" nodeType="withEffect">
                                  <p:stCondLst>
                                    <p:cond delay="0"/>
                                  </p:stCondLst>
                                  <p:childTnLst>
                                    <p:set>
                                      <p:cBhvr>
                                        <p:cTn id="16" dur="1" fill="hold">
                                          <p:stCondLst>
                                            <p:cond delay="0"/>
                                          </p:stCondLst>
                                        </p:cTn>
                                        <p:tgtEl>
                                          <p:spTgt spid="805892"/>
                                        </p:tgtEl>
                                        <p:attrNameLst>
                                          <p:attrName>style.visibility</p:attrName>
                                        </p:attrNameLst>
                                      </p:cBhvr>
                                      <p:to>
                                        <p:strVal val="visible"/>
                                      </p:to>
                                    </p:set>
                                    <p:anim calcmode="lin" valueType="num">
                                      <p:cBhvr>
                                        <p:cTn id="17" dur="1000" fill="hold"/>
                                        <p:tgtEl>
                                          <p:spTgt spid="805892"/>
                                        </p:tgtEl>
                                        <p:attrNameLst>
                                          <p:attrName>ppt_x</p:attrName>
                                        </p:attrNameLst>
                                      </p:cBhvr>
                                      <p:tavLst>
                                        <p:tav tm="0">
                                          <p:val>
                                            <p:strVal val="#ppt_x-.2"/>
                                          </p:val>
                                        </p:tav>
                                        <p:tav tm="100000">
                                          <p:val>
                                            <p:strVal val="#ppt_x"/>
                                          </p:val>
                                        </p:tav>
                                      </p:tavLst>
                                    </p:anim>
                                    <p:anim calcmode="lin" valueType="num">
                                      <p:cBhvr>
                                        <p:cTn id="18" dur="1000" fill="hold"/>
                                        <p:tgtEl>
                                          <p:spTgt spid="80589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05892"/>
                                        </p:tgtEl>
                                      </p:cBhvr>
                                    </p:animEffect>
                                  </p:childTnLst>
                                </p:cTn>
                              </p:par>
                              <p:par>
                                <p:cTn id="20" presetID="29" presetClass="entr" presetSubtype="0" fill="hold" nodeType="withEffect">
                                  <p:stCondLst>
                                    <p:cond delay="0"/>
                                  </p:stCondLst>
                                  <p:childTnLst>
                                    <p:set>
                                      <p:cBhvr>
                                        <p:cTn id="21" dur="1" fill="hold">
                                          <p:stCondLst>
                                            <p:cond delay="0"/>
                                          </p:stCondLst>
                                        </p:cTn>
                                        <p:tgtEl>
                                          <p:spTgt spid="805893"/>
                                        </p:tgtEl>
                                        <p:attrNameLst>
                                          <p:attrName>style.visibility</p:attrName>
                                        </p:attrNameLst>
                                      </p:cBhvr>
                                      <p:to>
                                        <p:strVal val="visible"/>
                                      </p:to>
                                    </p:set>
                                    <p:anim calcmode="lin" valueType="num">
                                      <p:cBhvr>
                                        <p:cTn id="22" dur="1000" fill="hold"/>
                                        <p:tgtEl>
                                          <p:spTgt spid="805893"/>
                                        </p:tgtEl>
                                        <p:attrNameLst>
                                          <p:attrName>ppt_x</p:attrName>
                                        </p:attrNameLst>
                                      </p:cBhvr>
                                      <p:tavLst>
                                        <p:tav tm="0">
                                          <p:val>
                                            <p:strVal val="#ppt_x-.2"/>
                                          </p:val>
                                        </p:tav>
                                        <p:tav tm="100000">
                                          <p:val>
                                            <p:strVal val="#ppt_x"/>
                                          </p:val>
                                        </p:tav>
                                      </p:tavLst>
                                    </p:anim>
                                    <p:anim calcmode="lin" valueType="num">
                                      <p:cBhvr>
                                        <p:cTn id="23" dur="1000" fill="hold"/>
                                        <p:tgtEl>
                                          <p:spTgt spid="80589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05893"/>
                                        </p:tgtEl>
                                      </p:cBhvr>
                                    </p:animEffect>
                                  </p:childTnLst>
                                </p:cTn>
                              </p:par>
                              <p:par>
                                <p:cTn id="25" presetID="29" presetClass="entr" presetSubtype="0" fill="hold" nodeType="withEffect">
                                  <p:stCondLst>
                                    <p:cond delay="0"/>
                                  </p:stCondLst>
                                  <p:childTnLst>
                                    <p:set>
                                      <p:cBhvr>
                                        <p:cTn id="26" dur="1" fill="hold">
                                          <p:stCondLst>
                                            <p:cond delay="0"/>
                                          </p:stCondLst>
                                        </p:cTn>
                                        <p:tgtEl>
                                          <p:spTgt spid="805894"/>
                                        </p:tgtEl>
                                        <p:attrNameLst>
                                          <p:attrName>style.visibility</p:attrName>
                                        </p:attrNameLst>
                                      </p:cBhvr>
                                      <p:to>
                                        <p:strVal val="visible"/>
                                      </p:to>
                                    </p:set>
                                    <p:anim calcmode="lin" valueType="num">
                                      <p:cBhvr>
                                        <p:cTn id="27" dur="1000" fill="hold"/>
                                        <p:tgtEl>
                                          <p:spTgt spid="805894"/>
                                        </p:tgtEl>
                                        <p:attrNameLst>
                                          <p:attrName>ppt_x</p:attrName>
                                        </p:attrNameLst>
                                      </p:cBhvr>
                                      <p:tavLst>
                                        <p:tav tm="0">
                                          <p:val>
                                            <p:strVal val="#ppt_x-.2"/>
                                          </p:val>
                                        </p:tav>
                                        <p:tav tm="100000">
                                          <p:val>
                                            <p:strVal val="#ppt_x"/>
                                          </p:val>
                                        </p:tav>
                                      </p:tavLst>
                                    </p:anim>
                                    <p:anim calcmode="lin" valueType="num">
                                      <p:cBhvr>
                                        <p:cTn id="28" dur="1000" fill="hold"/>
                                        <p:tgtEl>
                                          <p:spTgt spid="80589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05894"/>
                                        </p:tgtEl>
                                      </p:cBhvr>
                                    </p:animEffect>
                                  </p:childTnLst>
                                </p:cTn>
                              </p:par>
                              <p:par>
                                <p:cTn id="30" presetID="29" presetClass="entr" presetSubtype="0" fill="hold" nodeType="withEffect">
                                  <p:stCondLst>
                                    <p:cond delay="0"/>
                                  </p:stCondLst>
                                  <p:childTnLst>
                                    <p:set>
                                      <p:cBhvr>
                                        <p:cTn id="31" dur="1" fill="hold">
                                          <p:stCondLst>
                                            <p:cond delay="0"/>
                                          </p:stCondLst>
                                        </p:cTn>
                                        <p:tgtEl>
                                          <p:spTgt spid="805895"/>
                                        </p:tgtEl>
                                        <p:attrNameLst>
                                          <p:attrName>style.visibility</p:attrName>
                                        </p:attrNameLst>
                                      </p:cBhvr>
                                      <p:to>
                                        <p:strVal val="visible"/>
                                      </p:to>
                                    </p:set>
                                    <p:anim calcmode="lin" valueType="num">
                                      <p:cBhvr>
                                        <p:cTn id="32" dur="1000" fill="hold"/>
                                        <p:tgtEl>
                                          <p:spTgt spid="805895"/>
                                        </p:tgtEl>
                                        <p:attrNameLst>
                                          <p:attrName>ppt_x</p:attrName>
                                        </p:attrNameLst>
                                      </p:cBhvr>
                                      <p:tavLst>
                                        <p:tav tm="0">
                                          <p:val>
                                            <p:strVal val="#ppt_x-.2"/>
                                          </p:val>
                                        </p:tav>
                                        <p:tav tm="100000">
                                          <p:val>
                                            <p:strVal val="#ppt_x"/>
                                          </p:val>
                                        </p:tav>
                                      </p:tavLst>
                                    </p:anim>
                                    <p:anim calcmode="lin" valueType="num">
                                      <p:cBhvr>
                                        <p:cTn id="33" dur="1000" fill="hold"/>
                                        <p:tgtEl>
                                          <p:spTgt spid="80589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05895"/>
                                        </p:tgtEl>
                                      </p:cBhvr>
                                    </p:animEffect>
                                  </p:childTnLst>
                                </p:cTn>
                              </p:par>
                              <p:par>
                                <p:cTn id="35" presetID="29" presetClass="entr" presetSubtype="0" fill="hold" nodeType="withEffect">
                                  <p:stCondLst>
                                    <p:cond delay="0"/>
                                  </p:stCondLst>
                                  <p:childTnLst>
                                    <p:set>
                                      <p:cBhvr>
                                        <p:cTn id="36" dur="1" fill="hold">
                                          <p:stCondLst>
                                            <p:cond delay="0"/>
                                          </p:stCondLst>
                                        </p:cTn>
                                        <p:tgtEl>
                                          <p:spTgt spid="805896"/>
                                        </p:tgtEl>
                                        <p:attrNameLst>
                                          <p:attrName>style.visibility</p:attrName>
                                        </p:attrNameLst>
                                      </p:cBhvr>
                                      <p:to>
                                        <p:strVal val="visible"/>
                                      </p:to>
                                    </p:set>
                                    <p:anim calcmode="lin" valueType="num">
                                      <p:cBhvr>
                                        <p:cTn id="37" dur="1000" fill="hold"/>
                                        <p:tgtEl>
                                          <p:spTgt spid="805896"/>
                                        </p:tgtEl>
                                        <p:attrNameLst>
                                          <p:attrName>ppt_x</p:attrName>
                                        </p:attrNameLst>
                                      </p:cBhvr>
                                      <p:tavLst>
                                        <p:tav tm="0">
                                          <p:val>
                                            <p:strVal val="#ppt_x-.2"/>
                                          </p:val>
                                        </p:tav>
                                        <p:tav tm="100000">
                                          <p:val>
                                            <p:strVal val="#ppt_x"/>
                                          </p:val>
                                        </p:tav>
                                      </p:tavLst>
                                    </p:anim>
                                    <p:anim calcmode="lin" valueType="num">
                                      <p:cBhvr>
                                        <p:cTn id="38" dur="1000" fill="hold"/>
                                        <p:tgtEl>
                                          <p:spTgt spid="805896"/>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05896"/>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805897"/>
                                        </p:tgtEl>
                                        <p:attrNameLst>
                                          <p:attrName>style.visibility</p:attrName>
                                        </p:attrNameLst>
                                      </p:cBhvr>
                                      <p:to>
                                        <p:strVal val="visible"/>
                                      </p:to>
                                    </p:set>
                                    <p:anim calcmode="lin" valueType="num">
                                      <p:cBhvr>
                                        <p:cTn id="42" dur="1000" fill="hold"/>
                                        <p:tgtEl>
                                          <p:spTgt spid="805897"/>
                                        </p:tgtEl>
                                        <p:attrNameLst>
                                          <p:attrName>ppt_x</p:attrName>
                                        </p:attrNameLst>
                                      </p:cBhvr>
                                      <p:tavLst>
                                        <p:tav tm="0">
                                          <p:val>
                                            <p:strVal val="#ppt_x-.2"/>
                                          </p:val>
                                        </p:tav>
                                        <p:tav tm="100000">
                                          <p:val>
                                            <p:strVal val="#ppt_x"/>
                                          </p:val>
                                        </p:tav>
                                      </p:tavLst>
                                    </p:anim>
                                    <p:anim calcmode="lin" valueType="num">
                                      <p:cBhvr>
                                        <p:cTn id="43" dur="1000" fill="hold"/>
                                        <p:tgtEl>
                                          <p:spTgt spid="805897"/>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05897"/>
                                        </p:tgtEl>
                                      </p:cBhvr>
                                    </p:animEffect>
                                  </p:childTnLst>
                                </p:cTn>
                              </p:par>
                              <p:par>
                                <p:cTn id="45" presetID="29" presetClass="entr" presetSubtype="0" fill="hold" nodeType="withEffect">
                                  <p:stCondLst>
                                    <p:cond delay="0"/>
                                  </p:stCondLst>
                                  <p:childTnLst>
                                    <p:set>
                                      <p:cBhvr>
                                        <p:cTn id="46" dur="1" fill="hold">
                                          <p:stCondLst>
                                            <p:cond delay="0"/>
                                          </p:stCondLst>
                                        </p:cTn>
                                        <p:tgtEl>
                                          <p:spTgt spid="805898"/>
                                        </p:tgtEl>
                                        <p:attrNameLst>
                                          <p:attrName>style.visibility</p:attrName>
                                        </p:attrNameLst>
                                      </p:cBhvr>
                                      <p:to>
                                        <p:strVal val="visible"/>
                                      </p:to>
                                    </p:set>
                                    <p:anim calcmode="lin" valueType="num">
                                      <p:cBhvr>
                                        <p:cTn id="47" dur="1000" fill="hold"/>
                                        <p:tgtEl>
                                          <p:spTgt spid="805898"/>
                                        </p:tgtEl>
                                        <p:attrNameLst>
                                          <p:attrName>ppt_x</p:attrName>
                                        </p:attrNameLst>
                                      </p:cBhvr>
                                      <p:tavLst>
                                        <p:tav tm="0">
                                          <p:val>
                                            <p:strVal val="#ppt_x-.2"/>
                                          </p:val>
                                        </p:tav>
                                        <p:tav tm="100000">
                                          <p:val>
                                            <p:strVal val="#ppt_x"/>
                                          </p:val>
                                        </p:tav>
                                      </p:tavLst>
                                    </p:anim>
                                    <p:anim calcmode="lin" valueType="num">
                                      <p:cBhvr>
                                        <p:cTn id="48" dur="1000" fill="hold"/>
                                        <p:tgtEl>
                                          <p:spTgt spid="80589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05898"/>
                                        </p:tgtEl>
                                      </p:cBhvr>
                                    </p:animEffect>
                                  </p:childTnLst>
                                </p:cTn>
                              </p:par>
                              <p:par>
                                <p:cTn id="50" presetID="29" presetClass="entr" presetSubtype="0" fill="hold" nodeType="withEffect">
                                  <p:stCondLst>
                                    <p:cond delay="0"/>
                                  </p:stCondLst>
                                  <p:childTnLst>
                                    <p:set>
                                      <p:cBhvr>
                                        <p:cTn id="51" dur="1" fill="hold">
                                          <p:stCondLst>
                                            <p:cond delay="0"/>
                                          </p:stCondLst>
                                        </p:cTn>
                                        <p:tgtEl>
                                          <p:spTgt spid="805899"/>
                                        </p:tgtEl>
                                        <p:attrNameLst>
                                          <p:attrName>style.visibility</p:attrName>
                                        </p:attrNameLst>
                                      </p:cBhvr>
                                      <p:to>
                                        <p:strVal val="visible"/>
                                      </p:to>
                                    </p:set>
                                    <p:anim calcmode="lin" valueType="num">
                                      <p:cBhvr>
                                        <p:cTn id="52" dur="1000" fill="hold"/>
                                        <p:tgtEl>
                                          <p:spTgt spid="805899"/>
                                        </p:tgtEl>
                                        <p:attrNameLst>
                                          <p:attrName>ppt_x</p:attrName>
                                        </p:attrNameLst>
                                      </p:cBhvr>
                                      <p:tavLst>
                                        <p:tav tm="0">
                                          <p:val>
                                            <p:strVal val="#ppt_x-.2"/>
                                          </p:val>
                                        </p:tav>
                                        <p:tav tm="100000">
                                          <p:val>
                                            <p:strVal val="#ppt_x"/>
                                          </p:val>
                                        </p:tav>
                                      </p:tavLst>
                                    </p:anim>
                                    <p:anim calcmode="lin" valueType="num">
                                      <p:cBhvr>
                                        <p:cTn id="53" dur="1000" fill="hold"/>
                                        <p:tgtEl>
                                          <p:spTgt spid="80589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05899"/>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805900"/>
                                        </p:tgtEl>
                                        <p:attrNameLst>
                                          <p:attrName>style.visibility</p:attrName>
                                        </p:attrNameLst>
                                      </p:cBhvr>
                                      <p:to>
                                        <p:strVal val="visible"/>
                                      </p:to>
                                    </p:set>
                                    <p:anim calcmode="lin" valueType="num">
                                      <p:cBhvr>
                                        <p:cTn id="57" dur="1000" fill="hold"/>
                                        <p:tgtEl>
                                          <p:spTgt spid="805900"/>
                                        </p:tgtEl>
                                        <p:attrNameLst>
                                          <p:attrName>ppt_x</p:attrName>
                                        </p:attrNameLst>
                                      </p:cBhvr>
                                      <p:tavLst>
                                        <p:tav tm="0">
                                          <p:val>
                                            <p:strVal val="#ppt_x-.2"/>
                                          </p:val>
                                        </p:tav>
                                        <p:tav tm="100000">
                                          <p:val>
                                            <p:strVal val="#ppt_x"/>
                                          </p:val>
                                        </p:tav>
                                      </p:tavLst>
                                    </p:anim>
                                    <p:anim calcmode="lin" valueType="num">
                                      <p:cBhvr>
                                        <p:cTn id="58" dur="1000" fill="hold"/>
                                        <p:tgtEl>
                                          <p:spTgt spid="805900"/>
                                        </p:tgtEl>
                                        <p:attrNameLst>
                                          <p:attrName>ppt_y</p:attrName>
                                        </p:attrNameLst>
                                      </p:cBhvr>
                                      <p:tavLst>
                                        <p:tav tm="0">
                                          <p:val>
                                            <p:strVal val="#ppt_y"/>
                                          </p:val>
                                        </p:tav>
                                        <p:tav tm="100000">
                                          <p:val>
                                            <p:strVal val="#ppt_y"/>
                                          </p:val>
                                        </p:tav>
                                      </p:tavLst>
                                    </p:anim>
                                    <p:animEffect transition="in" filter="wipe(right)" prLst="gradientSize: 0.1">
                                      <p:cBhvr>
                                        <p:cTn id="59" dur="1000"/>
                                        <p:tgtEl>
                                          <p:spTgt spid="8059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48514" fill="hold"/>
                                        <p:tgtEl>
                                          <p:spTgt spid="3"/>
                                        </p:tgtEl>
                                      </p:cBhvr>
                                    </p:cmd>
                                  </p:childTnLst>
                                </p:cTn>
                              </p:par>
                            </p:childTnLst>
                          </p:cTn>
                        </p:par>
                      </p:childTnLst>
                    </p:cTn>
                  </p:par>
                </p:childTnLst>
              </p:cTn>
              <p:nextCondLst>
                <p:cond evt="onClick" delay="0">
                  <p:tgtEl>
                    <p:spTgt spid="3"/>
                  </p:tgtEl>
                </p:cond>
              </p:nextCondLst>
            </p:seq>
            <p:audio>
              <p:cMediaNode vol="80000">
                <p:cTn id="65" fill="hold" display="0">
                  <p:stCondLst>
                    <p:cond delay="indefinite"/>
                  </p:stCondLst>
                  <p:endCondLst>
                    <p:cond evt="onStopAudio" delay="0">
                      <p:tgtEl>
                        <p:sldTgt/>
                      </p:tgtEl>
                    </p:cond>
                  </p:endCondLst>
                </p:cTn>
                <p:tgtEl>
                  <p:spTgt spid="3"/>
                </p:tgtEl>
              </p:cMediaNode>
            </p:audio>
          </p:childTnLst>
        </p:cTn>
      </p:par>
    </p:tnLst>
    <p:bldLst>
      <p:bldP spid="805890" grpId="0"/>
      <p:bldP spid="805897" grpId="0"/>
      <p:bldP spid="8059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00397"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00398"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11013" name="Text Box 5"/>
          <p:cNvSpPr txBox="1">
            <a:spLocks noChangeArrowheads="1"/>
          </p:cNvSpPr>
          <p:nvPr/>
        </p:nvSpPr>
        <p:spPr bwMode="auto">
          <a:xfrm>
            <a:off x="611560" y="44450"/>
            <a:ext cx="7868865" cy="3046988"/>
          </a:xfrm>
          <a:prstGeom prst="rect">
            <a:avLst/>
          </a:prstGeom>
          <a:noFill/>
          <a:ln w="9525">
            <a:noFill/>
            <a:miter lim="800000"/>
            <a:headEnd/>
            <a:tailEnd/>
          </a:ln>
        </p:spPr>
        <p:txBody>
          <a:bodyPr wrap="square">
            <a:spAutoFit/>
          </a:bodyPr>
          <a:lstStyle/>
          <a:p>
            <a:pPr>
              <a:lnSpc>
                <a:spcPct val="150000"/>
              </a:lnSpc>
            </a:pPr>
            <a:r>
              <a:rPr lang="fa-IR" sz="3200" dirty="0" smtClean="0">
                <a:solidFill>
                  <a:srgbClr val="336699"/>
                </a:solidFill>
                <a:latin typeface="Times New Roman" pitchFamily="18" charset="0"/>
                <a:cs typeface="B Nazanin" pitchFamily="2" charset="-78"/>
              </a:rPr>
              <a:t> </a:t>
            </a:r>
            <a:r>
              <a:rPr lang="fa-IR" sz="3200" dirty="0">
                <a:solidFill>
                  <a:srgbClr val="336699"/>
                </a:solidFill>
                <a:latin typeface="Times New Roman" pitchFamily="18" charset="0"/>
                <a:cs typeface="B Nazanin" pitchFamily="2" charset="-78"/>
              </a:rPr>
              <a:t>تعریف </a:t>
            </a:r>
          </a:p>
          <a:p>
            <a:pPr>
              <a:lnSpc>
                <a:spcPct val="150000"/>
              </a:lnSpc>
            </a:pPr>
            <a:r>
              <a:rPr lang="fa-IR" sz="2400" dirty="0">
                <a:latin typeface="Times New Roman" pitchFamily="18" charset="0"/>
                <a:cs typeface="B Nazanin" pitchFamily="2" charset="-78"/>
              </a:rPr>
              <a:t>می گوئیم تابع برداری                       با                                    </a:t>
            </a:r>
          </a:p>
          <a:p>
            <a:pPr>
              <a:lnSpc>
                <a:spcPct val="150000"/>
              </a:lnSpc>
            </a:pP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و یا                         </a:t>
            </a:r>
            <a:r>
              <a:rPr lang="fa-IR" sz="2400" dirty="0">
                <a:latin typeface="Times New Roman" pitchFamily="18" charset="0"/>
                <a:cs typeface="B Nazanin" pitchFamily="2" charset="-78"/>
              </a:rPr>
              <a:t>با                                           </a:t>
            </a:r>
            <a:r>
              <a:rPr lang="fa-IR" sz="2400" dirty="0" smtClean="0">
                <a:latin typeface="Times New Roman" pitchFamily="18" charset="0"/>
                <a:cs typeface="B Nazanin" pitchFamily="2" charset="-78"/>
              </a:rPr>
              <a:t>    در </a:t>
            </a:r>
            <a:r>
              <a:rPr lang="fa-IR" sz="2400" dirty="0">
                <a:latin typeface="Times New Roman" pitchFamily="18" charset="0"/>
                <a:cs typeface="B Nazanin" pitchFamily="2" charset="-78"/>
              </a:rPr>
              <a:t>نقطه             </a:t>
            </a:r>
          </a:p>
          <a:p>
            <a:pPr>
              <a:lnSpc>
                <a:spcPct val="150000"/>
              </a:lnSpc>
            </a:pPr>
            <a:r>
              <a:rPr lang="fa-IR" sz="2400" dirty="0">
                <a:latin typeface="Times New Roman" pitchFamily="18" charset="0"/>
                <a:cs typeface="B Nazanin" pitchFamily="2" charset="-78"/>
              </a:rPr>
              <a:t>دارای حد                       </a:t>
            </a:r>
            <a:r>
              <a:rPr lang="fa-IR" sz="2400" dirty="0" smtClean="0">
                <a:latin typeface="Times New Roman" pitchFamily="18" charset="0"/>
                <a:cs typeface="B Nazanin" pitchFamily="2" charset="-78"/>
              </a:rPr>
              <a:t>و یا                               </a:t>
            </a:r>
            <a:r>
              <a:rPr lang="fa-IR" sz="2400" dirty="0">
                <a:latin typeface="Times New Roman" pitchFamily="18" charset="0"/>
                <a:cs typeface="B Nazanin" pitchFamily="2" charset="-78"/>
              </a:rPr>
              <a:t>است اگر</a:t>
            </a:r>
          </a:p>
          <a:p>
            <a:pPr>
              <a:lnSpc>
                <a:spcPct val="150000"/>
              </a:lnSpc>
            </a:pPr>
            <a:endParaRPr lang="fa-IR" sz="2400" dirty="0">
              <a:latin typeface="Times New Roman" pitchFamily="18" charset="0"/>
              <a:cs typeface="B Nazanin" pitchFamily="2" charset="-78"/>
            </a:endParaRPr>
          </a:p>
        </p:txBody>
      </p:sp>
      <p:pic>
        <p:nvPicPr>
          <p:cNvPr id="811014" name="Picture 6"/>
          <p:cNvPicPr>
            <a:picLocks noChangeAspect="1" noChangeArrowheads="1"/>
          </p:cNvPicPr>
          <p:nvPr/>
        </p:nvPicPr>
        <p:blipFill>
          <a:blip r:embed="rId4"/>
          <a:srcRect/>
          <a:stretch>
            <a:fillRect/>
          </a:stretch>
        </p:blipFill>
        <p:spPr bwMode="auto">
          <a:xfrm>
            <a:off x="4733925" y="999888"/>
            <a:ext cx="1630362" cy="357188"/>
          </a:xfrm>
          <a:prstGeom prst="rect">
            <a:avLst/>
          </a:prstGeom>
          <a:noFill/>
          <a:ln w="9525">
            <a:noFill/>
            <a:miter lim="800000"/>
            <a:headEnd/>
            <a:tailEnd/>
          </a:ln>
        </p:spPr>
      </p:pic>
      <p:pic>
        <p:nvPicPr>
          <p:cNvPr id="811015" name="Picture 7"/>
          <p:cNvPicPr>
            <a:picLocks noChangeAspect="1" noChangeArrowheads="1"/>
          </p:cNvPicPr>
          <p:nvPr/>
        </p:nvPicPr>
        <p:blipFill>
          <a:blip r:embed="rId5"/>
          <a:srcRect/>
          <a:stretch>
            <a:fillRect/>
          </a:stretch>
        </p:blipFill>
        <p:spPr bwMode="auto">
          <a:xfrm>
            <a:off x="1561480" y="951570"/>
            <a:ext cx="2881312" cy="342900"/>
          </a:xfrm>
          <a:prstGeom prst="rect">
            <a:avLst/>
          </a:prstGeom>
          <a:noFill/>
          <a:ln w="9525">
            <a:noFill/>
            <a:miter lim="800000"/>
            <a:headEnd/>
            <a:tailEnd/>
          </a:ln>
        </p:spPr>
      </p:pic>
      <p:pic>
        <p:nvPicPr>
          <p:cNvPr id="811016" name="Picture 8"/>
          <p:cNvPicPr>
            <a:picLocks noChangeAspect="1" noChangeArrowheads="1"/>
          </p:cNvPicPr>
          <p:nvPr/>
        </p:nvPicPr>
        <p:blipFill>
          <a:blip r:embed="rId6"/>
          <a:srcRect/>
          <a:stretch>
            <a:fillRect/>
          </a:stretch>
        </p:blipFill>
        <p:spPr bwMode="auto">
          <a:xfrm>
            <a:off x="6276975" y="1509685"/>
            <a:ext cx="1652587" cy="357187"/>
          </a:xfrm>
          <a:prstGeom prst="rect">
            <a:avLst/>
          </a:prstGeom>
          <a:noFill/>
          <a:ln w="9525">
            <a:noFill/>
            <a:miter lim="800000"/>
            <a:headEnd/>
            <a:tailEnd/>
          </a:ln>
        </p:spPr>
      </p:pic>
      <p:pic>
        <p:nvPicPr>
          <p:cNvPr id="811017" name="Picture 9"/>
          <p:cNvPicPr>
            <a:picLocks noChangeAspect="1" noChangeArrowheads="1"/>
          </p:cNvPicPr>
          <p:nvPr/>
        </p:nvPicPr>
        <p:blipFill>
          <a:blip r:embed="rId7"/>
          <a:srcRect/>
          <a:stretch>
            <a:fillRect/>
          </a:stretch>
        </p:blipFill>
        <p:spPr bwMode="auto">
          <a:xfrm>
            <a:off x="2537036" y="1519443"/>
            <a:ext cx="3433762" cy="354012"/>
          </a:xfrm>
          <a:prstGeom prst="rect">
            <a:avLst/>
          </a:prstGeom>
          <a:noFill/>
          <a:ln w="9525">
            <a:noFill/>
            <a:miter lim="800000"/>
            <a:headEnd/>
            <a:tailEnd/>
          </a:ln>
        </p:spPr>
      </p:pic>
      <p:pic>
        <p:nvPicPr>
          <p:cNvPr id="811018" name="Picture 10"/>
          <p:cNvPicPr>
            <a:picLocks noChangeAspect="1" noChangeArrowheads="1"/>
          </p:cNvPicPr>
          <p:nvPr/>
        </p:nvPicPr>
        <p:blipFill>
          <a:blip r:embed="rId8"/>
          <a:srcRect/>
          <a:stretch>
            <a:fillRect/>
          </a:stretch>
        </p:blipFill>
        <p:spPr bwMode="auto">
          <a:xfrm>
            <a:off x="769356" y="1486421"/>
            <a:ext cx="830262" cy="354013"/>
          </a:xfrm>
          <a:prstGeom prst="rect">
            <a:avLst/>
          </a:prstGeom>
          <a:noFill/>
          <a:ln w="9525">
            <a:noFill/>
            <a:miter lim="800000"/>
            <a:headEnd/>
            <a:tailEnd/>
          </a:ln>
        </p:spPr>
      </p:pic>
      <p:pic>
        <p:nvPicPr>
          <p:cNvPr id="811019" name="Picture 11"/>
          <p:cNvPicPr>
            <a:picLocks noChangeAspect="1" noChangeArrowheads="1"/>
          </p:cNvPicPr>
          <p:nvPr/>
        </p:nvPicPr>
        <p:blipFill>
          <a:blip r:embed="rId9"/>
          <a:srcRect/>
          <a:stretch>
            <a:fillRect/>
          </a:stretch>
        </p:blipFill>
        <p:spPr bwMode="auto">
          <a:xfrm>
            <a:off x="3275856" y="2067690"/>
            <a:ext cx="3994150" cy="354013"/>
          </a:xfrm>
          <a:prstGeom prst="rect">
            <a:avLst/>
          </a:prstGeom>
          <a:noFill/>
          <a:ln w="9525">
            <a:noFill/>
            <a:miter lim="800000"/>
            <a:headEnd/>
            <a:tailEnd/>
          </a:ln>
        </p:spPr>
      </p:pic>
      <p:pic>
        <p:nvPicPr>
          <p:cNvPr id="811020" name="Picture 12"/>
          <p:cNvPicPr>
            <a:picLocks noChangeAspect="1" noChangeArrowheads="1"/>
          </p:cNvPicPr>
          <p:nvPr/>
        </p:nvPicPr>
        <p:blipFill>
          <a:blip r:embed="rId10"/>
          <a:srcRect/>
          <a:stretch>
            <a:fillRect/>
          </a:stretch>
        </p:blipFill>
        <p:spPr bwMode="auto">
          <a:xfrm>
            <a:off x="1747838" y="2540000"/>
            <a:ext cx="5919787" cy="1123950"/>
          </a:xfrm>
          <a:prstGeom prst="rect">
            <a:avLst/>
          </a:prstGeom>
          <a:noFill/>
          <a:ln w="9525">
            <a:noFill/>
            <a:miter lim="800000"/>
            <a:headEnd/>
            <a:tailEnd/>
          </a:ln>
        </p:spPr>
      </p:pic>
      <p:sp>
        <p:nvSpPr>
          <p:cNvPr id="811021" name="Rectangle 13"/>
          <p:cNvSpPr>
            <a:spLocks noChangeArrowheads="1"/>
          </p:cNvSpPr>
          <p:nvPr/>
        </p:nvSpPr>
        <p:spPr bwMode="auto">
          <a:xfrm>
            <a:off x="53975" y="4041775"/>
            <a:ext cx="8550275" cy="1187450"/>
          </a:xfrm>
          <a:prstGeom prst="rect">
            <a:avLst/>
          </a:prstGeom>
          <a:noFill/>
          <a:ln w="9525">
            <a:noFill/>
            <a:miter lim="800000"/>
            <a:headEnd/>
            <a:tailEnd/>
          </a:ln>
        </p:spPr>
        <p:txBody>
          <a:bodyPr>
            <a:spAutoFit/>
          </a:bodyPr>
          <a:lstStyle/>
          <a:p>
            <a:pPr>
              <a:lnSpc>
                <a:spcPct val="150000"/>
              </a:lnSpc>
              <a:buClr>
                <a:srgbClr val="FA6306"/>
              </a:buClr>
              <a:buSzPct val="130000"/>
              <a:buFont typeface="Wingdings" pitchFamily="2" charset="2"/>
              <a:buChar char="¯"/>
            </a:pPr>
            <a:r>
              <a:rPr lang="fa-IR" sz="2400">
                <a:latin typeface="Times New Roman" pitchFamily="18" charset="0"/>
                <a:cs typeface="B Nazanin" pitchFamily="2" charset="-78"/>
              </a:rPr>
              <a:t>به عبارت دیگر تابع </a:t>
            </a:r>
            <a:r>
              <a:rPr lang="en-US" sz="2000">
                <a:latin typeface="Times New Roman" pitchFamily="18" charset="0"/>
                <a:cs typeface="B Nazanin" pitchFamily="2" charset="-78"/>
              </a:rPr>
              <a:t>f</a:t>
            </a:r>
            <a:r>
              <a:rPr lang="fa-IR" sz="2400">
                <a:latin typeface="Times New Roman" pitchFamily="18" charset="0"/>
                <a:cs typeface="B Nazanin" pitchFamily="2" charset="-78"/>
              </a:rPr>
              <a:t> در نقطه      حد دارد اگر و تنــــها اگر هر یک از </a:t>
            </a:r>
          </a:p>
          <a:p>
            <a:pPr>
              <a:lnSpc>
                <a:spcPct val="150000"/>
              </a:lnSpc>
              <a:buClr>
                <a:srgbClr val="FA6306"/>
              </a:buClr>
              <a:buSzPct val="130000"/>
              <a:buFont typeface="Wingdings" pitchFamily="2" charset="2"/>
              <a:buNone/>
            </a:pPr>
            <a:r>
              <a:rPr lang="fa-IR" sz="2400">
                <a:latin typeface="Times New Roman" pitchFamily="18" charset="0"/>
                <a:cs typeface="B Nazanin" pitchFamily="2" charset="-78"/>
              </a:rPr>
              <a:t>مولفه های آن در این نقطه حد داشته باشد.</a:t>
            </a:r>
            <a:endParaRPr lang="en-US" sz="2400">
              <a:latin typeface="Times New Roman" pitchFamily="18" charset="0"/>
              <a:cs typeface="B Nazanin" pitchFamily="2" charset="-78"/>
            </a:endParaRPr>
          </a:p>
        </p:txBody>
      </p:sp>
      <p:pic>
        <p:nvPicPr>
          <p:cNvPr id="811022" name="Picture 14"/>
          <p:cNvPicPr>
            <a:picLocks noChangeAspect="1" noChangeArrowheads="1"/>
          </p:cNvPicPr>
          <p:nvPr/>
        </p:nvPicPr>
        <p:blipFill>
          <a:blip r:embed="rId11"/>
          <a:srcRect/>
          <a:stretch>
            <a:fillRect/>
          </a:stretch>
        </p:blipFill>
        <p:spPr bwMode="auto">
          <a:xfrm>
            <a:off x="5125293" y="4159961"/>
            <a:ext cx="295275" cy="354013"/>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11013"/>
                                        </p:tgtEl>
                                        <p:attrNameLst>
                                          <p:attrName>style.visibility</p:attrName>
                                        </p:attrNameLst>
                                      </p:cBhvr>
                                      <p:to>
                                        <p:strVal val="visible"/>
                                      </p:to>
                                    </p:set>
                                    <p:anim calcmode="lin" valueType="num">
                                      <p:cBhvr>
                                        <p:cTn id="7" dur="1000" fill="hold"/>
                                        <p:tgtEl>
                                          <p:spTgt spid="811013"/>
                                        </p:tgtEl>
                                        <p:attrNameLst>
                                          <p:attrName>ppt_x</p:attrName>
                                        </p:attrNameLst>
                                      </p:cBhvr>
                                      <p:tavLst>
                                        <p:tav tm="0">
                                          <p:val>
                                            <p:strVal val="#ppt_x-.2"/>
                                          </p:val>
                                        </p:tav>
                                        <p:tav tm="100000">
                                          <p:val>
                                            <p:strVal val="#ppt_x"/>
                                          </p:val>
                                        </p:tav>
                                      </p:tavLst>
                                    </p:anim>
                                    <p:anim calcmode="lin" valueType="num">
                                      <p:cBhvr>
                                        <p:cTn id="8" dur="1000" fill="hold"/>
                                        <p:tgtEl>
                                          <p:spTgt spid="8110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1013"/>
                                        </p:tgtEl>
                                      </p:cBhvr>
                                    </p:animEffect>
                                  </p:childTnLst>
                                </p:cTn>
                              </p:par>
                              <p:par>
                                <p:cTn id="10" presetID="29" presetClass="entr" presetSubtype="0" fill="hold" nodeType="withEffect">
                                  <p:stCondLst>
                                    <p:cond delay="0"/>
                                  </p:stCondLst>
                                  <p:childTnLst>
                                    <p:set>
                                      <p:cBhvr>
                                        <p:cTn id="11" dur="1" fill="hold">
                                          <p:stCondLst>
                                            <p:cond delay="0"/>
                                          </p:stCondLst>
                                        </p:cTn>
                                        <p:tgtEl>
                                          <p:spTgt spid="811014"/>
                                        </p:tgtEl>
                                        <p:attrNameLst>
                                          <p:attrName>style.visibility</p:attrName>
                                        </p:attrNameLst>
                                      </p:cBhvr>
                                      <p:to>
                                        <p:strVal val="visible"/>
                                      </p:to>
                                    </p:set>
                                    <p:anim calcmode="lin" valueType="num">
                                      <p:cBhvr>
                                        <p:cTn id="12" dur="1000" fill="hold"/>
                                        <p:tgtEl>
                                          <p:spTgt spid="811014"/>
                                        </p:tgtEl>
                                        <p:attrNameLst>
                                          <p:attrName>ppt_x</p:attrName>
                                        </p:attrNameLst>
                                      </p:cBhvr>
                                      <p:tavLst>
                                        <p:tav tm="0">
                                          <p:val>
                                            <p:strVal val="#ppt_x-.2"/>
                                          </p:val>
                                        </p:tav>
                                        <p:tav tm="100000">
                                          <p:val>
                                            <p:strVal val="#ppt_x"/>
                                          </p:val>
                                        </p:tav>
                                      </p:tavLst>
                                    </p:anim>
                                    <p:anim calcmode="lin" valueType="num">
                                      <p:cBhvr>
                                        <p:cTn id="13" dur="1000" fill="hold"/>
                                        <p:tgtEl>
                                          <p:spTgt spid="8110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1014"/>
                                        </p:tgtEl>
                                      </p:cBhvr>
                                    </p:animEffect>
                                  </p:childTnLst>
                                </p:cTn>
                              </p:par>
                              <p:par>
                                <p:cTn id="15" presetID="29" presetClass="entr" presetSubtype="0" fill="hold" nodeType="withEffect">
                                  <p:stCondLst>
                                    <p:cond delay="0"/>
                                  </p:stCondLst>
                                  <p:childTnLst>
                                    <p:set>
                                      <p:cBhvr>
                                        <p:cTn id="16" dur="1" fill="hold">
                                          <p:stCondLst>
                                            <p:cond delay="0"/>
                                          </p:stCondLst>
                                        </p:cTn>
                                        <p:tgtEl>
                                          <p:spTgt spid="811015"/>
                                        </p:tgtEl>
                                        <p:attrNameLst>
                                          <p:attrName>style.visibility</p:attrName>
                                        </p:attrNameLst>
                                      </p:cBhvr>
                                      <p:to>
                                        <p:strVal val="visible"/>
                                      </p:to>
                                    </p:set>
                                    <p:anim calcmode="lin" valueType="num">
                                      <p:cBhvr>
                                        <p:cTn id="17" dur="1000" fill="hold"/>
                                        <p:tgtEl>
                                          <p:spTgt spid="811015"/>
                                        </p:tgtEl>
                                        <p:attrNameLst>
                                          <p:attrName>ppt_x</p:attrName>
                                        </p:attrNameLst>
                                      </p:cBhvr>
                                      <p:tavLst>
                                        <p:tav tm="0">
                                          <p:val>
                                            <p:strVal val="#ppt_x-.2"/>
                                          </p:val>
                                        </p:tav>
                                        <p:tav tm="100000">
                                          <p:val>
                                            <p:strVal val="#ppt_x"/>
                                          </p:val>
                                        </p:tav>
                                      </p:tavLst>
                                    </p:anim>
                                    <p:anim calcmode="lin" valueType="num">
                                      <p:cBhvr>
                                        <p:cTn id="18" dur="1000" fill="hold"/>
                                        <p:tgtEl>
                                          <p:spTgt spid="8110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1015"/>
                                        </p:tgtEl>
                                      </p:cBhvr>
                                    </p:animEffect>
                                  </p:childTnLst>
                                </p:cTn>
                              </p:par>
                              <p:par>
                                <p:cTn id="20" presetID="29" presetClass="entr" presetSubtype="0" fill="hold" nodeType="withEffect">
                                  <p:stCondLst>
                                    <p:cond delay="0"/>
                                  </p:stCondLst>
                                  <p:childTnLst>
                                    <p:set>
                                      <p:cBhvr>
                                        <p:cTn id="21" dur="1" fill="hold">
                                          <p:stCondLst>
                                            <p:cond delay="0"/>
                                          </p:stCondLst>
                                        </p:cTn>
                                        <p:tgtEl>
                                          <p:spTgt spid="811016"/>
                                        </p:tgtEl>
                                        <p:attrNameLst>
                                          <p:attrName>style.visibility</p:attrName>
                                        </p:attrNameLst>
                                      </p:cBhvr>
                                      <p:to>
                                        <p:strVal val="visible"/>
                                      </p:to>
                                    </p:set>
                                    <p:anim calcmode="lin" valueType="num">
                                      <p:cBhvr>
                                        <p:cTn id="22" dur="1000" fill="hold"/>
                                        <p:tgtEl>
                                          <p:spTgt spid="811016"/>
                                        </p:tgtEl>
                                        <p:attrNameLst>
                                          <p:attrName>ppt_x</p:attrName>
                                        </p:attrNameLst>
                                      </p:cBhvr>
                                      <p:tavLst>
                                        <p:tav tm="0">
                                          <p:val>
                                            <p:strVal val="#ppt_x-.2"/>
                                          </p:val>
                                        </p:tav>
                                        <p:tav tm="100000">
                                          <p:val>
                                            <p:strVal val="#ppt_x"/>
                                          </p:val>
                                        </p:tav>
                                      </p:tavLst>
                                    </p:anim>
                                    <p:anim calcmode="lin" valueType="num">
                                      <p:cBhvr>
                                        <p:cTn id="23" dur="1000" fill="hold"/>
                                        <p:tgtEl>
                                          <p:spTgt spid="8110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11016"/>
                                        </p:tgtEl>
                                      </p:cBhvr>
                                    </p:animEffect>
                                  </p:childTnLst>
                                </p:cTn>
                              </p:par>
                              <p:par>
                                <p:cTn id="25" presetID="29" presetClass="entr" presetSubtype="0" fill="hold" nodeType="withEffect">
                                  <p:stCondLst>
                                    <p:cond delay="0"/>
                                  </p:stCondLst>
                                  <p:childTnLst>
                                    <p:set>
                                      <p:cBhvr>
                                        <p:cTn id="26" dur="1" fill="hold">
                                          <p:stCondLst>
                                            <p:cond delay="0"/>
                                          </p:stCondLst>
                                        </p:cTn>
                                        <p:tgtEl>
                                          <p:spTgt spid="811017"/>
                                        </p:tgtEl>
                                        <p:attrNameLst>
                                          <p:attrName>style.visibility</p:attrName>
                                        </p:attrNameLst>
                                      </p:cBhvr>
                                      <p:to>
                                        <p:strVal val="visible"/>
                                      </p:to>
                                    </p:set>
                                    <p:anim calcmode="lin" valueType="num">
                                      <p:cBhvr>
                                        <p:cTn id="27" dur="1000" fill="hold"/>
                                        <p:tgtEl>
                                          <p:spTgt spid="811017"/>
                                        </p:tgtEl>
                                        <p:attrNameLst>
                                          <p:attrName>ppt_x</p:attrName>
                                        </p:attrNameLst>
                                      </p:cBhvr>
                                      <p:tavLst>
                                        <p:tav tm="0">
                                          <p:val>
                                            <p:strVal val="#ppt_x-.2"/>
                                          </p:val>
                                        </p:tav>
                                        <p:tav tm="100000">
                                          <p:val>
                                            <p:strVal val="#ppt_x"/>
                                          </p:val>
                                        </p:tav>
                                      </p:tavLst>
                                    </p:anim>
                                    <p:anim calcmode="lin" valueType="num">
                                      <p:cBhvr>
                                        <p:cTn id="28" dur="1000" fill="hold"/>
                                        <p:tgtEl>
                                          <p:spTgt spid="8110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11017"/>
                                        </p:tgtEl>
                                      </p:cBhvr>
                                    </p:animEffect>
                                  </p:childTnLst>
                                </p:cTn>
                              </p:par>
                              <p:par>
                                <p:cTn id="30" presetID="29" presetClass="entr" presetSubtype="0" fill="hold" nodeType="withEffect">
                                  <p:stCondLst>
                                    <p:cond delay="0"/>
                                  </p:stCondLst>
                                  <p:childTnLst>
                                    <p:set>
                                      <p:cBhvr>
                                        <p:cTn id="31" dur="1" fill="hold">
                                          <p:stCondLst>
                                            <p:cond delay="0"/>
                                          </p:stCondLst>
                                        </p:cTn>
                                        <p:tgtEl>
                                          <p:spTgt spid="811018"/>
                                        </p:tgtEl>
                                        <p:attrNameLst>
                                          <p:attrName>style.visibility</p:attrName>
                                        </p:attrNameLst>
                                      </p:cBhvr>
                                      <p:to>
                                        <p:strVal val="visible"/>
                                      </p:to>
                                    </p:set>
                                    <p:anim calcmode="lin" valueType="num">
                                      <p:cBhvr>
                                        <p:cTn id="32" dur="1000" fill="hold"/>
                                        <p:tgtEl>
                                          <p:spTgt spid="811018"/>
                                        </p:tgtEl>
                                        <p:attrNameLst>
                                          <p:attrName>ppt_x</p:attrName>
                                        </p:attrNameLst>
                                      </p:cBhvr>
                                      <p:tavLst>
                                        <p:tav tm="0">
                                          <p:val>
                                            <p:strVal val="#ppt_x-.2"/>
                                          </p:val>
                                        </p:tav>
                                        <p:tav tm="100000">
                                          <p:val>
                                            <p:strVal val="#ppt_x"/>
                                          </p:val>
                                        </p:tav>
                                      </p:tavLst>
                                    </p:anim>
                                    <p:anim calcmode="lin" valueType="num">
                                      <p:cBhvr>
                                        <p:cTn id="33" dur="1000" fill="hold"/>
                                        <p:tgtEl>
                                          <p:spTgt spid="81101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11018"/>
                                        </p:tgtEl>
                                      </p:cBhvr>
                                    </p:animEffect>
                                  </p:childTnLst>
                                </p:cTn>
                              </p:par>
                              <p:par>
                                <p:cTn id="35" presetID="29" presetClass="entr" presetSubtype="0" fill="hold" nodeType="withEffect">
                                  <p:stCondLst>
                                    <p:cond delay="0"/>
                                  </p:stCondLst>
                                  <p:childTnLst>
                                    <p:set>
                                      <p:cBhvr>
                                        <p:cTn id="36" dur="1" fill="hold">
                                          <p:stCondLst>
                                            <p:cond delay="0"/>
                                          </p:stCondLst>
                                        </p:cTn>
                                        <p:tgtEl>
                                          <p:spTgt spid="811019"/>
                                        </p:tgtEl>
                                        <p:attrNameLst>
                                          <p:attrName>style.visibility</p:attrName>
                                        </p:attrNameLst>
                                      </p:cBhvr>
                                      <p:to>
                                        <p:strVal val="visible"/>
                                      </p:to>
                                    </p:set>
                                    <p:anim calcmode="lin" valueType="num">
                                      <p:cBhvr>
                                        <p:cTn id="37" dur="1000" fill="hold"/>
                                        <p:tgtEl>
                                          <p:spTgt spid="811019"/>
                                        </p:tgtEl>
                                        <p:attrNameLst>
                                          <p:attrName>ppt_x</p:attrName>
                                        </p:attrNameLst>
                                      </p:cBhvr>
                                      <p:tavLst>
                                        <p:tav tm="0">
                                          <p:val>
                                            <p:strVal val="#ppt_x-.2"/>
                                          </p:val>
                                        </p:tav>
                                        <p:tav tm="100000">
                                          <p:val>
                                            <p:strVal val="#ppt_x"/>
                                          </p:val>
                                        </p:tav>
                                      </p:tavLst>
                                    </p:anim>
                                    <p:anim calcmode="lin" valueType="num">
                                      <p:cBhvr>
                                        <p:cTn id="38" dur="1000" fill="hold"/>
                                        <p:tgtEl>
                                          <p:spTgt spid="81101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11019"/>
                                        </p:tgtEl>
                                      </p:cBhvr>
                                    </p:animEffect>
                                  </p:childTnLst>
                                </p:cTn>
                              </p:par>
                              <p:par>
                                <p:cTn id="40" presetID="29" presetClass="entr" presetSubtype="0" fill="hold" nodeType="withEffect">
                                  <p:stCondLst>
                                    <p:cond delay="0"/>
                                  </p:stCondLst>
                                  <p:childTnLst>
                                    <p:set>
                                      <p:cBhvr>
                                        <p:cTn id="41" dur="1" fill="hold">
                                          <p:stCondLst>
                                            <p:cond delay="0"/>
                                          </p:stCondLst>
                                        </p:cTn>
                                        <p:tgtEl>
                                          <p:spTgt spid="811020"/>
                                        </p:tgtEl>
                                        <p:attrNameLst>
                                          <p:attrName>style.visibility</p:attrName>
                                        </p:attrNameLst>
                                      </p:cBhvr>
                                      <p:to>
                                        <p:strVal val="visible"/>
                                      </p:to>
                                    </p:set>
                                    <p:anim calcmode="lin" valueType="num">
                                      <p:cBhvr>
                                        <p:cTn id="42" dur="1000" fill="hold"/>
                                        <p:tgtEl>
                                          <p:spTgt spid="811020"/>
                                        </p:tgtEl>
                                        <p:attrNameLst>
                                          <p:attrName>ppt_x</p:attrName>
                                        </p:attrNameLst>
                                      </p:cBhvr>
                                      <p:tavLst>
                                        <p:tav tm="0">
                                          <p:val>
                                            <p:strVal val="#ppt_x-.2"/>
                                          </p:val>
                                        </p:tav>
                                        <p:tav tm="100000">
                                          <p:val>
                                            <p:strVal val="#ppt_x"/>
                                          </p:val>
                                        </p:tav>
                                      </p:tavLst>
                                    </p:anim>
                                    <p:anim calcmode="lin" valueType="num">
                                      <p:cBhvr>
                                        <p:cTn id="43" dur="1000" fill="hold"/>
                                        <p:tgtEl>
                                          <p:spTgt spid="81102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11020"/>
                                        </p:tgtEl>
                                      </p:cBhvr>
                                    </p:animEffect>
                                  </p:childTnLst>
                                </p:cTn>
                              </p:par>
                            </p:childTnLst>
                          </p:cTn>
                        </p:par>
                        <p:par>
                          <p:cTn id="45" fill="hold">
                            <p:stCondLst>
                              <p:cond delay="1000"/>
                            </p:stCondLst>
                            <p:childTnLst>
                              <p:par>
                                <p:cTn id="46" presetID="29" presetClass="entr" presetSubtype="0" fill="hold" grpId="0" nodeType="afterEffect">
                                  <p:stCondLst>
                                    <p:cond delay="0"/>
                                  </p:stCondLst>
                                  <p:childTnLst>
                                    <p:set>
                                      <p:cBhvr>
                                        <p:cTn id="47" dur="1" fill="hold">
                                          <p:stCondLst>
                                            <p:cond delay="0"/>
                                          </p:stCondLst>
                                        </p:cTn>
                                        <p:tgtEl>
                                          <p:spTgt spid="811021"/>
                                        </p:tgtEl>
                                        <p:attrNameLst>
                                          <p:attrName>style.visibility</p:attrName>
                                        </p:attrNameLst>
                                      </p:cBhvr>
                                      <p:to>
                                        <p:strVal val="visible"/>
                                      </p:to>
                                    </p:set>
                                    <p:anim calcmode="lin" valueType="num">
                                      <p:cBhvr>
                                        <p:cTn id="48" dur="1000" fill="hold"/>
                                        <p:tgtEl>
                                          <p:spTgt spid="811021"/>
                                        </p:tgtEl>
                                        <p:attrNameLst>
                                          <p:attrName>ppt_x</p:attrName>
                                        </p:attrNameLst>
                                      </p:cBhvr>
                                      <p:tavLst>
                                        <p:tav tm="0">
                                          <p:val>
                                            <p:strVal val="#ppt_x-.2"/>
                                          </p:val>
                                        </p:tav>
                                        <p:tav tm="100000">
                                          <p:val>
                                            <p:strVal val="#ppt_x"/>
                                          </p:val>
                                        </p:tav>
                                      </p:tavLst>
                                    </p:anim>
                                    <p:anim calcmode="lin" valueType="num">
                                      <p:cBhvr>
                                        <p:cTn id="49" dur="1000" fill="hold"/>
                                        <p:tgtEl>
                                          <p:spTgt spid="811021"/>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11021"/>
                                        </p:tgtEl>
                                      </p:cBhvr>
                                    </p:animEffect>
                                  </p:childTnLst>
                                </p:cTn>
                              </p:par>
                              <p:par>
                                <p:cTn id="51" presetID="29" presetClass="entr" presetSubtype="0" fill="hold" nodeType="withEffect">
                                  <p:stCondLst>
                                    <p:cond delay="0"/>
                                  </p:stCondLst>
                                  <p:childTnLst>
                                    <p:set>
                                      <p:cBhvr>
                                        <p:cTn id="52" dur="1" fill="hold">
                                          <p:stCondLst>
                                            <p:cond delay="0"/>
                                          </p:stCondLst>
                                        </p:cTn>
                                        <p:tgtEl>
                                          <p:spTgt spid="811022"/>
                                        </p:tgtEl>
                                        <p:attrNameLst>
                                          <p:attrName>style.visibility</p:attrName>
                                        </p:attrNameLst>
                                      </p:cBhvr>
                                      <p:to>
                                        <p:strVal val="visible"/>
                                      </p:to>
                                    </p:set>
                                    <p:anim calcmode="lin" valueType="num">
                                      <p:cBhvr>
                                        <p:cTn id="53" dur="1000" fill="hold"/>
                                        <p:tgtEl>
                                          <p:spTgt spid="811022"/>
                                        </p:tgtEl>
                                        <p:attrNameLst>
                                          <p:attrName>ppt_x</p:attrName>
                                        </p:attrNameLst>
                                      </p:cBhvr>
                                      <p:tavLst>
                                        <p:tav tm="0">
                                          <p:val>
                                            <p:strVal val="#ppt_x-.2"/>
                                          </p:val>
                                        </p:tav>
                                        <p:tav tm="100000">
                                          <p:val>
                                            <p:strVal val="#ppt_x"/>
                                          </p:val>
                                        </p:tav>
                                      </p:tavLst>
                                    </p:anim>
                                    <p:anim calcmode="lin" valueType="num">
                                      <p:cBhvr>
                                        <p:cTn id="54" dur="1000" fill="hold"/>
                                        <p:tgtEl>
                                          <p:spTgt spid="811022"/>
                                        </p:tgtEl>
                                        <p:attrNameLst>
                                          <p:attrName>ppt_y</p:attrName>
                                        </p:attrNameLst>
                                      </p:cBhvr>
                                      <p:tavLst>
                                        <p:tav tm="0">
                                          <p:val>
                                            <p:strVal val="#ppt_y"/>
                                          </p:val>
                                        </p:tav>
                                        <p:tav tm="100000">
                                          <p:val>
                                            <p:strVal val="#ppt_y"/>
                                          </p:val>
                                        </p:tav>
                                      </p:tavLst>
                                    </p:anim>
                                    <p:animEffect transition="in" filter="wipe(right)" prLst="gradientSize: 0.1">
                                      <p:cBhvr>
                                        <p:cTn id="55" dur="1000"/>
                                        <p:tgtEl>
                                          <p:spTgt spid="8110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81502" fill="hold"/>
                                        <p:tgtEl>
                                          <p:spTgt spid="3"/>
                                        </p:tgtEl>
                                      </p:cBhvr>
                                    </p:cmd>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811013" grpId="0"/>
      <p:bldP spid="8110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01420"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01421"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12037" name="Text Box 5"/>
          <p:cNvSpPr txBox="1">
            <a:spLocks noChangeArrowheads="1"/>
          </p:cNvSpPr>
          <p:nvPr/>
        </p:nvSpPr>
        <p:spPr bwMode="auto">
          <a:xfrm>
            <a:off x="1772570" y="-26988"/>
            <a:ext cx="6923755" cy="3046988"/>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تعریف </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می گوئیم تابع                     </a:t>
            </a:r>
            <a:r>
              <a:rPr lang="fa-IR" sz="2400" dirty="0" smtClean="0">
                <a:latin typeface="Times New Roman" pitchFamily="18" charset="0"/>
                <a:cs typeface="B Nazanin" pitchFamily="2" charset="-78"/>
              </a:rPr>
              <a:t>    که </a:t>
            </a:r>
            <a:r>
              <a:rPr lang="fa-IR" sz="2400" dirty="0">
                <a:latin typeface="Times New Roman" pitchFamily="18" charset="0"/>
                <a:cs typeface="B Nazanin" pitchFamily="2" charset="-78"/>
              </a:rPr>
              <a:t>در آن </a:t>
            </a:r>
            <a:r>
              <a:rPr lang="en-US" sz="2000" dirty="0">
                <a:latin typeface="Times New Roman" pitchFamily="18" charset="0"/>
                <a:cs typeface="B Nazanin" pitchFamily="2" charset="-78"/>
              </a:rPr>
              <a:t>n = 2</a:t>
            </a:r>
            <a:r>
              <a:rPr lang="fa-IR" sz="2400" dirty="0">
                <a:latin typeface="Times New Roman" pitchFamily="18" charset="0"/>
                <a:cs typeface="B Nazanin" pitchFamily="2" charset="-78"/>
              </a:rPr>
              <a:t> یا </a:t>
            </a:r>
            <a:r>
              <a:rPr lang="en-US" sz="2000" dirty="0">
                <a:latin typeface="Times New Roman" pitchFamily="18" charset="0"/>
                <a:cs typeface="B Nazanin" pitchFamily="2" charset="-78"/>
              </a:rPr>
              <a:t>n = 3</a:t>
            </a:r>
            <a:r>
              <a:rPr lang="fa-IR" sz="2400" dirty="0">
                <a:latin typeface="Times New Roman" pitchFamily="18" charset="0"/>
                <a:cs typeface="B Nazanin" pitchFamily="2" charset="-78"/>
              </a:rPr>
              <a:t> در نقــــطه </a:t>
            </a:r>
          </a:p>
          <a:p>
            <a:pPr>
              <a:lnSpc>
                <a:spcPct val="150000"/>
              </a:lnSpc>
            </a:pPr>
            <a:r>
              <a:rPr lang="fa-IR" sz="2400" dirty="0">
                <a:latin typeface="Times New Roman" pitchFamily="18" charset="0"/>
                <a:cs typeface="B Nazanin" pitchFamily="2" charset="-78"/>
              </a:rPr>
              <a:t>پیوسته است اگر داشته باشیم:</a:t>
            </a:r>
          </a:p>
          <a:p>
            <a:pPr>
              <a:lnSpc>
                <a:spcPct val="150000"/>
              </a:lnSpc>
            </a:pPr>
            <a:endParaRPr lang="fa-IR" sz="2400" dirty="0">
              <a:latin typeface="Times New Roman" pitchFamily="18" charset="0"/>
              <a:cs typeface="B Nazanin" pitchFamily="2" charset="-78"/>
            </a:endParaRPr>
          </a:p>
          <a:p>
            <a:pPr>
              <a:lnSpc>
                <a:spcPct val="150000"/>
              </a:lnSpc>
            </a:pP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را روی </a:t>
            </a:r>
            <a:r>
              <a:rPr lang="en-US" sz="2000" dirty="0">
                <a:latin typeface="Times New Roman" pitchFamily="18" charset="0"/>
                <a:cs typeface="B Nazanin" pitchFamily="2" charset="-78"/>
              </a:rPr>
              <a:t>A</a:t>
            </a:r>
            <a:r>
              <a:rPr lang="fa-IR" sz="2400" b="1" dirty="0">
                <a:solidFill>
                  <a:srgbClr val="FA6306"/>
                </a:solidFill>
                <a:latin typeface="Times New Roman" pitchFamily="18" charset="0"/>
                <a:cs typeface="B Nazanin" pitchFamily="2" charset="-78"/>
              </a:rPr>
              <a:t> پیوسته </a:t>
            </a:r>
            <a:r>
              <a:rPr lang="fa-IR" sz="2400" dirty="0">
                <a:latin typeface="Times New Roman" pitchFamily="18" charset="0"/>
                <a:cs typeface="B Nazanin" pitchFamily="2" charset="-78"/>
              </a:rPr>
              <a:t>می نامیم اگر در هر یک از نقاط </a:t>
            </a:r>
            <a:r>
              <a:rPr lang="en-US" sz="2000" dirty="0">
                <a:latin typeface="Times New Roman" pitchFamily="18" charset="0"/>
                <a:cs typeface="B Nazanin" pitchFamily="2" charset="-78"/>
              </a:rPr>
              <a:t>A</a:t>
            </a:r>
            <a:r>
              <a:rPr lang="fa-IR" sz="2400" dirty="0">
                <a:latin typeface="Times New Roman" pitchFamily="18" charset="0"/>
                <a:cs typeface="B Nazanin" pitchFamily="2" charset="-78"/>
              </a:rPr>
              <a:t> پیوسته باشد .</a:t>
            </a:r>
            <a:endParaRPr lang="en-US" sz="2400" dirty="0">
              <a:latin typeface="Times New Roman" pitchFamily="18" charset="0"/>
              <a:cs typeface="B Nazanin" pitchFamily="2" charset="-78"/>
            </a:endParaRPr>
          </a:p>
        </p:txBody>
      </p:sp>
      <p:sp>
        <p:nvSpPr>
          <p:cNvPr id="812038" name="Text Box 6"/>
          <p:cNvSpPr txBox="1">
            <a:spLocks noChangeArrowheads="1"/>
          </p:cNvSpPr>
          <p:nvPr/>
        </p:nvSpPr>
        <p:spPr bwMode="auto">
          <a:xfrm>
            <a:off x="568908" y="3332163"/>
            <a:ext cx="8271880" cy="2862322"/>
          </a:xfrm>
          <a:prstGeom prst="rect">
            <a:avLst/>
          </a:prstGeom>
          <a:noFill/>
          <a:ln w="9525">
            <a:noFill/>
            <a:miter lim="800000"/>
            <a:headEnd/>
            <a:tailEnd/>
          </a:ln>
        </p:spPr>
        <p:txBody>
          <a:bodyPr wrap="none">
            <a:spAutoFit/>
          </a:bodyPr>
          <a:lstStyle/>
          <a:p>
            <a:pPr>
              <a:lnSpc>
                <a:spcPct val="150000"/>
              </a:lnSpc>
            </a:pPr>
            <a:r>
              <a:rPr lang="fa-IR" sz="2400" dirty="0">
                <a:latin typeface="Times New Roman" pitchFamily="18" charset="0"/>
                <a:cs typeface="B Nazanin" pitchFamily="2" charset="-78"/>
              </a:rPr>
              <a:t>با توجه به </a:t>
            </a:r>
            <a:r>
              <a:rPr lang="fa-IR" sz="2400" dirty="0" smtClean="0">
                <a:latin typeface="Times New Roman" pitchFamily="18" charset="0"/>
                <a:cs typeface="B Nazanin" pitchFamily="2" charset="-78"/>
              </a:rPr>
              <a:t>تعریف حد در اسلاید قبل </a:t>
            </a:r>
            <a:r>
              <a:rPr lang="fa-IR" sz="2400" dirty="0">
                <a:latin typeface="Times New Roman" pitchFamily="18" charset="0"/>
                <a:cs typeface="B Nazanin" pitchFamily="2" charset="-78"/>
              </a:rPr>
              <a:t>مشاهده می کنیم که تابع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نقطه </a:t>
            </a:r>
            <a:r>
              <a:rPr lang="en-US" sz="2000" dirty="0">
                <a:latin typeface="Times New Roman" pitchFamily="18" charset="0"/>
                <a:cs typeface="B Nazanin" pitchFamily="2" charset="-78"/>
              </a:rPr>
              <a:t>t = a</a:t>
            </a:r>
            <a:r>
              <a:rPr lang="en-US" sz="2400" dirty="0">
                <a:latin typeface="Times New Roman" pitchFamily="18" charset="0"/>
                <a:cs typeface="B Nazanin" pitchFamily="2" charset="-78"/>
              </a:rPr>
              <a:t> </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پیوسته</a:t>
            </a:r>
          </a:p>
          <a:p>
            <a:pPr>
              <a:lnSpc>
                <a:spcPct val="150000"/>
              </a:lnSpc>
            </a:pP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است </a:t>
            </a:r>
            <a:r>
              <a:rPr lang="fa-IR" sz="2400" dirty="0" smtClean="0">
                <a:latin typeface="Times New Roman" pitchFamily="18" charset="0"/>
                <a:cs typeface="B Nazanin" pitchFamily="2" charset="-78"/>
              </a:rPr>
              <a:t>اگر و </a:t>
            </a:r>
            <a:r>
              <a:rPr lang="fa-IR" sz="2400" dirty="0">
                <a:latin typeface="Times New Roman" pitchFamily="18" charset="0"/>
                <a:cs typeface="B Nazanin" pitchFamily="2" charset="-78"/>
              </a:rPr>
              <a:t>تنها اگر هر یک از مولفه های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a:t>
            </a:r>
            <a:r>
              <a:rPr lang="en-US" sz="2000" dirty="0">
                <a:latin typeface="Times New Roman" pitchFamily="18" charset="0"/>
                <a:cs typeface="B Nazanin" pitchFamily="2" charset="-78"/>
              </a:rPr>
              <a:t>a</a:t>
            </a:r>
            <a:r>
              <a:rPr lang="fa-IR" sz="2400" dirty="0">
                <a:latin typeface="Times New Roman" pitchFamily="18" charset="0"/>
                <a:cs typeface="B Nazanin" pitchFamily="2" charset="-78"/>
              </a:rPr>
              <a:t> پیوسته باشد. به عبارت دیگر اگر</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آنگاه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در </a:t>
            </a:r>
            <a:r>
              <a:rPr lang="en-US" sz="2000" dirty="0">
                <a:latin typeface="Times New Roman" pitchFamily="18" charset="0"/>
                <a:cs typeface="B Nazanin" pitchFamily="2" charset="-78"/>
              </a:rPr>
              <a:t>a</a:t>
            </a:r>
            <a:r>
              <a:rPr lang="fa-IR" sz="2400" dirty="0">
                <a:latin typeface="Times New Roman" pitchFamily="18" charset="0"/>
                <a:cs typeface="B Nazanin" pitchFamily="2" charset="-78"/>
              </a:rPr>
              <a:t> پیوسته است اگر وتنها اگر توابع                           </a:t>
            </a:r>
            <a:r>
              <a:rPr lang="fa-IR" sz="2400" dirty="0" smtClean="0">
                <a:latin typeface="Times New Roman" pitchFamily="18" charset="0"/>
                <a:cs typeface="B Nazanin" pitchFamily="2" charset="-78"/>
              </a:rPr>
              <a:t>   د </a:t>
            </a:r>
            <a:r>
              <a:rPr lang="fa-IR" sz="2400" dirty="0">
                <a:latin typeface="Times New Roman" pitchFamily="18" charset="0"/>
                <a:cs typeface="B Nazanin" pitchFamily="2" charset="-78"/>
              </a:rPr>
              <a:t>ر</a:t>
            </a:r>
            <a:r>
              <a:rPr lang="en-US" sz="2000" dirty="0" smtClean="0">
                <a:latin typeface="Times New Roman" pitchFamily="18" charset="0"/>
                <a:cs typeface="B Nazanin" pitchFamily="2" charset="-78"/>
              </a:rPr>
              <a:t>a</a:t>
            </a:r>
            <a:r>
              <a:rPr lang="fa-IR" sz="2000" dirty="0" smtClean="0">
                <a:latin typeface="Times New Roman" pitchFamily="18" charset="0"/>
                <a:cs typeface="B Nazanin" pitchFamily="2" charset="-78"/>
              </a:rPr>
              <a:t> </a:t>
            </a:r>
            <a:r>
              <a:rPr lang="fa-IR" sz="2400" dirty="0" smtClean="0">
                <a:latin typeface="Times New Roman" pitchFamily="18" charset="0"/>
                <a:cs typeface="B Nazanin" pitchFamily="2" charset="-78"/>
              </a:rPr>
              <a:t>پیوسته </a:t>
            </a: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باشند.</a:t>
            </a:r>
            <a:endParaRPr lang="en-US" sz="2400" dirty="0">
              <a:latin typeface="Times New Roman" pitchFamily="18" charset="0"/>
              <a:cs typeface="B Nazanin" pitchFamily="2" charset="-78"/>
            </a:endParaRPr>
          </a:p>
        </p:txBody>
      </p:sp>
      <p:pic>
        <p:nvPicPr>
          <p:cNvPr id="812039" name="Picture 7"/>
          <p:cNvPicPr>
            <a:picLocks noChangeAspect="1" noChangeArrowheads="1"/>
          </p:cNvPicPr>
          <p:nvPr/>
        </p:nvPicPr>
        <p:blipFill>
          <a:blip r:embed="rId4"/>
          <a:srcRect/>
          <a:stretch>
            <a:fillRect/>
          </a:stretch>
        </p:blipFill>
        <p:spPr bwMode="auto">
          <a:xfrm>
            <a:off x="5508625" y="896143"/>
            <a:ext cx="1652588" cy="357187"/>
          </a:xfrm>
          <a:prstGeom prst="rect">
            <a:avLst/>
          </a:prstGeom>
          <a:noFill/>
          <a:ln w="9525">
            <a:noFill/>
            <a:miter lim="800000"/>
            <a:headEnd/>
            <a:tailEnd/>
          </a:ln>
        </p:spPr>
      </p:pic>
      <p:pic>
        <p:nvPicPr>
          <p:cNvPr id="812040" name="Picture 8"/>
          <p:cNvPicPr>
            <a:picLocks noChangeAspect="1" noChangeArrowheads="1"/>
          </p:cNvPicPr>
          <p:nvPr/>
        </p:nvPicPr>
        <p:blipFill>
          <a:blip r:embed="rId5"/>
          <a:srcRect/>
          <a:stretch>
            <a:fillRect/>
          </a:stretch>
        </p:blipFill>
        <p:spPr bwMode="auto">
          <a:xfrm>
            <a:off x="797845" y="896143"/>
            <a:ext cx="974725" cy="293687"/>
          </a:xfrm>
          <a:prstGeom prst="rect">
            <a:avLst/>
          </a:prstGeom>
          <a:noFill/>
          <a:ln w="9525">
            <a:noFill/>
            <a:miter lim="800000"/>
            <a:headEnd/>
            <a:tailEnd/>
          </a:ln>
        </p:spPr>
      </p:pic>
      <p:pic>
        <p:nvPicPr>
          <p:cNvPr id="812041" name="Picture 9"/>
          <p:cNvPicPr>
            <a:picLocks noChangeAspect="1" noChangeArrowheads="1"/>
          </p:cNvPicPr>
          <p:nvPr/>
        </p:nvPicPr>
        <p:blipFill>
          <a:blip r:embed="rId6"/>
          <a:srcRect/>
          <a:stretch>
            <a:fillRect/>
          </a:stretch>
        </p:blipFill>
        <p:spPr bwMode="auto">
          <a:xfrm>
            <a:off x="3276600" y="1790700"/>
            <a:ext cx="2160588" cy="458788"/>
          </a:xfrm>
          <a:prstGeom prst="rect">
            <a:avLst/>
          </a:prstGeom>
          <a:noFill/>
          <a:ln w="9525">
            <a:noFill/>
            <a:miter lim="800000"/>
            <a:headEnd/>
            <a:tailEnd/>
          </a:ln>
        </p:spPr>
      </p:pic>
      <p:pic>
        <p:nvPicPr>
          <p:cNvPr id="812042" name="Picture 10"/>
          <p:cNvPicPr>
            <a:picLocks noChangeAspect="1" noChangeArrowheads="1"/>
          </p:cNvPicPr>
          <p:nvPr/>
        </p:nvPicPr>
        <p:blipFill>
          <a:blip r:embed="rId7"/>
          <a:srcRect/>
          <a:stretch>
            <a:fillRect/>
          </a:stretch>
        </p:blipFill>
        <p:spPr bwMode="auto">
          <a:xfrm>
            <a:off x="1428750" y="4697413"/>
            <a:ext cx="3375025" cy="354012"/>
          </a:xfrm>
          <a:prstGeom prst="rect">
            <a:avLst/>
          </a:prstGeom>
          <a:noFill/>
          <a:ln w="9525">
            <a:noFill/>
            <a:miter lim="800000"/>
            <a:headEnd/>
            <a:tailEnd/>
          </a:ln>
        </p:spPr>
      </p:pic>
      <p:pic>
        <p:nvPicPr>
          <p:cNvPr id="812043" name="Picture 11"/>
          <p:cNvPicPr>
            <a:picLocks noChangeAspect="1" noChangeArrowheads="1"/>
          </p:cNvPicPr>
          <p:nvPr/>
        </p:nvPicPr>
        <p:blipFill>
          <a:blip r:embed="rId8"/>
          <a:srcRect/>
          <a:stretch>
            <a:fillRect/>
          </a:stretch>
        </p:blipFill>
        <p:spPr bwMode="auto">
          <a:xfrm>
            <a:off x="5434972" y="4697413"/>
            <a:ext cx="2447925" cy="342900"/>
          </a:xfrm>
          <a:prstGeom prst="rect">
            <a:avLst/>
          </a:prstGeom>
          <a:noFill/>
          <a:ln w="9525">
            <a:noFill/>
            <a:miter lim="800000"/>
            <a:headEnd/>
            <a:tailEnd/>
          </a:ln>
        </p:spPr>
      </p:pic>
      <p:sp>
        <p:nvSpPr>
          <p:cNvPr id="812044" name="Text Box 12"/>
          <p:cNvSpPr txBox="1">
            <a:spLocks noChangeArrowheads="1"/>
          </p:cNvSpPr>
          <p:nvPr/>
        </p:nvSpPr>
        <p:spPr bwMode="auto">
          <a:xfrm>
            <a:off x="4854575" y="4643438"/>
            <a:ext cx="314325" cy="396875"/>
          </a:xfrm>
          <a:prstGeom prst="rect">
            <a:avLst/>
          </a:prstGeom>
          <a:noFill/>
          <a:ln w="9525">
            <a:noFill/>
            <a:miter lim="800000"/>
            <a:headEnd/>
            <a:tailEnd/>
          </a:ln>
        </p:spPr>
        <p:txBody>
          <a:bodyPr wrap="none">
            <a:spAutoFit/>
          </a:bodyPr>
          <a:lstStyle/>
          <a:p>
            <a:r>
              <a:rPr lang="fa-IR" sz="2000">
                <a:latin typeface="Times New Roman" pitchFamily="18" charset="0"/>
                <a:cs typeface="B Nazanin" pitchFamily="2" charset="-78"/>
              </a:rPr>
              <a:t>یا</a:t>
            </a:r>
            <a:endParaRPr lang="en-US" sz="2000">
              <a:latin typeface="Times New Roman" pitchFamily="18" charset="0"/>
              <a:cs typeface="B Nazanin" pitchFamily="2" charset="-78"/>
            </a:endParaRPr>
          </a:p>
        </p:txBody>
      </p:sp>
      <p:pic>
        <p:nvPicPr>
          <p:cNvPr id="812045" name="Picture 13"/>
          <p:cNvPicPr>
            <a:picLocks noChangeAspect="1" noChangeArrowheads="1"/>
          </p:cNvPicPr>
          <p:nvPr/>
        </p:nvPicPr>
        <p:blipFill>
          <a:blip r:embed="rId9"/>
          <a:srcRect/>
          <a:stretch>
            <a:fillRect/>
          </a:stretch>
        </p:blipFill>
        <p:spPr bwMode="auto">
          <a:xfrm>
            <a:off x="2552867" y="5162333"/>
            <a:ext cx="2219325" cy="354013"/>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12037"/>
                                        </p:tgtEl>
                                        <p:attrNameLst>
                                          <p:attrName>style.visibility</p:attrName>
                                        </p:attrNameLst>
                                      </p:cBhvr>
                                      <p:to>
                                        <p:strVal val="visible"/>
                                      </p:to>
                                    </p:set>
                                    <p:anim calcmode="lin" valueType="num">
                                      <p:cBhvr>
                                        <p:cTn id="7" dur="1000" fill="hold"/>
                                        <p:tgtEl>
                                          <p:spTgt spid="812037"/>
                                        </p:tgtEl>
                                        <p:attrNameLst>
                                          <p:attrName>ppt_x</p:attrName>
                                        </p:attrNameLst>
                                      </p:cBhvr>
                                      <p:tavLst>
                                        <p:tav tm="0">
                                          <p:val>
                                            <p:strVal val="#ppt_x-.2"/>
                                          </p:val>
                                        </p:tav>
                                        <p:tav tm="100000">
                                          <p:val>
                                            <p:strVal val="#ppt_x"/>
                                          </p:val>
                                        </p:tav>
                                      </p:tavLst>
                                    </p:anim>
                                    <p:anim calcmode="lin" valueType="num">
                                      <p:cBhvr>
                                        <p:cTn id="8" dur="1000" fill="hold"/>
                                        <p:tgtEl>
                                          <p:spTgt spid="81203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2037"/>
                                        </p:tgtEl>
                                      </p:cBhvr>
                                    </p:animEffect>
                                  </p:childTnLst>
                                </p:cTn>
                              </p:par>
                              <p:par>
                                <p:cTn id="10" presetID="29" presetClass="entr" presetSubtype="0" fill="hold" nodeType="withEffect">
                                  <p:stCondLst>
                                    <p:cond delay="0"/>
                                  </p:stCondLst>
                                  <p:childTnLst>
                                    <p:set>
                                      <p:cBhvr>
                                        <p:cTn id="11" dur="1" fill="hold">
                                          <p:stCondLst>
                                            <p:cond delay="0"/>
                                          </p:stCondLst>
                                        </p:cTn>
                                        <p:tgtEl>
                                          <p:spTgt spid="812039"/>
                                        </p:tgtEl>
                                        <p:attrNameLst>
                                          <p:attrName>style.visibility</p:attrName>
                                        </p:attrNameLst>
                                      </p:cBhvr>
                                      <p:to>
                                        <p:strVal val="visible"/>
                                      </p:to>
                                    </p:set>
                                    <p:anim calcmode="lin" valueType="num">
                                      <p:cBhvr>
                                        <p:cTn id="12" dur="1000" fill="hold"/>
                                        <p:tgtEl>
                                          <p:spTgt spid="812039"/>
                                        </p:tgtEl>
                                        <p:attrNameLst>
                                          <p:attrName>ppt_x</p:attrName>
                                        </p:attrNameLst>
                                      </p:cBhvr>
                                      <p:tavLst>
                                        <p:tav tm="0">
                                          <p:val>
                                            <p:strVal val="#ppt_x-.2"/>
                                          </p:val>
                                        </p:tav>
                                        <p:tav tm="100000">
                                          <p:val>
                                            <p:strVal val="#ppt_x"/>
                                          </p:val>
                                        </p:tav>
                                      </p:tavLst>
                                    </p:anim>
                                    <p:anim calcmode="lin" valueType="num">
                                      <p:cBhvr>
                                        <p:cTn id="13" dur="1000" fill="hold"/>
                                        <p:tgtEl>
                                          <p:spTgt spid="81203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2039"/>
                                        </p:tgtEl>
                                      </p:cBhvr>
                                    </p:animEffect>
                                  </p:childTnLst>
                                </p:cTn>
                              </p:par>
                              <p:par>
                                <p:cTn id="15" presetID="29" presetClass="entr" presetSubtype="0" fill="hold" nodeType="withEffect">
                                  <p:stCondLst>
                                    <p:cond delay="0"/>
                                  </p:stCondLst>
                                  <p:childTnLst>
                                    <p:set>
                                      <p:cBhvr>
                                        <p:cTn id="16" dur="1" fill="hold">
                                          <p:stCondLst>
                                            <p:cond delay="0"/>
                                          </p:stCondLst>
                                        </p:cTn>
                                        <p:tgtEl>
                                          <p:spTgt spid="812040"/>
                                        </p:tgtEl>
                                        <p:attrNameLst>
                                          <p:attrName>style.visibility</p:attrName>
                                        </p:attrNameLst>
                                      </p:cBhvr>
                                      <p:to>
                                        <p:strVal val="visible"/>
                                      </p:to>
                                    </p:set>
                                    <p:anim calcmode="lin" valueType="num">
                                      <p:cBhvr>
                                        <p:cTn id="17" dur="1000" fill="hold"/>
                                        <p:tgtEl>
                                          <p:spTgt spid="812040"/>
                                        </p:tgtEl>
                                        <p:attrNameLst>
                                          <p:attrName>ppt_x</p:attrName>
                                        </p:attrNameLst>
                                      </p:cBhvr>
                                      <p:tavLst>
                                        <p:tav tm="0">
                                          <p:val>
                                            <p:strVal val="#ppt_x-.2"/>
                                          </p:val>
                                        </p:tav>
                                        <p:tav tm="100000">
                                          <p:val>
                                            <p:strVal val="#ppt_x"/>
                                          </p:val>
                                        </p:tav>
                                      </p:tavLst>
                                    </p:anim>
                                    <p:anim calcmode="lin" valueType="num">
                                      <p:cBhvr>
                                        <p:cTn id="18" dur="1000" fill="hold"/>
                                        <p:tgtEl>
                                          <p:spTgt spid="81204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2040"/>
                                        </p:tgtEl>
                                      </p:cBhvr>
                                    </p:animEffect>
                                  </p:childTnLst>
                                </p:cTn>
                              </p:par>
                              <p:par>
                                <p:cTn id="20" presetID="29" presetClass="entr" presetSubtype="0" fill="hold" nodeType="withEffect">
                                  <p:stCondLst>
                                    <p:cond delay="0"/>
                                  </p:stCondLst>
                                  <p:childTnLst>
                                    <p:set>
                                      <p:cBhvr>
                                        <p:cTn id="21" dur="1" fill="hold">
                                          <p:stCondLst>
                                            <p:cond delay="0"/>
                                          </p:stCondLst>
                                        </p:cTn>
                                        <p:tgtEl>
                                          <p:spTgt spid="812041"/>
                                        </p:tgtEl>
                                        <p:attrNameLst>
                                          <p:attrName>style.visibility</p:attrName>
                                        </p:attrNameLst>
                                      </p:cBhvr>
                                      <p:to>
                                        <p:strVal val="visible"/>
                                      </p:to>
                                    </p:set>
                                    <p:anim calcmode="lin" valueType="num">
                                      <p:cBhvr>
                                        <p:cTn id="22" dur="1000" fill="hold"/>
                                        <p:tgtEl>
                                          <p:spTgt spid="812041"/>
                                        </p:tgtEl>
                                        <p:attrNameLst>
                                          <p:attrName>ppt_x</p:attrName>
                                        </p:attrNameLst>
                                      </p:cBhvr>
                                      <p:tavLst>
                                        <p:tav tm="0">
                                          <p:val>
                                            <p:strVal val="#ppt_x-.2"/>
                                          </p:val>
                                        </p:tav>
                                        <p:tav tm="100000">
                                          <p:val>
                                            <p:strVal val="#ppt_x"/>
                                          </p:val>
                                        </p:tav>
                                      </p:tavLst>
                                    </p:anim>
                                    <p:anim calcmode="lin" valueType="num">
                                      <p:cBhvr>
                                        <p:cTn id="23" dur="1000" fill="hold"/>
                                        <p:tgtEl>
                                          <p:spTgt spid="81204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1204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12038"/>
                                        </p:tgtEl>
                                        <p:attrNameLst>
                                          <p:attrName>style.visibility</p:attrName>
                                        </p:attrNameLst>
                                      </p:cBhvr>
                                      <p:to>
                                        <p:strVal val="visible"/>
                                      </p:to>
                                    </p:set>
                                    <p:anim calcmode="lin" valueType="num">
                                      <p:cBhvr additive="base">
                                        <p:cTn id="29" dur="500" fill="hold"/>
                                        <p:tgtEl>
                                          <p:spTgt spid="812038"/>
                                        </p:tgtEl>
                                        <p:attrNameLst>
                                          <p:attrName>ppt_x</p:attrName>
                                        </p:attrNameLst>
                                      </p:cBhvr>
                                      <p:tavLst>
                                        <p:tav tm="0">
                                          <p:val>
                                            <p:strVal val="#ppt_x"/>
                                          </p:val>
                                        </p:tav>
                                        <p:tav tm="100000">
                                          <p:val>
                                            <p:strVal val="#ppt_x"/>
                                          </p:val>
                                        </p:tav>
                                      </p:tavLst>
                                    </p:anim>
                                    <p:anim calcmode="lin" valueType="num">
                                      <p:cBhvr additive="base">
                                        <p:cTn id="30" dur="500" fill="hold"/>
                                        <p:tgtEl>
                                          <p:spTgt spid="81203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12042"/>
                                        </p:tgtEl>
                                        <p:attrNameLst>
                                          <p:attrName>style.visibility</p:attrName>
                                        </p:attrNameLst>
                                      </p:cBhvr>
                                      <p:to>
                                        <p:strVal val="visible"/>
                                      </p:to>
                                    </p:set>
                                    <p:anim calcmode="lin" valueType="num">
                                      <p:cBhvr additive="base">
                                        <p:cTn id="33" dur="500" fill="hold"/>
                                        <p:tgtEl>
                                          <p:spTgt spid="812042"/>
                                        </p:tgtEl>
                                        <p:attrNameLst>
                                          <p:attrName>ppt_x</p:attrName>
                                        </p:attrNameLst>
                                      </p:cBhvr>
                                      <p:tavLst>
                                        <p:tav tm="0">
                                          <p:val>
                                            <p:strVal val="#ppt_x"/>
                                          </p:val>
                                        </p:tav>
                                        <p:tav tm="100000">
                                          <p:val>
                                            <p:strVal val="#ppt_x"/>
                                          </p:val>
                                        </p:tav>
                                      </p:tavLst>
                                    </p:anim>
                                    <p:anim calcmode="lin" valueType="num">
                                      <p:cBhvr additive="base">
                                        <p:cTn id="34" dur="500" fill="hold"/>
                                        <p:tgtEl>
                                          <p:spTgt spid="81204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12043"/>
                                        </p:tgtEl>
                                        <p:attrNameLst>
                                          <p:attrName>style.visibility</p:attrName>
                                        </p:attrNameLst>
                                      </p:cBhvr>
                                      <p:to>
                                        <p:strVal val="visible"/>
                                      </p:to>
                                    </p:set>
                                    <p:anim calcmode="lin" valueType="num">
                                      <p:cBhvr additive="base">
                                        <p:cTn id="37" dur="500" fill="hold"/>
                                        <p:tgtEl>
                                          <p:spTgt spid="812043"/>
                                        </p:tgtEl>
                                        <p:attrNameLst>
                                          <p:attrName>ppt_x</p:attrName>
                                        </p:attrNameLst>
                                      </p:cBhvr>
                                      <p:tavLst>
                                        <p:tav tm="0">
                                          <p:val>
                                            <p:strVal val="#ppt_x"/>
                                          </p:val>
                                        </p:tav>
                                        <p:tav tm="100000">
                                          <p:val>
                                            <p:strVal val="#ppt_x"/>
                                          </p:val>
                                        </p:tav>
                                      </p:tavLst>
                                    </p:anim>
                                    <p:anim calcmode="lin" valueType="num">
                                      <p:cBhvr additive="base">
                                        <p:cTn id="38" dur="500" fill="hold"/>
                                        <p:tgtEl>
                                          <p:spTgt spid="8120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12044"/>
                                        </p:tgtEl>
                                        <p:attrNameLst>
                                          <p:attrName>style.visibility</p:attrName>
                                        </p:attrNameLst>
                                      </p:cBhvr>
                                      <p:to>
                                        <p:strVal val="visible"/>
                                      </p:to>
                                    </p:set>
                                    <p:anim calcmode="lin" valueType="num">
                                      <p:cBhvr additive="base">
                                        <p:cTn id="41" dur="500" fill="hold"/>
                                        <p:tgtEl>
                                          <p:spTgt spid="812044"/>
                                        </p:tgtEl>
                                        <p:attrNameLst>
                                          <p:attrName>ppt_x</p:attrName>
                                        </p:attrNameLst>
                                      </p:cBhvr>
                                      <p:tavLst>
                                        <p:tav tm="0">
                                          <p:val>
                                            <p:strVal val="#ppt_x"/>
                                          </p:val>
                                        </p:tav>
                                        <p:tav tm="100000">
                                          <p:val>
                                            <p:strVal val="#ppt_x"/>
                                          </p:val>
                                        </p:tav>
                                      </p:tavLst>
                                    </p:anim>
                                    <p:anim calcmode="lin" valueType="num">
                                      <p:cBhvr additive="base">
                                        <p:cTn id="42" dur="500" fill="hold"/>
                                        <p:tgtEl>
                                          <p:spTgt spid="81204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12045"/>
                                        </p:tgtEl>
                                        <p:attrNameLst>
                                          <p:attrName>style.visibility</p:attrName>
                                        </p:attrNameLst>
                                      </p:cBhvr>
                                      <p:to>
                                        <p:strVal val="visible"/>
                                      </p:to>
                                    </p:set>
                                    <p:anim calcmode="lin" valueType="num">
                                      <p:cBhvr additive="base">
                                        <p:cTn id="45" dur="500" fill="hold"/>
                                        <p:tgtEl>
                                          <p:spTgt spid="812045"/>
                                        </p:tgtEl>
                                        <p:attrNameLst>
                                          <p:attrName>ppt_x</p:attrName>
                                        </p:attrNameLst>
                                      </p:cBhvr>
                                      <p:tavLst>
                                        <p:tav tm="0">
                                          <p:val>
                                            <p:strVal val="#ppt_x"/>
                                          </p:val>
                                        </p:tav>
                                        <p:tav tm="100000">
                                          <p:val>
                                            <p:strVal val="#ppt_x"/>
                                          </p:val>
                                        </p:tav>
                                      </p:tavLst>
                                    </p:anim>
                                    <p:anim calcmode="lin" valueType="num">
                                      <p:cBhvr additive="base">
                                        <p:cTn id="46" dur="500" fill="hold"/>
                                        <p:tgtEl>
                                          <p:spTgt spid="812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2539"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812037" grpId="0"/>
      <p:bldP spid="812038" grpId="0"/>
      <p:bldP spid="8120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02442"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02443"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13061" name="Text Box 5"/>
          <p:cNvSpPr txBox="1">
            <a:spLocks noChangeArrowheads="1"/>
          </p:cNvSpPr>
          <p:nvPr/>
        </p:nvSpPr>
        <p:spPr bwMode="auto">
          <a:xfrm>
            <a:off x="442141" y="-100013"/>
            <a:ext cx="8254184" cy="2677656"/>
          </a:xfrm>
          <a:prstGeom prst="rect">
            <a:avLst/>
          </a:prstGeom>
          <a:noFill/>
          <a:ln w="9525">
            <a:noFill/>
            <a:miter lim="800000"/>
            <a:headEnd/>
            <a:tailEnd/>
          </a:ln>
        </p:spPr>
        <p:txBody>
          <a:bodyPr wrap="none">
            <a:spAutoFit/>
          </a:bodyPr>
          <a:lstStyle/>
          <a:p>
            <a:pPr>
              <a:lnSpc>
                <a:spcPct val="150000"/>
              </a:lnSpc>
            </a:pPr>
            <a:r>
              <a:rPr lang="fa-IR" sz="3200" dirty="0" smtClean="0">
                <a:solidFill>
                  <a:srgbClr val="336699"/>
                </a:solidFill>
                <a:latin typeface="Times New Roman" pitchFamily="18" charset="0"/>
                <a:cs typeface="B Nazanin" pitchFamily="2" charset="-78"/>
              </a:rPr>
              <a:t>مثال</a:t>
            </a:r>
            <a:endParaRPr lang="fa-IR" sz="32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     </a:t>
            </a:r>
            <a:r>
              <a:rPr lang="fa-IR" sz="2400" dirty="0">
                <a:solidFill>
                  <a:srgbClr val="FA6306"/>
                </a:solidFill>
                <a:latin typeface="Times New Roman" pitchFamily="18" charset="0"/>
                <a:cs typeface="B Nazanin" pitchFamily="2" charset="-78"/>
              </a:rPr>
              <a:t>الف)</a:t>
            </a:r>
            <a:r>
              <a:rPr lang="fa-IR" sz="2400" dirty="0">
                <a:latin typeface="Times New Roman" pitchFamily="18" charset="0"/>
                <a:cs typeface="B Nazanin" pitchFamily="2" charset="-78"/>
              </a:rPr>
              <a:t> تابع                                                 </a:t>
            </a:r>
            <a:r>
              <a:rPr lang="fa-IR" sz="2400" dirty="0" smtClean="0">
                <a:latin typeface="Times New Roman" pitchFamily="18" charset="0"/>
                <a:cs typeface="B Nazanin" pitchFamily="2" charset="-78"/>
              </a:rPr>
              <a:t>        در </a:t>
            </a:r>
            <a:r>
              <a:rPr lang="fa-IR" sz="2400" dirty="0">
                <a:latin typeface="Times New Roman" pitchFamily="18" charset="0"/>
                <a:cs typeface="B Nazanin" pitchFamily="2" charset="-78"/>
              </a:rPr>
              <a:t>نقطه </a:t>
            </a:r>
            <a:r>
              <a:rPr lang="en-US" sz="2000" dirty="0">
                <a:latin typeface="Times New Roman" pitchFamily="18" charset="0"/>
                <a:cs typeface="B Nazanin" pitchFamily="2" charset="-78"/>
              </a:rPr>
              <a:t>t = 0</a:t>
            </a:r>
            <a:r>
              <a:rPr lang="fa-IR" sz="2400" dirty="0">
                <a:latin typeface="Times New Roman" pitchFamily="18" charset="0"/>
                <a:cs typeface="B Nazanin" pitchFamily="2" charset="-78"/>
              </a:rPr>
              <a:t> پیوسته است .</a:t>
            </a:r>
          </a:p>
          <a:p>
            <a:pPr>
              <a:lnSpc>
                <a:spcPct val="150000"/>
              </a:lnSpc>
            </a:pPr>
            <a:r>
              <a:rPr lang="fa-IR" sz="3200" dirty="0">
                <a:solidFill>
                  <a:srgbClr val="336699"/>
                </a:solidFill>
                <a:latin typeface="Times New Roman" pitchFamily="18" charset="0"/>
                <a:cs typeface="B Nazanin" pitchFamily="2" charset="-78"/>
              </a:rPr>
              <a:t>حل:</a:t>
            </a:r>
          </a:p>
          <a:p>
            <a:pPr>
              <a:lnSpc>
                <a:spcPct val="150000"/>
              </a:lnSpc>
            </a:pPr>
            <a:r>
              <a:rPr lang="fa-IR" sz="2400" dirty="0">
                <a:latin typeface="Times New Roman" pitchFamily="18" charset="0"/>
                <a:cs typeface="B Nazanin" pitchFamily="2" charset="-78"/>
              </a:rPr>
              <a:t> زیرا همه مولفه های </a:t>
            </a:r>
            <a:r>
              <a:rPr lang="en-US" sz="2400" dirty="0">
                <a:latin typeface="Times New Roman" pitchFamily="18" charset="0"/>
                <a:cs typeface="B Nazanin" pitchFamily="2" charset="-78"/>
              </a:rPr>
              <a:t>f</a:t>
            </a:r>
            <a:r>
              <a:rPr lang="fa-IR" sz="2400" dirty="0">
                <a:latin typeface="Times New Roman" pitchFamily="18" charset="0"/>
                <a:cs typeface="B Nazanin" pitchFamily="2" charset="-78"/>
              </a:rPr>
              <a:t> در این نقطه پیوسته هستند.در واقع داریم:</a:t>
            </a:r>
            <a:endParaRPr lang="en-US" sz="2400" dirty="0">
              <a:latin typeface="Times New Roman" pitchFamily="18" charset="0"/>
              <a:cs typeface="B Nazanin" pitchFamily="2" charset="-78"/>
            </a:endParaRPr>
          </a:p>
        </p:txBody>
      </p:sp>
      <p:pic>
        <p:nvPicPr>
          <p:cNvPr id="813062" name="Picture 6"/>
          <p:cNvPicPr>
            <a:picLocks noChangeAspect="1" noChangeArrowheads="1"/>
          </p:cNvPicPr>
          <p:nvPr/>
        </p:nvPicPr>
        <p:blipFill>
          <a:blip r:embed="rId4"/>
          <a:srcRect/>
          <a:stretch>
            <a:fillRect/>
          </a:stretch>
        </p:blipFill>
        <p:spPr bwMode="auto">
          <a:xfrm>
            <a:off x="3175000" y="711200"/>
            <a:ext cx="4133850" cy="434975"/>
          </a:xfrm>
          <a:prstGeom prst="rect">
            <a:avLst/>
          </a:prstGeom>
          <a:noFill/>
          <a:ln w="9525">
            <a:noFill/>
            <a:miter lim="800000"/>
            <a:headEnd/>
            <a:tailEnd/>
          </a:ln>
        </p:spPr>
      </p:pic>
      <p:pic>
        <p:nvPicPr>
          <p:cNvPr id="813063" name="Picture 7"/>
          <p:cNvPicPr>
            <a:picLocks noChangeAspect="1" noChangeArrowheads="1"/>
          </p:cNvPicPr>
          <p:nvPr/>
        </p:nvPicPr>
        <p:blipFill>
          <a:blip r:embed="rId5"/>
          <a:srcRect/>
          <a:stretch>
            <a:fillRect/>
          </a:stretch>
        </p:blipFill>
        <p:spPr bwMode="auto">
          <a:xfrm>
            <a:off x="971550" y="2654300"/>
            <a:ext cx="7632700" cy="544513"/>
          </a:xfrm>
          <a:prstGeom prst="rect">
            <a:avLst/>
          </a:prstGeom>
          <a:noFill/>
          <a:ln w="9525">
            <a:noFill/>
            <a:miter lim="800000"/>
            <a:headEnd/>
            <a:tailEnd/>
          </a:ln>
        </p:spPr>
      </p:pic>
      <p:sp>
        <p:nvSpPr>
          <p:cNvPr id="813064" name="Text Box 8"/>
          <p:cNvSpPr txBox="1">
            <a:spLocks noChangeArrowheads="1"/>
          </p:cNvSpPr>
          <p:nvPr/>
        </p:nvSpPr>
        <p:spPr bwMode="auto">
          <a:xfrm>
            <a:off x="450791" y="3157538"/>
            <a:ext cx="8174097" cy="2431435"/>
          </a:xfrm>
          <a:prstGeom prst="rect">
            <a:avLst/>
          </a:prstGeom>
          <a:noFill/>
          <a:ln w="9525">
            <a:noFill/>
            <a:miter lim="800000"/>
            <a:headEnd/>
            <a:tailEnd/>
          </a:ln>
        </p:spPr>
        <p:txBody>
          <a:bodyPr wrap="none">
            <a:spAutoFit/>
          </a:bodyPr>
          <a:lstStyle/>
          <a:p>
            <a:endParaRPr lang="fa-IR" sz="2400" dirty="0">
              <a:solidFill>
                <a:srgbClr val="FA6306"/>
              </a:solidFill>
              <a:latin typeface="Times New Roman" pitchFamily="18" charset="0"/>
              <a:cs typeface="B Nazanin" pitchFamily="2" charset="-78"/>
            </a:endParaRPr>
          </a:p>
          <a:p>
            <a:endParaRPr lang="fa-IR" sz="2400" dirty="0">
              <a:solidFill>
                <a:srgbClr val="FA6306"/>
              </a:solidFill>
              <a:latin typeface="Times New Roman" pitchFamily="18" charset="0"/>
              <a:cs typeface="B Nazanin" pitchFamily="2" charset="-78"/>
            </a:endParaRPr>
          </a:p>
          <a:p>
            <a:r>
              <a:rPr lang="fa-IR" sz="2400" dirty="0">
                <a:solidFill>
                  <a:srgbClr val="FA6306"/>
                </a:solidFill>
                <a:latin typeface="Times New Roman" pitchFamily="18" charset="0"/>
                <a:cs typeface="B Nazanin" pitchFamily="2" charset="-78"/>
              </a:rPr>
              <a:t>   ب)</a:t>
            </a:r>
            <a:r>
              <a:rPr lang="fa-IR" sz="2400" dirty="0">
                <a:latin typeface="Times New Roman" pitchFamily="18" charset="0"/>
                <a:cs typeface="B Nazanin" pitchFamily="2" charset="-78"/>
              </a:rPr>
              <a:t> تابع                                                     </a:t>
            </a:r>
            <a:r>
              <a:rPr lang="fa-IR" sz="2400" dirty="0" smtClean="0">
                <a:latin typeface="Times New Roman" pitchFamily="18" charset="0"/>
                <a:cs typeface="B Nazanin" pitchFamily="2" charset="-78"/>
              </a:rPr>
              <a:t>        درنقطه0=</a:t>
            </a:r>
            <a:r>
              <a:rPr lang="en-US" sz="2000" dirty="0">
                <a:latin typeface="Times New Roman" pitchFamily="18" charset="0"/>
                <a:cs typeface="B Nazanin" pitchFamily="2" charset="-78"/>
              </a:rPr>
              <a:t>t </a:t>
            </a:r>
            <a:r>
              <a:rPr lang="fa-IR" sz="2000" dirty="0">
                <a:latin typeface="Times New Roman" pitchFamily="18" charset="0"/>
                <a:cs typeface="B Nazanin" pitchFamily="2" charset="-78"/>
              </a:rPr>
              <a:t> </a:t>
            </a:r>
            <a:r>
              <a:rPr lang="fa-IR" sz="2400" dirty="0">
                <a:latin typeface="Times New Roman" pitchFamily="18" charset="0"/>
                <a:cs typeface="B Nazanin" pitchFamily="2" charset="-78"/>
              </a:rPr>
              <a:t>پیوسته نیست. </a:t>
            </a:r>
          </a:p>
          <a:p>
            <a:endParaRPr lang="fa-IR" sz="2400" dirty="0">
              <a:latin typeface="Times New Roman" pitchFamily="18" charset="0"/>
              <a:cs typeface="B Nazanin" pitchFamily="2" charset="-78"/>
            </a:endParaRPr>
          </a:p>
          <a:p>
            <a:r>
              <a:rPr lang="fa-IR" sz="3200" dirty="0">
                <a:solidFill>
                  <a:srgbClr val="336699"/>
                </a:solidFill>
                <a:latin typeface="Times New Roman" pitchFamily="18" charset="0"/>
                <a:cs typeface="B Nazanin" pitchFamily="2" charset="-78"/>
              </a:rPr>
              <a:t>حل:</a:t>
            </a:r>
          </a:p>
          <a:p>
            <a:r>
              <a:rPr lang="fa-IR" sz="2400" dirty="0">
                <a:latin typeface="Times New Roman" pitchFamily="18" charset="0"/>
                <a:cs typeface="B Nazanin" pitchFamily="2" charset="-78"/>
              </a:rPr>
              <a:t>زیرا تابع                         </a:t>
            </a:r>
            <a:r>
              <a:rPr lang="fa-IR" sz="2400" dirty="0" smtClean="0">
                <a:latin typeface="Times New Roman" pitchFamily="18" charset="0"/>
                <a:cs typeface="B Nazanin" pitchFamily="2" charset="-78"/>
              </a:rPr>
              <a:t>     در </a:t>
            </a:r>
            <a:r>
              <a:rPr lang="fa-IR" sz="2400" dirty="0">
                <a:latin typeface="Times New Roman" pitchFamily="18" charset="0"/>
                <a:cs typeface="B Nazanin" pitchFamily="2" charset="-78"/>
              </a:rPr>
              <a:t>نقطه</a:t>
            </a:r>
            <a:r>
              <a:rPr lang="en-US" sz="2000" dirty="0">
                <a:latin typeface="Times New Roman" pitchFamily="18" charset="0"/>
                <a:cs typeface="B Nazanin" pitchFamily="2" charset="-78"/>
              </a:rPr>
              <a:t>t = 0</a:t>
            </a:r>
            <a:r>
              <a:rPr lang="fa-IR" sz="2400" dirty="0">
                <a:latin typeface="Times New Roman" pitchFamily="18" charset="0"/>
                <a:cs typeface="B Nazanin" pitchFamily="2" charset="-78"/>
              </a:rPr>
              <a:t> تعریف نشده است. با وجود این داریم:</a:t>
            </a:r>
            <a:endParaRPr lang="en-US" sz="2400" dirty="0">
              <a:latin typeface="Times New Roman" pitchFamily="18" charset="0"/>
              <a:cs typeface="B Nazanin" pitchFamily="2" charset="-78"/>
            </a:endParaRPr>
          </a:p>
        </p:txBody>
      </p:sp>
      <p:pic>
        <p:nvPicPr>
          <p:cNvPr id="813065" name="Picture 9"/>
          <p:cNvPicPr>
            <a:picLocks noChangeAspect="1" noChangeArrowheads="1"/>
          </p:cNvPicPr>
          <p:nvPr/>
        </p:nvPicPr>
        <p:blipFill>
          <a:blip r:embed="rId6"/>
          <a:srcRect/>
          <a:stretch>
            <a:fillRect/>
          </a:stretch>
        </p:blipFill>
        <p:spPr bwMode="auto">
          <a:xfrm>
            <a:off x="3059113" y="3716338"/>
            <a:ext cx="4465637" cy="703262"/>
          </a:xfrm>
          <a:prstGeom prst="rect">
            <a:avLst/>
          </a:prstGeom>
          <a:noFill/>
          <a:ln w="9525">
            <a:noFill/>
            <a:miter lim="800000"/>
            <a:headEnd/>
            <a:tailEnd/>
          </a:ln>
        </p:spPr>
      </p:pic>
      <p:pic>
        <p:nvPicPr>
          <p:cNvPr id="813066" name="Picture 10"/>
          <p:cNvPicPr>
            <a:picLocks noChangeAspect="1" noChangeArrowheads="1"/>
          </p:cNvPicPr>
          <p:nvPr/>
        </p:nvPicPr>
        <p:blipFill>
          <a:blip r:embed="rId7"/>
          <a:srcRect/>
          <a:stretch>
            <a:fillRect/>
          </a:stretch>
        </p:blipFill>
        <p:spPr bwMode="auto">
          <a:xfrm>
            <a:off x="5724525" y="4941888"/>
            <a:ext cx="1928813" cy="723900"/>
          </a:xfrm>
          <a:prstGeom prst="rect">
            <a:avLst/>
          </a:prstGeom>
          <a:noFill/>
          <a:ln w="9525">
            <a:noFill/>
            <a:miter lim="800000"/>
            <a:headEnd/>
            <a:tailEnd/>
          </a:ln>
        </p:spPr>
      </p:pic>
      <p:pic>
        <p:nvPicPr>
          <p:cNvPr id="813067" name="Picture 11"/>
          <p:cNvPicPr>
            <a:picLocks noChangeAspect="1" noChangeArrowheads="1"/>
          </p:cNvPicPr>
          <p:nvPr/>
        </p:nvPicPr>
        <p:blipFill>
          <a:blip r:embed="rId8"/>
          <a:srcRect/>
          <a:stretch>
            <a:fillRect/>
          </a:stretch>
        </p:blipFill>
        <p:spPr bwMode="auto">
          <a:xfrm>
            <a:off x="3419475" y="5876925"/>
            <a:ext cx="2054225" cy="455613"/>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13061"/>
                                        </p:tgtEl>
                                        <p:attrNameLst>
                                          <p:attrName>style.visibility</p:attrName>
                                        </p:attrNameLst>
                                      </p:cBhvr>
                                      <p:to>
                                        <p:strVal val="visible"/>
                                      </p:to>
                                    </p:set>
                                    <p:anim calcmode="lin" valueType="num">
                                      <p:cBhvr>
                                        <p:cTn id="7" dur="1000" fill="hold"/>
                                        <p:tgtEl>
                                          <p:spTgt spid="813061"/>
                                        </p:tgtEl>
                                        <p:attrNameLst>
                                          <p:attrName>ppt_x</p:attrName>
                                        </p:attrNameLst>
                                      </p:cBhvr>
                                      <p:tavLst>
                                        <p:tav tm="0">
                                          <p:val>
                                            <p:strVal val="#ppt_x-.2"/>
                                          </p:val>
                                        </p:tav>
                                        <p:tav tm="100000">
                                          <p:val>
                                            <p:strVal val="#ppt_x"/>
                                          </p:val>
                                        </p:tav>
                                      </p:tavLst>
                                    </p:anim>
                                    <p:anim calcmode="lin" valueType="num">
                                      <p:cBhvr>
                                        <p:cTn id="8" dur="1000" fill="hold"/>
                                        <p:tgtEl>
                                          <p:spTgt spid="813061"/>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3061"/>
                                        </p:tgtEl>
                                      </p:cBhvr>
                                    </p:animEffect>
                                  </p:childTnLst>
                                </p:cTn>
                              </p:par>
                              <p:par>
                                <p:cTn id="10" presetID="29" presetClass="entr" presetSubtype="0" fill="hold" nodeType="withEffect">
                                  <p:stCondLst>
                                    <p:cond delay="0"/>
                                  </p:stCondLst>
                                  <p:childTnLst>
                                    <p:set>
                                      <p:cBhvr>
                                        <p:cTn id="11" dur="1" fill="hold">
                                          <p:stCondLst>
                                            <p:cond delay="0"/>
                                          </p:stCondLst>
                                        </p:cTn>
                                        <p:tgtEl>
                                          <p:spTgt spid="813062"/>
                                        </p:tgtEl>
                                        <p:attrNameLst>
                                          <p:attrName>style.visibility</p:attrName>
                                        </p:attrNameLst>
                                      </p:cBhvr>
                                      <p:to>
                                        <p:strVal val="visible"/>
                                      </p:to>
                                    </p:set>
                                    <p:anim calcmode="lin" valueType="num">
                                      <p:cBhvr>
                                        <p:cTn id="12" dur="1000" fill="hold"/>
                                        <p:tgtEl>
                                          <p:spTgt spid="813062"/>
                                        </p:tgtEl>
                                        <p:attrNameLst>
                                          <p:attrName>ppt_x</p:attrName>
                                        </p:attrNameLst>
                                      </p:cBhvr>
                                      <p:tavLst>
                                        <p:tav tm="0">
                                          <p:val>
                                            <p:strVal val="#ppt_x-.2"/>
                                          </p:val>
                                        </p:tav>
                                        <p:tav tm="100000">
                                          <p:val>
                                            <p:strVal val="#ppt_x"/>
                                          </p:val>
                                        </p:tav>
                                      </p:tavLst>
                                    </p:anim>
                                    <p:anim calcmode="lin" valueType="num">
                                      <p:cBhvr>
                                        <p:cTn id="13" dur="1000" fill="hold"/>
                                        <p:tgtEl>
                                          <p:spTgt spid="81306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3062"/>
                                        </p:tgtEl>
                                      </p:cBhvr>
                                    </p:animEffect>
                                  </p:childTnLst>
                                </p:cTn>
                              </p:par>
                              <p:par>
                                <p:cTn id="15" presetID="29" presetClass="entr" presetSubtype="0" fill="hold" nodeType="withEffect">
                                  <p:stCondLst>
                                    <p:cond delay="0"/>
                                  </p:stCondLst>
                                  <p:childTnLst>
                                    <p:set>
                                      <p:cBhvr>
                                        <p:cTn id="16" dur="1" fill="hold">
                                          <p:stCondLst>
                                            <p:cond delay="0"/>
                                          </p:stCondLst>
                                        </p:cTn>
                                        <p:tgtEl>
                                          <p:spTgt spid="813063"/>
                                        </p:tgtEl>
                                        <p:attrNameLst>
                                          <p:attrName>style.visibility</p:attrName>
                                        </p:attrNameLst>
                                      </p:cBhvr>
                                      <p:to>
                                        <p:strVal val="visible"/>
                                      </p:to>
                                    </p:set>
                                    <p:anim calcmode="lin" valueType="num">
                                      <p:cBhvr>
                                        <p:cTn id="17" dur="1000" fill="hold"/>
                                        <p:tgtEl>
                                          <p:spTgt spid="813063"/>
                                        </p:tgtEl>
                                        <p:attrNameLst>
                                          <p:attrName>ppt_x</p:attrName>
                                        </p:attrNameLst>
                                      </p:cBhvr>
                                      <p:tavLst>
                                        <p:tav tm="0">
                                          <p:val>
                                            <p:strVal val="#ppt_x-.2"/>
                                          </p:val>
                                        </p:tav>
                                        <p:tav tm="100000">
                                          <p:val>
                                            <p:strVal val="#ppt_x"/>
                                          </p:val>
                                        </p:tav>
                                      </p:tavLst>
                                    </p:anim>
                                    <p:anim calcmode="lin" valueType="num">
                                      <p:cBhvr>
                                        <p:cTn id="18" dur="1000" fill="hold"/>
                                        <p:tgtEl>
                                          <p:spTgt spid="81306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3063"/>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813064"/>
                                        </p:tgtEl>
                                        <p:attrNameLst>
                                          <p:attrName>style.visibility</p:attrName>
                                        </p:attrNameLst>
                                      </p:cBhvr>
                                      <p:to>
                                        <p:strVal val="visible"/>
                                      </p:to>
                                    </p:set>
                                    <p:anim calcmode="lin" valueType="num">
                                      <p:cBhvr>
                                        <p:cTn id="24" dur="1000" fill="hold"/>
                                        <p:tgtEl>
                                          <p:spTgt spid="813064"/>
                                        </p:tgtEl>
                                        <p:attrNameLst>
                                          <p:attrName>ppt_x</p:attrName>
                                        </p:attrNameLst>
                                      </p:cBhvr>
                                      <p:tavLst>
                                        <p:tav tm="0">
                                          <p:val>
                                            <p:strVal val="#ppt_x-.2"/>
                                          </p:val>
                                        </p:tav>
                                        <p:tav tm="100000">
                                          <p:val>
                                            <p:strVal val="#ppt_x"/>
                                          </p:val>
                                        </p:tav>
                                      </p:tavLst>
                                    </p:anim>
                                    <p:anim calcmode="lin" valueType="num">
                                      <p:cBhvr>
                                        <p:cTn id="25" dur="1000" fill="hold"/>
                                        <p:tgtEl>
                                          <p:spTgt spid="81306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13064"/>
                                        </p:tgtEl>
                                      </p:cBhvr>
                                    </p:animEffect>
                                  </p:childTnLst>
                                </p:cTn>
                              </p:par>
                              <p:par>
                                <p:cTn id="27" presetID="29" presetClass="entr" presetSubtype="0" fill="hold" nodeType="withEffect">
                                  <p:stCondLst>
                                    <p:cond delay="0"/>
                                  </p:stCondLst>
                                  <p:childTnLst>
                                    <p:set>
                                      <p:cBhvr>
                                        <p:cTn id="28" dur="1" fill="hold">
                                          <p:stCondLst>
                                            <p:cond delay="0"/>
                                          </p:stCondLst>
                                        </p:cTn>
                                        <p:tgtEl>
                                          <p:spTgt spid="813065"/>
                                        </p:tgtEl>
                                        <p:attrNameLst>
                                          <p:attrName>style.visibility</p:attrName>
                                        </p:attrNameLst>
                                      </p:cBhvr>
                                      <p:to>
                                        <p:strVal val="visible"/>
                                      </p:to>
                                    </p:set>
                                    <p:anim calcmode="lin" valueType="num">
                                      <p:cBhvr>
                                        <p:cTn id="29" dur="1000" fill="hold"/>
                                        <p:tgtEl>
                                          <p:spTgt spid="813065"/>
                                        </p:tgtEl>
                                        <p:attrNameLst>
                                          <p:attrName>ppt_x</p:attrName>
                                        </p:attrNameLst>
                                      </p:cBhvr>
                                      <p:tavLst>
                                        <p:tav tm="0">
                                          <p:val>
                                            <p:strVal val="#ppt_x-.2"/>
                                          </p:val>
                                        </p:tav>
                                        <p:tav tm="100000">
                                          <p:val>
                                            <p:strVal val="#ppt_x"/>
                                          </p:val>
                                        </p:tav>
                                      </p:tavLst>
                                    </p:anim>
                                    <p:anim calcmode="lin" valueType="num">
                                      <p:cBhvr>
                                        <p:cTn id="30" dur="1000" fill="hold"/>
                                        <p:tgtEl>
                                          <p:spTgt spid="81306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13065"/>
                                        </p:tgtEl>
                                      </p:cBhvr>
                                    </p:animEffect>
                                  </p:childTnLst>
                                </p:cTn>
                              </p:par>
                              <p:par>
                                <p:cTn id="32" presetID="29" presetClass="entr" presetSubtype="0" fill="hold" nodeType="withEffect">
                                  <p:stCondLst>
                                    <p:cond delay="0"/>
                                  </p:stCondLst>
                                  <p:childTnLst>
                                    <p:set>
                                      <p:cBhvr>
                                        <p:cTn id="33" dur="1" fill="hold">
                                          <p:stCondLst>
                                            <p:cond delay="0"/>
                                          </p:stCondLst>
                                        </p:cTn>
                                        <p:tgtEl>
                                          <p:spTgt spid="813066"/>
                                        </p:tgtEl>
                                        <p:attrNameLst>
                                          <p:attrName>style.visibility</p:attrName>
                                        </p:attrNameLst>
                                      </p:cBhvr>
                                      <p:to>
                                        <p:strVal val="visible"/>
                                      </p:to>
                                    </p:set>
                                    <p:anim calcmode="lin" valueType="num">
                                      <p:cBhvr>
                                        <p:cTn id="34" dur="1000" fill="hold"/>
                                        <p:tgtEl>
                                          <p:spTgt spid="813066"/>
                                        </p:tgtEl>
                                        <p:attrNameLst>
                                          <p:attrName>ppt_x</p:attrName>
                                        </p:attrNameLst>
                                      </p:cBhvr>
                                      <p:tavLst>
                                        <p:tav tm="0">
                                          <p:val>
                                            <p:strVal val="#ppt_x-.2"/>
                                          </p:val>
                                        </p:tav>
                                        <p:tav tm="100000">
                                          <p:val>
                                            <p:strVal val="#ppt_x"/>
                                          </p:val>
                                        </p:tav>
                                      </p:tavLst>
                                    </p:anim>
                                    <p:anim calcmode="lin" valueType="num">
                                      <p:cBhvr>
                                        <p:cTn id="35" dur="1000" fill="hold"/>
                                        <p:tgtEl>
                                          <p:spTgt spid="81306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13066"/>
                                        </p:tgtEl>
                                      </p:cBhvr>
                                    </p:animEffect>
                                  </p:childTnLst>
                                </p:cTn>
                              </p:par>
                              <p:par>
                                <p:cTn id="37" presetID="29" presetClass="entr" presetSubtype="0" fill="hold" nodeType="withEffect">
                                  <p:stCondLst>
                                    <p:cond delay="0"/>
                                  </p:stCondLst>
                                  <p:childTnLst>
                                    <p:set>
                                      <p:cBhvr>
                                        <p:cTn id="38" dur="1" fill="hold">
                                          <p:stCondLst>
                                            <p:cond delay="0"/>
                                          </p:stCondLst>
                                        </p:cTn>
                                        <p:tgtEl>
                                          <p:spTgt spid="813067"/>
                                        </p:tgtEl>
                                        <p:attrNameLst>
                                          <p:attrName>style.visibility</p:attrName>
                                        </p:attrNameLst>
                                      </p:cBhvr>
                                      <p:to>
                                        <p:strVal val="visible"/>
                                      </p:to>
                                    </p:set>
                                    <p:anim calcmode="lin" valueType="num">
                                      <p:cBhvr>
                                        <p:cTn id="39" dur="1000" fill="hold"/>
                                        <p:tgtEl>
                                          <p:spTgt spid="813067"/>
                                        </p:tgtEl>
                                        <p:attrNameLst>
                                          <p:attrName>ppt_x</p:attrName>
                                        </p:attrNameLst>
                                      </p:cBhvr>
                                      <p:tavLst>
                                        <p:tav tm="0">
                                          <p:val>
                                            <p:strVal val="#ppt_x-.2"/>
                                          </p:val>
                                        </p:tav>
                                        <p:tav tm="100000">
                                          <p:val>
                                            <p:strVal val="#ppt_x"/>
                                          </p:val>
                                        </p:tav>
                                      </p:tavLst>
                                    </p:anim>
                                    <p:anim calcmode="lin" valueType="num">
                                      <p:cBhvr>
                                        <p:cTn id="40" dur="1000" fill="hold"/>
                                        <p:tgtEl>
                                          <p:spTgt spid="813067"/>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130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53530" fill="hold"/>
                                        <p:tgtEl>
                                          <p:spTgt spid="3"/>
                                        </p:tgtEl>
                                      </p:cBhvr>
                                    </p:cmd>
                                  </p:child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813061" grpId="0"/>
      <p:bldP spid="8130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036050" cy="6858001"/>
            <a:chOff x="0" y="-17"/>
            <a:chExt cx="5692" cy="4320"/>
          </a:xfrm>
        </p:grpSpPr>
        <p:sp>
          <p:nvSpPr>
            <p:cNvPr id="403468" name="Rectangle 3"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03469" name="Rectangle 4"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sp>
        <p:nvSpPr>
          <p:cNvPr id="814085" name="Text Box 5"/>
          <p:cNvSpPr txBox="1">
            <a:spLocks noChangeArrowheads="1"/>
          </p:cNvSpPr>
          <p:nvPr/>
        </p:nvSpPr>
        <p:spPr bwMode="auto">
          <a:xfrm>
            <a:off x="593725" y="180975"/>
            <a:ext cx="8299450" cy="3139321"/>
          </a:xfrm>
          <a:prstGeom prst="rect">
            <a:avLst/>
          </a:prstGeom>
          <a:noFill/>
          <a:ln w="9525">
            <a:noFill/>
            <a:miter lim="800000"/>
            <a:headEnd/>
            <a:tailEnd/>
          </a:ln>
        </p:spPr>
        <p:txBody>
          <a:bodyPr>
            <a:spAutoFit/>
          </a:bodyPr>
          <a:lstStyle/>
          <a:p>
            <a:pPr>
              <a:lnSpc>
                <a:spcPct val="150000"/>
              </a:lnSpc>
            </a:pPr>
            <a:r>
              <a:rPr lang="fa-IR" sz="3600" dirty="0" smtClean="0">
                <a:solidFill>
                  <a:srgbClr val="336699"/>
                </a:solidFill>
                <a:latin typeface="Times New Roman" pitchFamily="18" charset="0"/>
                <a:cs typeface="B Nazanin" pitchFamily="2" charset="-78"/>
              </a:rPr>
              <a:t>تعریف</a:t>
            </a:r>
            <a:r>
              <a:rPr lang="fa-IR" sz="2800" dirty="0" smtClean="0">
                <a:latin typeface="Times New Roman" pitchFamily="18" charset="0"/>
                <a:cs typeface="B Nazanin" pitchFamily="2" charset="-78"/>
              </a:rPr>
              <a:t> </a:t>
            </a:r>
            <a:endParaRPr lang="fa-IR" sz="2800" dirty="0">
              <a:latin typeface="Times New Roman" pitchFamily="18" charset="0"/>
              <a:cs typeface="B Nazanin" pitchFamily="2" charset="-78"/>
            </a:endParaRPr>
          </a:p>
          <a:p>
            <a:pPr>
              <a:lnSpc>
                <a:spcPct val="150000"/>
              </a:lnSpc>
            </a:pPr>
            <a:r>
              <a:rPr lang="fa-IR" sz="2400" dirty="0" smtClean="0">
                <a:latin typeface="Times New Roman" pitchFamily="18" charset="0"/>
                <a:cs typeface="B Nazanin" pitchFamily="2" charset="-78"/>
              </a:rPr>
              <a:t>  اگر                      با </a:t>
            </a:r>
            <a:r>
              <a:rPr lang="en-US" sz="2000" dirty="0">
                <a:latin typeface="Times New Roman" pitchFamily="18" charset="0"/>
                <a:cs typeface="B Nazanin" pitchFamily="2" charset="-78"/>
              </a:rPr>
              <a:t>a&lt;b</a:t>
            </a:r>
            <a:r>
              <a:rPr lang="fa-IR" sz="2400" dirty="0">
                <a:latin typeface="Times New Roman" pitchFamily="18" charset="0"/>
                <a:cs typeface="B Nazanin" pitchFamily="2" charset="-78"/>
              </a:rPr>
              <a:t> و</a:t>
            </a:r>
            <a:r>
              <a:rPr lang="en-US" sz="2000" dirty="0">
                <a:latin typeface="Times New Roman" pitchFamily="18" charset="0"/>
                <a:cs typeface="B Nazanin" pitchFamily="2" charset="-78"/>
              </a:rPr>
              <a:t>n = 2</a:t>
            </a:r>
            <a:r>
              <a:rPr lang="fa-IR" sz="2400" dirty="0">
                <a:latin typeface="Times New Roman" pitchFamily="18" charset="0"/>
                <a:cs typeface="B Nazanin" pitchFamily="2" charset="-78"/>
              </a:rPr>
              <a:t> یا </a:t>
            </a:r>
            <a:r>
              <a:rPr lang="en-US" sz="2000" dirty="0">
                <a:latin typeface="Times New Roman" pitchFamily="18" charset="0"/>
                <a:cs typeface="B Nazanin" pitchFamily="2" charset="-78"/>
              </a:rPr>
              <a:t>n =3</a:t>
            </a:r>
            <a:r>
              <a:rPr lang="fa-IR" sz="2400" dirty="0">
                <a:latin typeface="Times New Roman" pitchFamily="18" charset="0"/>
                <a:cs typeface="B Nazanin" pitchFamily="2" charset="-78"/>
              </a:rPr>
              <a:t> تابعی پیوسته روی</a:t>
            </a:r>
            <a:r>
              <a:rPr lang="en-US" sz="2000" dirty="0">
                <a:latin typeface="Times New Roman" pitchFamily="18" charset="0"/>
                <a:cs typeface="B Nazanin" pitchFamily="2" charset="-78"/>
              </a:rPr>
              <a:t>[</a:t>
            </a:r>
            <a:r>
              <a:rPr lang="en-US" sz="2000" dirty="0" err="1">
                <a:latin typeface="Times New Roman" pitchFamily="18" charset="0"/>
                <a:cs typeface="B Nazanin" pitchFamily="2" charset="-78"/>
              </a:rPr>
              <a:t>a,b</a:t>
            </a:r>
            <a:r>
              <a:rPr lang="en-US" sz="2000" dirty="0" smtClean="0">
                <a:latin typeface="Times New Roman" pitchFamily="18" charset="0"/>
                <a:cs typeface="B Nazanin" pitchFamily="2" charset="-78"/>
              </a:rPr>
              <a:t>]</a:t>
            </a:r>
            <a:r>
              <a:rPr lang="fa-IR" sz="2000" dirty="0" smtClean="0">
                <a:latin typeface="Times New Roman" pitchFamily="18" charset="0"/>
                <a:cs typeface="B Nazanin" pitchFamily="2" charset="-78"/>
              </a:rPr>
              <a:t> </a:t>
            </a:r>
            <a:r>
              <a:rPr lang="fa-IR" sz="2400" dirty="0" smtClean="0">
                <a:latin typeface="Times New Roman" pitchFamily="18" charset="0"/>
                <a:cs typeface="B Nazanin" pitchFamily="2" charset="-78"/>
              </a:rPr>
              <a:t>باشد </a:t>
            </a:r>
            <a:r>
              <a:rPr lang="fa-IR" sz="2400" dirty="0">
                <a:latin typeface="Times New Roman" pitchFamily="18" charset="0"/>
                <a:cs typeface="B Nazanin" pitchFamily="2" charset="-78"/>
              </a:rPr>
              <a:t>، آنگاه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a:t>
            </a:r>
          </a:p>
          <a:p>
            <a:pPr>
              <a:lnSpc>
                <a:spcPct val="150000"/>
              </a:lnSpc>
            </a:pPr>
            <a:r>
              <a:rPr lang="fa-IR" sz="2400" dirty="0" smtClean="0">
                <a:latin typeface="Times New Roman" pitchFamily="18" charset="0"/>
                <a:cs typeface="B Nazanin" pitchFamily="2" charset="-78"/>
              </a:rPr>
              <a:t>  را </a:t>
            </a:r>
            <a:r>
              <a:rPr lang="fa-IR" sz="2400" dirty="0">
                <a:latin typeface="Times New Roman" pitchFamily="18" charset="0"/>
                <a:cs typeface="B Nazanin" pitchFamily="2" charset="-78"/>
              </a:rPr>
              <a:t>یک </a:t>
            </a:r>
            <a:r>
              <a:rPr lang="fa-IR" sz="2400" b="1" dirty="0">
                <a:solidFill>
                  <a:srgbClr val="FA6306"/>
                </a:solidFill>
                <a:latin typeface="Times New Roman" pitchFamily="18" charset="0"/>
                <a:cs typeface="B Nazanin" pitchFamily="2" charset="-78"/>
              </a:rPr>
              <a:t>خم</a:t>
            </a:r>
            <a:r>
              <a:rPr lang="fa-IR" sz="2400" dirty="0">
                <a:latin typeface="Times New Roman" pitchFamily="18" charset="0"/>
                <a:cs typeface="B Nazanin" pitchFamily="2" charset="-78"/>
              </a:rPr>
              <a:t> در     یا      می نامیم. </a:t>
            </a:r>
            <a:r>
              <a:rPr lang="fa-IR" sz="2400" dirty="0" smtClean="0">
                <a:latin typeface="Times New Roman" pitchFamily="18" charset="0"/>
                <a:cs typeface="B Nazanin" pitchFamily="2" charset="-78"/>
              </a:rPr>
              <a:t>تصویر</a:t>
            </a:r>
            <a:r>
              <a:rPr lang="fa-IR" sz="2000" dirty="0" smtClean="0">
                <a:latin typeface="Times New Roman" pitchFamily="18" charset="0"/>
                <a:cs typeface="B Nazanin" pitchFamily="2" charset="-78"/>
              </a:rPr>
              <a:t> </a:t>
            </a:r>
            <a:r>
              <a:rPr lang="en-US" sz="2000" dirty="0">
                <a:latin typeface="Times New Roman" pitchFamily="18" charset="0"/>
                <a:cs typeface="B Nazanin" pitchFamily="2" charset="-78"/>
              </a:rPr>
              <a:t>f</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را</a:t>
            </a:r>
            <a:r>
              <a:rPr lang="fa-IR" sz="2400" b="1" dirty="0">
                <a:solidFill>
                  <a:srgbClr val="FA6306"/>
                </a:solidFill>
                <a:latin typeface="Times New Roman" pitchFamily="18" charset="0"/>
                <a:cs typeface="B Nazanin" pitchFamily="2" charset="-78"/>
              </a:rPr>
              <a:t> اثر</a:t>
            </a:r>
            <a:r>
              <a:rPr lang="fa-IR" sz="2400" dirty="0">
                <a:latin typeface="Times New Roman" pitchFamily="18" charset="0"/>
                <a:cs typeface="B Nazanin" pitchFamily="2" charset="-78"/>
              </a:rPr>
              <a:t> یا </a:t>
            </a:r>
            <a:r>
              <a:rPr lang="fa-IR" sz="2400" b="1" dirty="0">
                <a:solidFill>
                  <a:srgbClr val="FA6306"/>
                </a:solidFill>
                <a:latin typeface="Times New Roman" pitchFamily="18" charset="0"/>
                <a:cs typeface="B Nazanin" pitchFamily="2" charset="-78"/>
              </a:rPr>
              <a:t>مسیر</a:t>
            </a:r>
            <a:r>
              <a:rPr lang="fa-IR" sz="2400" dirty="0">
                <a:latin typeface="Times New Roman" pitchFamily="18" charset="0"/>
                <a:cs typeface="B Nazanin" pitchFamily="2" charset="-78"/>
              </a:rPr>
              <a:t> خم (و </a:t>
            </a:r>
          </a:p>
          <a:p>
            <a:pPr>
              <a:lnSpc>
                <a:spcPct val="150000"/>
              </a:lnSpc>
            </a:pPr>
            <a:r>
              <a:rPr lang="fa-IR" sz="2400" dirty="0" smtClean="0">
                <a:latin typeface="Times New Roman" pitchFamily="18" charset="0"/>
                <a:cs typeface="B Nazanin" pitchFamily="2" charset="-78"/>
              </a:rPr>
              <a:t>  گاه </a:t>
            </a:r>
            <a:r>
              <a:rPr lang="fa-IR" sz="2400" dirty="0">
                <a:latin typeface="Times New Roman" pitchFamily="18" charset="0"/>
                <a:cs typeface="B Nazanin" pitchFamily="2" charset="-78"/>
              </a:rPr>
              <a:t>خود خم)و معادلات پارامتری</a:t>
            </a:r>
            <a:r>
              <a:rPr lang="en-US" sz="2000" dirty="0">
                <a:latin typeface="Times New Roman" pitchFamily="18" charset="0"/>
                <a:cs typeface="B Nazanin" pitchFamily="2" charset="-78"/>
              </a:rPr>
              <a:t>f [</a:t>
            </a:r>
            <a:r>
              <a:rPr lang="en-US" sz="2000" dirty="0" err="1">
                <a:latin typeface="Times New Roman" pitchFamily="18" charset="0"/>
                <a:cs typeface="B Nazanin" pitchFamily="2" charset="-78"/>
              </a:rPr>
              <a:t>a,b</a:t>
            </a:r>
            <a:r>
              <a:rPr lang="en-US" sz="2000" dirty="0">
                <a:latin typeface="Times New Roman" pitchFamily="18" charset="0"/>
                <a:cs typeface="B Nazanin" pitchFamily="2" charset="-78"/>
              </a:rPr>
              <a:t>]</a:t>
            </a:r>
            <a:r>
              <a:rPr lang="fa-IR" sz="2400" dirty="0">
                <a:latin typeface="Times New Roman" pitchFamily="18" charset="0"/>
                <a:cs typeface="B Nazanin" pitchFamily="2" charset="-78"/>
              </a:rPr>
              <a:t> را </a:t>
            </a:r>
            <a:r>
              <a:rPr lang="fa-IR" sz="2400" b="1" dirty="0">
                <a:solidFill>
                  <a:srgbClr val="FA6306"/>
                </a:solidFill>
                <a:latin typeface="Times New Roman" pitchFamily="18" charset="0"/>
                <a:cs typeface="B Nazanin" pitchFamily="2" charset="-78"/>
              </a:rPr>
              <a:t>معادلات پارامتری</a:t>
            </a:r>
            <a:r>
              <a:rPr lang="fa-IR" sz="2400" dirty="0">
                <a:latin typeface="Times New Roman" pitchFamily="18" charset="0"/>
                <a:cs typeface="B Nazanin" pitchFamily="2" charset="-78"/>
              </a:rPr>
              <a:t> خم می نامیم</a:t>
            </a:r>
            <a:r>
              <a:rPr lang="fa-IR" sz="2400" dirty="0" smtClean="0">
                <a:latin typeface="Times New Roman" pitchFamily="18" charset="0"/>
                <a:cs typeface="B Nazanin" pitchFamily="2" charset="-78"/>
              </a:rPr>
              <a:t>. در واقع خم همان تابع برداری است ولی دامنه آن حتما باید یک بازه باشد.</a:t>
            </a:r>
            <a:endParaRPr lang="en-US" sz="2400" dirty="0">
              <a:latin typeface="Times New Roman" pitchFamily="18" charset="0"/>
              <a:cs typeface="B Nazanin" pitchFamily="2" charset="-78"/>
            </a:endParaRPr>
          </a:p>
        </p:txBody>
      </p:sp>
      <p:pic>
        <p:nvPicPr>
          <p:cNvPr id="814086" name="Picture 6"/>
          <p:cNvPicPr>
            <a:picLocks noChangeAspect="1" noChangeArrowheads="1"/>
          </p:cNvPicPr>
          <p:nvPr/>
        </p:nvPicPr>
        <p:blipFill>
          <a:blip r:embed="rId4"/>
          <a:srcRect/>
          <a:stretch>
            <a:fillRect/>
          </a:stretch>
        </p:blipFill>
        <p:spPr bwMode="auto">
          <a:xfrm>
            <a:off x="6877050" y="1125538"/>
            <a:ext cx="1482725" cy="377825"/>
          </a:xfrm>
          <a:prstGeom prst="rect">
            <a:avLst/>
          </a:prstGeom>
          <a:noFill/>
          <a:ln w="9525">
            <a:noFill/>
            <a:miter lim="800000"/>
            <a:headEnd/>
            <a:tailEnd/>
          </a:ln>
        </p:spPr>
      </p:pic>
      <p:pic>
        <p:nvPicPr>
          <p:cNvPr id="814087" name="Picture 7"/>
          <p:cNvPicPr>
            <a:picLocks noChangeAspect="1" noChangeArrowheads="1"/>
          </p:cNvPicPr>
          <p:nvPr/>
        </p:nvPicPr>
        <p:blipFill>
          <a:blip r:embed="rId5"/>
          <a:srcRect/>
          <a:stretch>
            <a:fillRect/>
          </a:stretch>
        </p:blipFill>
        <p:spPr bwMode="auto">
          <a:xfrm>
            <a:off x="7086534" y="1712251"/>
            <a:ext cx="339725" cy="315912"/>
          </a:xfrm>
          <a:prstGeom prst="rect">
            <a:avLst/>
          </a:prstGeom>
          <a:noFill/>
          <a:ln w="9525">
            <a:noFill/>
            <a:miter lim="800000"/>
            <a:headEnd/>
            <a:tailEnd/>
          </a:ln>
        </p:spPr>
      </p:pic>
      <p:pic>
        <p:nvPicPr>
          <p:cNvPr id="814088" name="Picture 8"/>
          <p:cNvPicPr>
            <a:picLocks noChangeAspect="1" noChangeArrowheads="1"/>
          </p:cNvPicPr>
          <p:nvPr/>
        </p:nvPicPr>
        <p:blipFill>
          <a:blip r:embed="rId6"/>
          <a:srcRect/>
          <a:stretch>
            <a:fillRect/>
          </a:stretch>
        </p:blipFill>
        <p:spPr bwMode="auto">
          <a:xfrm>
            <a:off x="6543610" y="1743230"/>
            <a:ext cx="360362" cy="315912"/>
          </a:xfrm>
          <a:prstGeom prst="rect">
            <a:avLst/>
          </a:prstGeom>
          <a:noFill/>
          <a:ln w="9525">
            <a:noFill/>
            <a:miter lim="800000"/>
            <a:headEnd/>
            <a:tailEnd/>
          </a:ln>
        </p:spPr>
      </p:pic>
      <p:sp>
        <p:nvSpPr>
          <p:cNvPr id="814089" name="Text Box 9"/>
          <p:cNvSpPr txBox="1">
            <a:spLocks noChangeArrowheads="1"/>
          </p:cNvSpPr>
          <p:nvPr/>
        </p:nvSpPr>
        <p:spPr bwMode="auto">
          <a:xfrm>
            <a:off x="1549753" y="2916238"/>
            <a:ext cx="7146572" cy="3693319"/>
          </a:xfrm>
          <a:prstGeom prst="rect">
            <a:avLst/>
          </a:prstGeom>
          <a:noFill/>
          <a:ln w="9525">
            <a:noFill/>
            <a:miter lim="800000"/>
            <a:headEnd/>
            <a:tailEnd/>
          </a:ln>
        </p:spPr>
        <p:txBody>
          <a:bodyPr wrap="none">
            <a:spAutoFit/>
          </a:bodyPr>
          <a:lstStyle/>
          <a:p>
            <a:pPr>
              <a:lnSpc>
                <a:spcPct val="150000"/>
              </a:lnSpc>
            </a:pPr>
            <a:r>
              <a:rPr lang="fa-IR" sz="3600" dirty="0" smtClean="0">
                <a:solidFill>
                  <a:srgbClr val="336699"/>
                </a:solidFill>
                <a:latin typeface="Times New Roman" pitchFamily="18" charset="0"/>
                <a:cs typeface="B Nazanin" pitchFamily="2" charset="-78"/>
              </a:rPr>
              <a:t>مثال</a:t>
            </a:r>
            <a:endParaRPr lang="fa-IR" sz="3600" dirty="0">
              <a:solidFill>
                <a:srgbClr val="336699"/>
              </a:solidFill>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تابع                       </a:t>
            </a:r>
            <a:r>
              <a:rPr lang="fa-IR" sz="2400" dirty="0" smtClean="0">
                <a:latin typeface="Times New Roman" pitchFamily="18" charset="0"/>
                <a:cs typeface="B Nazanin" pitchFamily="2" charset="-78"/>
              </a:rPr>
              <a:t> با </a:t>
            </a:r>
            <a:r>
              <a:rPr lang="fa-IR" sz="2400" dirty="0">
                <a:latin typeface="Times New Roman" pitchFamily="18" charset="0"/>
                <a:cs typeface="B Nazanin" pitchFamily="2" charset="-78"/>
              </a:rPr>
              <a:t>تعریف :</a:t>
            </a: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روی </a:t>
            </a:r>
            <a:r>
              <a:rPr lang="en-US" sz="2000" dirty="0">
                <a:latin typeface="Times New Roman" pitchFamily="18" charset="0"/>
                <a:cs typeface="B Nazanin" pitchFamily="2" charset="-78"/>
              </a:rPr>
              <a:t>[-1, 1]</a:t>
            </a:r>
            <a:r>
              <a:rPr lang="fa-IR" sz="2400" dirty="0">
                <a:latin typeface="Times New Roman" pitchFamily="18" charset="0"/>
                <a:cs typeface="B Nazanin" pitchFamily="2" charset="-78"/>
              </a:rPr>
              <a:t> پیوسته و لذا یک خم در       است. معادلات پارامتری این خم </a:t>
            </a:r>
          </a:p>
          <a:p>
            <a:pPr>
              <a:lnSpc>
                <a:spcPct val="150000"/>
              </a:lnSpc>
            </a:pPr>
            <a:r>
              <a:rPr lang="fa-IR" sz="2400" dirty="0">
                <a:latin typeface="Times New Roman" pitchFamily="18" charset="0"/>
                <a:cs typeface="B Nazanin" pitchFamily="2" charset="-78"/>
              </a:rPr>
              <a:t>عبارت اند از :</a:t>
            </a:r>
          </a:p>
          <a:p>
            <a:pPr>
              <a:lnSpc>
                <a:spcPct val="150000"/>
              </a:lnSpc>
            </a:pPr>
            <a:endParaRPr lang="en-US" sz="2400" dirty="0">
              <a:latin typeface="Times New Roman" pitchFamily="18" charset="0"/>
              <a:cs typeface="B Nazanin" pitchFamily="2" charset="-78"/>
            </a:endParaRPr>
          </a:p>
        </p:txBody>
      </p:sp>
      <p:pic>
        <p:nvPicPr>
          <p:cNvPr id="814090" name="Picture 10"/>
          <p:cNvPicPr>
            <a:picLocks noChangeAspect="1" noChangeArrowheads="1"/>
          </p:cNvPicPr>
          <p:nvPr/>
        </p:nvPicPr>
        <p:blipFill>
          <a:blip r:embed="rId7"/>
          <a:srcRect/>
          <a:stretch>
            <a:fillRect/>
          </a:stretch>
        </p:blipFill>
        <p:spPr bwMode="auto">
          <a:xfrm>
            <a:off x="6516688" y="3860800"/>
            <a:ext cx="1614487" cy="377825"/>
          </a:xfrm>
          <a:prstGeom prst="rect">
            <a:avLst/>
          </a:prstGeom>
          <a:noFill/>
          <a:ln w="9525">
            <a:noFill/>
            <a:miter lim="800000"/>
            <a:headEnd/>
            <a:tailEnd/>
          </a:ln>
        </p:spPr>
      </p:pic>
      <p:pic>
        <p:nvPicPr>
          <p:cNvPr id="814091" name="Picture 11"/>
          <p:cNvPicPr>
            <a:picLocks noChangeAspect="1" noChangeArrowheads="1"/>
          </p:cNvPicPr>
          <p:nvPr/>
        </p:nvPicPr>
        <p:blipFill>
          <a:blip r:embed="rId8"/>
          <a:srcRect/>
          <a:stretch>
            <a:fillRect/>
          </a:stretch>
        </p:blipFill>
        <p:spPr bwMode="auto">
          <a:xfrm>
            <a:off x="3419475" y="4365625"/>
            <a:ext cx="1930400" cy="414338"/>
          </a:xfrm>
          <a:prstGeom prst="rect">
            <a:avLst/>
          </a:prstGeom>
          <a:noFill/>
          <a:ln w="9525">
            <a:noFill/>
            <a:miter lim="800000"/>
            <a:headEnd/>
            <a:tailEnd/>
          </a:ln>
        </p:spPr>
      </p:pic>
      <p:pic>
        <p:nvPicPr>
          <p:cNvPr id="814092" name="Picture 12"/>
          <p:cNvPicPr>
            <a:picLocks noChangeAspect="1" noChangeArrowheads="1"/>
          </p:cNvPicPr>
          <p:nvPr/>
        </p:nvPicPr>
        <p:blipFill>
          <a:blip r:embed="rId5"/>
          <a:srcRect/>
          <a:stretch>
            <a:fillRect/>
          </a:stretch>
        </p:blipFill>
        <p:spPr bwMode="auto">
          <a:xfrm>
            <a:off x="4793456" y="4945863"/>
            <a:ext cx="339725" cy="315912"/>
          </a:xfrm>
          <a:prstGeom prst="rect">
            <a:avLst/>
          </a:prstGeom>
          <a:noFill/>
          <a:ln w="9525">
            <a:noFill/>
            <a:miter lim="800000"/>
            <a:headEnd/>
            <a:tailEnd/>
          </a:ln>
        </p:spPr>
      </p:pic>
      <p:pic>
        <p:nvPicPr>
          <p:cNvPr id="814093" name="Picture 13"/>
          <p:cNvPicPr>
            <a:picLocks noChangeAspect="1" noChangeArrowheads="1"/>
          </p:cNvPicPr>
          <p:nvPr/>
        </p:nvPicPr>
        <p:blipFill>
          <a:blip r:embed="rId9"/>
          <a:srcRect/>
          <a:stretch>
            <a:fillRect/>
          </a:stretch>
        </p:blipFill>
        <p:spPr bwMode="auto">
          <a:xfrm>
            <a:off x="2555875" y="5949950"/>
            <a:ext cx="3724275" cy="414338"/>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14085"/>
                                        </p:tgtEl>
                                        <p:attrNameLst>
                                          <p:attrName>style.visibility</p:attrName>
                                        </p:attrNameLst>
                                      </p:cBhvr>
                                      <p:to>
                                        <p:strVal val="visible"/>
                                      </p:to>
                                    </p:set>
                                    <p:anim calcmode="lin" valueType="num">
                                      <p:cBhvr>
                                        <p:cTn id="7" dur="1000" fill="hold"/>
                                        <p:tgtEl>
                                          <p:spTgt spid="814085"/>
                                        </p:tgtEl>
                                        <p:attrNameLst>
                                          <p:attrName>ppt_x</p:attrName>
                                        </p:attrNameLst>
                                      </p:cBhvr>
                                      <p:tavLst>
                                        <p:tav tm="0">
                                          <p:val>
                                            <p:strVal val="#ppt_x-.2"/>
                                          </p:val>
                                        </p:tav>
                                        <p:tav tm="100000">
                                          <p:val>
                                            <p:strVal val="#ppt_x"/>
                                          </p:val>
                                        </p:tav>
                                      </p:tavLst>
                                    </p:anim>
                                    <p:anim calcmode="lin" valueType="num">
                                      <p:cBhvr>
                                        <p:cTn id="8" dur="1000" fill="hold"/>
                                        <p:tgtEl>
                                          <p:spTgt spid="8140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4085"/>
                                        </p:tgtEl>
                                      </p:cBhvr>
                                    </p:animEffect>
                                  </p:childTnLst>
                                </p:cTn>
                              </p:par>
                              <p:par>
                                <p:cTn id="10" presetID="29" presetClass="entr" presetSubtype="0" fill="hold" nodeType="withEffect">
                                  <p:stCondLst>
                                    <p:cond delay="0"/>
                                  </p:stCondLst>
                                  <p:childTnLst>
                                    <p:set>
                                      <p:cBhvr>
                                        <p:cTn id="11" dur="1" fill="hold">
                                          <p:stCondLst>
                                            <p:cond delay="0"/>
                                          </p:stCondLst>
                                        </p:cTn>
                                        <p:tgtEl>
                                          <p:spTgt spid="814086"/>
                                        </p:tgtEl>
                                        <p:attrNameLst>
                                          <p:attrName>style.visibility</p:attrName>
                                        </p:attrNameLst>
                                      </p:cBhvr>
                                      <p:to>
                                        <p:strVal val="visible"/>
                                      </p:to>
                                    </p:set>
                                    <p:anim calcmode="lin" valueType="num">
                                      <p:cBhvr>
                                        <p:cTn id="12" dur="1000" fill="hold"/>
                                        <p:tgtEl>
                                          <p:spTgt spid="814086"/>
                                        </p:tgtEl>
                                        <p:attrNameLst>
                                          <p:attrName>ppt_x</p:attrName>
                                        </p:attrNameLst>
                                      </p:cBhvr>
                                      <p:tavLst>
                                        <p:tav tm="0">
                                          <p:val>
                                            <p:strVal val="#ppt_x-.2"/>
                                          </p:val>
                                        </p:tav>
                                        <p:tav tm="100000">
                                          <p:val>
                                            <p:strVal val="#ppt_x"/>
                                          </p:val>
                                        </p:tav>
                                      </p:tavLst>
                                    </p:anim>
                                    <p:anim calcmode="lin" valueType="num">
                                      <p:cBhvr>
                                        <p:cTn id="13" dur="1000" fill="hold"/>
                                        <p:tgtEl>
                                          <p:spTgt spid="81408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4086"/>
                                        </p:tgtEl>
                                      </p:cBhvr>
                                    </p:animEffect>
                                  </p:childTnLst>
                                </p:cTn>
                              </p:par>
                              <p:par>
                                <p:cTn id="15" presetID="29" presetClass="entr" presetSubtype="0" fill="hold" nodeType="withEffect">
                                  <p:stCondLst>
                                    <p:cond delay="0"/>
                                  </p:stCondLst>
                                  <p:childTnLst>
                                    <p:set>
                                      <p:cBhvr>
                                        <p:cTn id="16" dur="1" fill="hold">
                                          <p:stCondLst>
                                            <p:cond delay="0"/>
                                          </p:stCondLst>
                                        </p:cTn>
                                        <p:tgtEl>
                                          <p:spTgt spid="814087"/>
                                        </p:tgtEl>
                                        <p:attrNameLst>
                                          <p:attrName>style.visibility</p:attrName>
                                        </p:attrNameLst>
                                      </p:cBhvr>
                                      <p:to>
                                        <p:strVal val="visible"/>
                                      </p:to>
                                    </p:set>
                                    <p:anim calcmode="lin" valueType="num">
                                      <p:cBhvr>
                                        <p:cTn id="17" dur="1000" fill="hold"/>
                                        <p:tgtEl>
                                          <p:spTgt spid="814087"/>
                                        </p:tgtEl>
                                        <p:attrNameLst>
                                          <p:attrName>ppt_x</p:attrName>
                                        </p:attrNameLst>
                                      </p:cBhvr>
                                      <p:tavLst>
                                        <p:tav tm="0">
                                          <p:val>
                                            <p:strVal val="#ppt_x-.2"/>
                                          </p:val>
                                        </p:tav>
                                        <p:tav tm="100000">
                                          <p:val>
                                            <p:strVal val="#ppt_x"/>
                                          </p:val>
                                        </p:tav>
                                      </p:tavLst>
                                    </p:anim>
                                    <p:anim calcmode="lin" valueType="num">
                                      <p:cBhvr>
                                        <p:cTn id="18" dur="1000" fill="hold"/>
                                        <p:tgtEl>
                                          <p:spTgt spid="8140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4087"/>
                                        </p:tgtEl>
                                      </p:cBhvr>
                                    </p:animEffect>
                                  </p:childTnLst>
                                </p:cTn>
                              </p:par>
                              <p:par>
                                <p:cTn id="20" presetID="29" presetClass="entr" presetSubtype="0" fill="hold" nodeType="withEffect">
                                  <p:stCondLst>
                                    <p:cond delay="0"/>
                                  </p:stCondLst>
                                  <p:childTnLst>
                                    <p:set>
                                      <p:cBhvr>
                                        <p:cTn id="21" dur="1" fill="hold">
                                          <p:stCondLst>
                                            <p:cond delay="0"/>
                                          </p:stCondLst>
                                        </p:cTn>
                                        <p:tgtEl>
                                          <p:spTgt spid="814088"/>
                                        </p:tgtEl>
                                        <p:attrNameLst>
                                          <p:attrName>style.visibility</p:attrName>
                                        </p:attrNameLst>
                                      </p:cBhvr>
                                      <p:to>
                                        <p:strVal val="visible"/>
                                      </p:to>
                                    </p:set>
                                    <p:anim calcmode="lin" valueType="num">
                                      <p:cBhvr>
                                        <p:cTn id="22" dur="1000" fill="hold"/>
                                        <p:tgtEl>
                                          <p:spTgt spid="814088"/>
                                        </p:tgtEl>
                                        <p:attrNameLst>
                                          <p:attrName>ppt_x</p:attrName>
                                        </p:attrNameLst>
                                      </p:cBhvr>
                                      <p:tavLst>
                                        <p:tav tm="0">
                                          <p:val>
                                            <p:strVal val="#ppt_x-.2"/>
                                          </p:val>
                                        </p:tav>
                                        <p:tav tm="100000">
                                          <p:val>
                                            <p:strVal val="#ppt_x"/>
                                          </p:val>
                                        </p:tav>
                                      </p:tavLst>
                                    </p:anim>
                                    <p:anim calcmode="lin" valueType="num">
                                      <p:cBhvr>
                                        <p:cTn id="23" dur="1000" fill="hold"/>
                                        <p:tgtEl>
                                          <p:spTgt spid="81408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1408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814089"/>
                                        </p:tgtEl>
                                        <p:attrNameLst>
                                          <p:attrName>style.visibility</p:attrName>
                                        </p:attrNameLst>
                                      </p:cBhvr>
                                      <p:to>
                                        <p:strVal val="visible"/>
                                      </p:to>
                                    </p:set>
                                    <p:anim calcmode="lin" valueType="num">
                                      <p:cBhvr>
                                        <p:cTn id="29" dur="1000" fill="hold"/>
                                        <p:tgtEl>
                                          <p:spTgt spid="814089"/>
                                        </p:tgtEl>
                                        <p:attrNameLst>
                                          <p:attrName>ppt_x</p:attrName>
                                        </p:attrNameLst>
                                      </p:cBhvr>
                                      <p:tavLst>
                                        <p:tav tm="0">
                                          <p:val>
                                            <p:strVal val="#ppt_x-.2"/>
                                          </p:val>
                                        </p:tav>
                                        <p:tav tm="100000">
                                          <p:val>
                                            <p:strVal val="#ppt_x"/>
                                          </p:val>
                                        </p:tav>
                                      </p:tavLst>
                                    </p:anim>
                                    <p:anim calcmode="lin" valueType="num">
                                      <p:cBhvr>
                                        <p:cTn id="30" dur="1000" fill="hold"/>
                                        <p:tgtEl>
                                          <p:spTgt spid="81408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14089"/>
                                        </p:tgtEl>
                                      </p:cBhvr>
                                    </p:animEffect>
                                  </p:childTnLst>
                                </p:cTn>
                              </p:par>
                              <p:par>
                                <p:cTn id="32" presetID="29" presetClass="entr" presetSubtype="0" fill="hold" nodeType="withEffect">
                                  <p:stCondLst>
                                    <p:cond delay="0"/>
                                  </p:stCondLst>
                                  <p:childTnLst>
                                    <p:set>
                                      <p:cBhvr>
                                        <p:cTn id="33" dur="1" fill="hold">
                                          <p:stCondLst>
                                            <p:cond delay="0"/>
                                          </p:stCondLst>
                                        </p:cTn>
                                        <p:tgtEl>
                                          <p:spTgt spid="814090"/>
                                        </p:tgtEl>
                                        <p:attrNameLst>
                                          <p:attrName>style.visibility</p:attrName>
                                        </p:attrNameLst>
                                      </p:cBhvr>
                                      <p:to>
                                        <p:strVal val="visible"/>
                                      </p:to>
                                    </p:set>
                                    <p:anim calcmode="lin" valueType="num">
                                      <p:cBhvr>
                                        <p:cTn id="34" dur="1000" fill="hold"/>
                                        <p:tgtEl>
                                          <p:spTgt spid="814090"/>
                                        </p:tgtEl>
                                        <p:attrNameLst>
                                          <p:attrName>ppt_x</p:attrName>
                                        </p:attrNameLst>
                                      </p:cBhvr>
                                      <p:tavLst>
                                        <p:tav tm="0">
                                          <p:val>
                                            <p:strVal val="#ppt_x-.2"/>
                                          </p:val>
                                        </p:tav>
                                        <p:tav tm="100000">
                                          <p:val>
                                            <p:strVal val="#ppt_x"/>
                                          </p:val>
                                        </p:tav>
                                      </p:tavLst>
                                    </p:anim>
                                    <p:anim calcmode="lin" valueType="num">
                                      <p:cBhvr>
                                        <p:cTn id="35" dur="1000" fill="hold"/>
                                        <p:tgtEl>
                                          <p:spTgt spid="81409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14090"/>
                                        </p:tgtEl>
                                      </p:cBhvr>
                                    </p:animEffect>
                                  </p:childTnLst>
                                </p:cTn>
                              </p:par>
                              <p:par>
                                <p:cTn id="37" presetID="29" presetClass="entr" presetSubtype="0" fill="hold" nodeType="withEffect">
                                  <p:stCondLst>
                                    <p:cond delay="0"/>
                                  </p:stCondLst>
                                  <p:childTnLst>
                                    <p:set>
                                      <p:cBhvr>
                                        <p:cTn id="38" dur="1" fill="hold">
                                          <p:stCondLst>
                                            <p:cond delay="0"/>
                                          </p:stCondLst>
                                        </p:cTn>
                                        <p:tgtEl>
                                          <p:spTgt spid="814091"/>
                                        </p:tgtEl>
                                        <p:attrNameLst>
                                          <p:attrName>style.visibility</p:attrName>
                                        </p:attrNameLst>
                                      </p:cBhvr>
                                      <p:to>
                                        <p:strVal val="visible"/>
                                      </p:to>
                                    </p:set>
                                    <p:anim calcmode="lin" valueType="num">
                                      <p:cBhvr>
                                        <p:cTn id="39" dur="1000" fill="hold"/>
                                        <p:tgtEl>
                                          <p:spTgt spid="814091"/>
                                        </p:tgtEl>
                                        <p:attrNameLst>
                                          <p:attrName>ppt_x</p:attrName>
                                        </p:attrNameLst>
                                      </p:cBhvr>
                                      <p:tavLst>
                                        <p:tav tm="0">
                                          <p:val>
                                            <p:strVal val="#ppt_x-.2"/>
                                          </p:val>
                                        </p:tav>
                                        <p:tav tm="100000">
                                          <p:val>
                                            <p:strVal val="#ppt_x"/>
                                          </p:val>
                                        </p:tav>
                                      </p:tavLst>
                                    </p:anim>
                                    <p:anim calcmode="lin" valueType="num">
                                      <p:cBhvr>
                                        <p:cTn id="40" dur="1000" fill="hold"/>
                                        <p:tgtEl>
                                          <p:spTgt spid="81409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14091"/>
                                        </p:tgtEl>
                                      </p:cBhvr>
                                    </p:animEffect>
                                  </p:childTnLst>
                                </p:cTn>
                              </p:par>
                              <p:par>
                                <p:cTn id="42" presetID="29" presetClass="entr" presetSubtype="0" fill="hold" nodeType="withEffect">
                                  <p:stCondLst>
                                    <p:cond delay="0"/>
                                  </p:stCondLst>
                                  <p:childTnLst>
                                    <p:set>
                                      <p:cBhvr>
                                        <p:cTn id="43" dur="1" fill="hold">
                                          <p:stCondLst>
                                            <p:cond delay="0"/>
                                          </p:stCondLst>
                                        </p:cTn>
                                        <p:tgtEl>
                                          <p:spTgt spid="814092"/>
                                        </p:tgtEl>
                                        <p:attrNameLst>
                                          <p:attrName>style.visibility</p:attrName>
                                        </p:attrNameLst>
                                      </p:cBhvr>
                                      <p:to>
                                        <p:strVal val="visible"/>
                                      </p:to>
                                    </p:set>
                                    <p:anim calcmode="lin" valueType="num">
                                      <p:cBhvr>
                                        <p:cTn id="44" dur="1000" fill="hold"/>
                                        <p:tgtEl>
                                          <p:spTgt spid="814092"/>
                                        </p:tgtEl>
                                        <p:attrNameLst>
                                          <p:attrName>ppt_x</p:attrName>
                                        </p:attrNameLst>
                                      </p:cBhvr>
                                      <p:tavLst>
                                        <p:tav tm="0">
                                          <p:val>
                                            <p:strVal val="#ppt_x-.2"/>
                                          </p:val>
                                        </p:tav>
                                        <p:tav tm="100000">
                                          <p:val>
                                            <p:strVal val="#ppt_x"/>
                                          </p:val>
                                        </p:tav>
                                      </p:tavLst>
                                    </p:anim>
                                    <p:anim calcmode="lin" valueType="num">
                                      <p:cBhvr>
                                        <p:cTn id="45" dur="1000" fill="hold"/>
                                        <p:tgtEl>
                                          <p:spTgt spid="81409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814092"/>
                                        </p:tgtEl>
                                      </p:cBhvr>
                                    </p:animEffect>
                                  </p:childTnLst>
                                </p:cTn>
                              </p:par>
                              <p:par>
                                <p:cTn id="47" presetID="29" presetClass="entr" presetSubtype="0" fill="hold" nodeType="withEffect">
                                  <p:stCondLst>
                                    <p:cond delay="0"/>
                                  </p:stCondLst>
                                  <p:childTnLst>
                                    <p:set>
                                      <p:cBhvr>
                                        <p:cTn id="48" dur="1" fill="hold">
                                          <p:stCondLst>
                                            <p:cond delay="0"/>
                                          </p:stCondLst>
                                        </p:cTn>
                                        <p:tgtEl>
                                          <p:spTgt spid="814093"/>
                                        </p:tgtEl>
                                        <p:attrNameLst>
                                          <p:attrName>style.visibility</p:attrName>
                                        </p:attrNameLst>
                                      </p:cBhvr>
                                      <p:to>
                                        <p:strVal val="visible"/>
                                      </p:to>
                                    </p:set>
                                    <p:anim calcmode="lin" valueType="num">
                                      <p:cBhvr>
                                        <p:cTn id="49" dur="1000" fill="hold"/>
                                        <p:tgtEl>
                                          <p:spTgt spid="814093"/>
                                        </p:tgtEl>
                                        <p:attrNameLst>
                                          <p:attrName>ppt_x</p:attrName>
                                        </p:attrNameLst>
                                      </p:cBhvr>
                                      <p:tavLst>
                                        <p:tav tm="0">
                                          <p:val>
                                            <p:strVal val="#ppt_x-.2"/>
                                          </p:val>
                                        </p:tav>
                                        <p:tav tm="100000">
                                          <p:val>
                                            <p:strVal val="#ppt_x"/>
                                          </p:val>
                                        </p:tav>
                                      </p:tavLst>
                                    </p:anim>
                                    <p:anim calcmode="lin" valueType="num">
                                      <p:cBhvr>
                                        <p:cTn id="50" dur="1000" fill="hold"/>
                                        <p:tgtEl>
                                          <p:spTgt spid="81409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8140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47539" fill="hold"/>
                                        <p:tgtEl>
                                          <p:spTgt spid="3"/>
                                        </p:tgtEl>
                                      </p:cBhvr>
                                    </p:cmd>
                                  </p:childTnLst>
                                </p:cTn>
                              </p:par>
                            </p:childTnLst>
                          </p:cTn>
                        </p:par>
                      </p:childTnLst>
                    </p:cTn>
                  </p:par>
                </p:childTnLst>
              </p:cTn>
              <p:nextCondLst>
                <p:cond evt="onClick" delay="0">
                  <p:tgtEl>
                    <p:spTgt spid="3"/>
                  </p:tgtEl>
                </p:cond>
              </p:nextCondLst>
            </p:seq>
            <p:audio>
              <p:cMediaNode vol="80000">
                <p:cTn id="57" fill="hold" display="0">
                  <p:stCondLst>
                    <p:cond delay="indefinite"/>
                  </p:stCondLst>
                  <p:endCondLst>
                    <p:cond evt="onStopAudio" delay="0">
                      <p:tgtEl>
                        <p:sldTgt/>
                      </p:tgtEl>
                    </p:cond>
                  </p:endCondLst>
                </p:cTn>
                <p:tgtEl>
                  <p:spTgt spid="3"/>
                </p:tgtEl>
              </p:cMediaNode>
            </p:audio>
          </p:childTnLst>
        </p:cTn>
      </p:par>
    </p:tnLst>
    <p:bldLst>
      <p:bldP spid="814085" grpId="0"/>
      <p:bldP spid="8140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Text Box 2"/>
          <p:cNvSpPr txBox="1">
            <a:spLocks noChangeArrowheads="1"/>
          </p:cNvSpPr>
          <p:nvPr/>
        </p:nvSpPr>
        <p:spPr bwMode="auto">
          <a:xfrm>
            <a:off x="957340" y="288925"/>
            <a:ext cx="7667548" cy="6740307"/>
          </a:xfrm>
          <a:prstGeom prst="rect">
            <a:avLst/>
          </a:prstGeom>
          <a:noFill/>
          <a:ln w="9525">
            <a:noFill/>
            <a:miter lim="800000"/>
            <a:headEnd/>
            <a:tailEnd/>
          </a:ln>
        </p:spPr>
        <p:txBody>
          <a:bodyPr wrap="none">
            <a:spAutoFit/>
          </a:bodyPr>
          <a:lstStyle/>
          <a:p>
            <a:pPr>
              <a:lnSpc>
                <a:spcPct val="150000"/>
              </a:lnSpc>
            </a:pPr>
            <a:r>
              <a:rPr lang="fa-IR" sz="2400" dirty="0">
                <a:latin typeface="Times New Roman" pitchFamily="18" charset="0"/>
                <a:cs typeface="B Nazanin" pitchFamily="2" charset="-78"/>
              </a:rPr>
              <a:t>توجه کنید که وقتی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از 1- </a:t>
            </a:r>
            <a:r>
              <a:rPr lang="fa-IR" sz="2400" dirty="0">
                <a:latin typeface="Times New Roman" pitchFamily="18" charset="0"/>
                <a:cs typeface="B Nazanin" pitchFamily="2" charset="-78"/>
              </a:rPr>
              <a:t>تا 0 افزایش می یابد ، نقطه  </a:t>
            </a:r>
            <a:r>
              <a:rPr lang="en-US" sz="2000" dirty="0">
                <a:latin typeface="Times New Roman" pitchFamily="18" charset="0"/>
                <a:cs typeface="B Nazanin" pitchFamily="2" charset="-78"/>
              </a:rPr>
              <a:t>(</a:t>
            </a:r>
            <a:r>
              <a:rPr lang="en-US" sz="2000" dirty="0" err="1">
                <a:latin typeface="Times New Roman" pitchFamily="18" charset="0"/>
                <a:cs typeface="B Nazanin" pitchFamily="2" charset="-78"/>
              </a:rPr>
              <a:t>x,y</a:t>
            </a:r>
            <a:r>
              <a:rPr lang="en-US" sz="2000" dirty="0">
                <a:latin typeface="Times New Roman" pitchFamily="18" charset="0"/>
                <a:cs typeface="B Nazanin" pitchFamily="2" charset="-78"/>
              </a:rPr>
              <a:t>)</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روی </a:t>
            </a:r>
            <a:r>
              <a:rPr lang="fa-IR" sz="2400" dirty="0">
                <a:latin typeface="Times New Roman" pitchFamily="18" charset="0"/>
                <a:cs typeface="B Nazanin" pitchFamily="2" charset="-78"/>
              </a:rPr>
              <a:t>خم</a:t>
            </a:r>
            <a:r>
              <a:rPr lang="fa-IR" sz="2000" dirty="0">
                <a:latin typeface="Times New Roman" pitchFamily="18" charset="0"/>
                <a:cs typeface="B Nazanin" pitchFamily="2" charset="-78"/>
              </a:rPr>
              <a:t> </a:t>
            </a:r>
            <a:r>
              <a:rPr lang="en-US" sz="2000" dirty="0" smtClean="0">
                <a:latin typeface="Times New Roman" pitchFamily="18" charset="0"/>
                <a:cs typeface="B Nazanin" pitchFamily="2" charset="-78"/>
              </a:rPr>
              <a:t>f</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از</a:t>
            </a:r>
            <a:endParaRPr lang="fa-IR" sz="2400" dirty="0">
              <a:latin typeface="Times New Roman" pitchFamily="18" charset="0"/>
              <a:cs typeface="B Nazanin" pitchFamily="2" charset="-78"/>
            </a:endParaRPr>
          </a:p>
          <a:p>
            <a:pPr>
              <a:lnSpc>
                <a:spcPct val="150000"/>
              </a:lnSpc>
            </a:pPr>
            <a:r>
              <a:rPr lang="en-US" sz="2000" dirty="0">
                <a:latin typeface="Times New Roman" pitchFamily="18" charset="0"/>
                <a:cs typeface="B Nazanin" pitchFamily="2" charset="-78"/>
              </a:rPr>
              <a:t>(1, 1)</a:t>
            </a:r>
            <a:r>
              <a:rPr lang="fa-IR" sz="2400" dirty="0">
                <a:latin typeface="Times New Roman" pitchFamily="18" charset="0"/>
                <a:cs typeface="B Nazanin" pitchFamily="2" charset="-78"/>
              </a:rPr>
              <a:t> تا </a:t>
            </a:r>
            <a:r>
              <a:rPr lang="fa-IR" sz="2000" dirty="0">
                <a:latin typeface="Times New Roman" pitchFamily="18" charset="0"/>
                <a:cs typeface="B Nazanin" pitchFamily="2" charset="-78"/>
              </a:rPr>
              <a:t>(0و0</a:t>
            </a:r>
            <a:r>
              <a:rPr lang="fa-IR" sz="2000" dirty="0" smtClean="0">
                <a:latin typeface="Times New Roman" pitchFamily="18" charset="0"/>
                <a:cs typeface="B Nazanin" pitchFamily="2" charset="-78"/>
              </a:rPr>
              <a:t>) را</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یک بار می پیماید</a:t>
            </a:r>
            <a:r>
              <a:rPr lang="fa-IR" sz="2400" dirty="0" smtClean="0">
                <a:latin typeface="Times New Roman" pitchFamily="18" charset="0"/>
                <a:cs typeface="B Nazanin" pitchFamily="2" charset="-78"/>
              </a:rPr>
              <a:t>. همچنین </a:t>
            </a:r>
            <a:r>
              <a:rPr lang="fa-IR" sz="2400" dirty="0">
                <a:latin typeface="Times New Roman" pitchFamily="18" charset="0"/>
                <a:cs typeface="B Nazanin" pitchFamily="2" charset="-78"/>
              </a:rPr>
              <a:t>وقتی</a:t>
            </a:r>
            <a:r>
              <a:rPr lang="fa-IR" sz="2000" dirty="0">
                <a:latin typeface="Times New Roman" pitchFamily="18" charset="0"/>
                <a:cs typeface="B Nazanin" pitchFamily="2" charset="-78"/>
              </a:rPr>
              <a:t> </a:t>
            </a:r>
            <a:r>
              <a:rPr lang="en-US" sz="2000" dirty="0">
                <a:latin typeface="Times New Roman" pitchFamily="18" charset="0"/>
                <a:cs typeface="B Nazanin" pitchFamily="2" charset="-78"/>
              </a:rPr>
              <a:t>t</a:t>
            </a:r>
            <a:r>
              <a:rPr lang="fa-IR" sz="2400" dirty="0">
                <a:latin typeface="Times New Roman" pitchFamily="18" charset="0"/>
                <a:cs typeface="B Nazanin" pitchFamily="2" charset="-78"/>
              </a:rPr>
              <a:t> از 0 تا 1 افزایش یابد نقطه </a:t>
            </a:r>
          </a:p>
          <a:p>
            <a:pPr>
              <a:lnSpc>
                <a:spcPct val="150000"/>
              </a:lnSpc>
            </a:pPr>
            <a:r>
              <a:rPr lang="en-US" sz="2000" dirty="0">
                <a:latin typeface="Times New Roman" pitchFamily="18" charset="0"/>
                <a:cs typeface="B Nazanin" pitchFamily="2" charset="-78"/>
              </a:rPr>
              <a:t>(</a:t>
            </a:r>
            <a:r>
              <a:rPr lang="en-US" sz="2000" dirty="0" err="1">
                <a:latin typeface="Times New Roman" pitchFamily="18" charset="0"/>
                <a:cs typeface="B Nazanin" pitchFamily="2" charset="-78"/>
              </a:rPr>
              <a:t>x,y</a:t>
            </a:r>
            <a:r>
              <a:rPr lang="en-US" sz="2000" dirty="0">
                <a:latin typeface="Times New Roman" pitchFamily="18" charset="0"/>
                <a:cs typeface="B Nazanin" pitchFamily="2" charset="-78"/>
              </a:rPr>
              <a:t>)</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روی </a:t>
            </a:r>
            <a:r>
              <a:rPr lang="fa-IR" sz="2400" dirty="0">
                <a:latin typeface="Times New Roman" pitchFamily="18" charset="0"/>
                <a:cs typeface="B Nazanin" pitchFamily="2" charset="-78"/>
              </a:rPr>
              <a:t>خم</a:t>
            </a:r>
            <a:r>
              <a:rPr lang="fa-IR" sz="2000" dirty="0">
                <a:latin typeface="Times New Roman" pitchFamily="18" charset="0"/>
                <a:cs typeface="B Nazanin" pitchFamily="2" charset="-78"/>
              </a:rPr>
              <a:t> </a:t>
            </a:r>
            <a:r>
              <a:rPr lang="en-US" sz="2000" dirty="0" smtClean="0">
                <a:latin typeface="Times New Roman" pitchFamily="18" charset="0"/>
                <a:cs typeface="B Nazanin" pitchFamily="2" charset="-78"/>
              </a:rPr>
              <a:t>f</a:t>
            </a:r>
            <a:r>
              <a:rPr lang="fa-IR" sz="2400" dirty="0" smtClean="0">
                <a:latin typeface="Times New Roman" pitchFamily="18" charset="0"/>
                <a:cs typeface="B Nazanin" pitchFamily="2" charset="-78"/>
              </a:rPr>
              <a:t> </a:t>
            </a:r>
            <a:r>
              <a:rPr lang="fa-IR" sz="2400" dirty="0">
                <a:latin typeface="Times New Roman" pitchFamily="18" charset="0"/>
                <a:cs typeface="B Nazanin" pitchFamily="2" charset="-78"/>
              </a:rPr>
              <a:t>از </a:t>
            </a:r>
            <a:r>
              <a:rPr lang="en-US" sz="2000" dirty="0">
                <a:latin typeface="Times New Roman" pitchFamily="18" charset="0"/>
                <a:cs typeface="B Nazanin" pitchFamily="2" charset="-78"/>
              </a:rPr>
              <a:t>(0,0)</a:t>
            </a:r>
            <a:r>
              <a:rPr lang="fa-IR" sz="2400" dirty="0">
                <a:latin typeface="Times New Roman" pitchFamily="18" charset="0"/>
                <a:cs typeface="B Nazanin" pitchFamily="2" charset="-78"/>
              </a:rPr>
              <a:t> تا </a:t>
            </a:r>
            <a:r>
              <a:rPr lang="en-US" sz="2000" dirty="0">
                <a:latin typeface="Times New Roman" pitchFamily="18" charset="0"/>
                <a:cs typeface="B Nazanin" pitchFamily="2" charset="-78"/>
              </a:rPr>
              <a:t>(1,1)</a:t>
            </a:r>
            <a:r>
              <a:rPr lang="fa-IR" sz="2400" dirty="0">
                <a:latin typeface="Times New Roman" pitchFamily="18" charset="0"/>
                <a:cs typeface="B Nazanin" pitchFamily="2" charset="-78"/>
              </a:rPr>
              <a:t> </a:t>
            </a:r>
            <a:r>
              <a:rPr lang="fa-IR" sz="2400" dirty="0" smtClean="0">
                <a:latin typeface="Times New Roman" pitchFamily="18" charset="0"/>
                <a:cs typeface="B Nazanin" pitchFamily="2" charset="-78"/>
              </a:rPr>
              <a:t> را مجدداً </a:t>
            </a:r>
            <a:r>
              <a:rPr lang="fa-IR" sz="2400" dirty="0">
                <a:latin typeface="Times New Roman" pitchFamily="18" charset="0"/>
                <a:cs typeface="B Nazanin" pitchFamily="2" charset="-78"/>
              </a:rPr>
              <a:t>طی می </a:t>
            </a:r>
            <a:r>
              <a:rPr lang="fa-IR" sz="2400" dirty="0" smtClean="0">
                <a:latin typeface="Times New Roman" pitchFamily="18" charset="0"/>
                <a:cs typeface="B Nazanin" pitchFamily="2" charset="-78"/>
              </a:rPr>
              <a:t>کند</a:t>
            </a:r>
            <a:r>
              <a:rPr lang="fa-IR" sz="2400" dirty="0">
                <a:latin typeface="Times New Roman" pitchFamily="18" charset="0"/>
                <a:cs typeface="B Nazanin" pitchFamily="2" charset="-78"/>
              </a:rPr>
              <a:t>. بنابراین هریک از دسته</a:t>
            </a:r>
          </a:p>
          <a:p>
            <a:pPr>
              <a:lnSpc>
                <a:spcPct val="150000"/>
              </a:lnSpc>
            </a:pPr>
            <a:r>
              <a:rPr lang="fa-IR" sz="2400" dirty="0">
                <a:latin typeface="Times New Roman" pitchFamily="18" charset="0"/>
                <a:cs typeface="B Nazanin" pitchFamily="2" charset="-78"/>
              </a:rPr>
              <a:t>معادله های </a:t>
            </a: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endParaRPr lang="fa-IR" sz="2400" dirty="0">
              <a:latin typeface="Times New Roman" pitchFamily="18" charset="0"/>
              <a:cs typeface="B Nazanin" pitchFamily="2" charset="-78"/>
            </a:endParaRPr>
          </a:p>
          <a:p>
            <a:pPr>
              <a:lnSpc>
                <a:spcPct val="150000"/>
              </a:lnSpc>
            </a:pPr>
            <a:r>
              <a:rPr lang="fa-IR" sz="2400" dirty="0">
                <a:latin typeface="Times New Roman" pitchFamily="18" charset="0"/>
                <a:cs typeface="B Nazanin" pitchFamily="2" charset="-78"/>
              </a:rPr>
              <a:t>معادلات پارامتری خم واحدی هستند. در شکل (ب)</a:t>
            </a:r>
            <a:r>
              <a:rPr lang="en-US" sz="2400" dirty="0">
                <a:latin typeface="Times New Roman" pitchFamily="18" charset="0"/>
                <a:cs typeface="B Nazanin" pitchFamily="2" charset="-78"/>
              </a:rPr>
              <a:t> </a:t>
            </a:r>
            <a:r>
              <a:rPr lang="fa-IR" sz="2400" dirty="0">
                <a:latin typeface="Times New Roman" pitchFamily="18" charset="0"/>
                <a:cs typeface="B Nazanin" pitchFamily="2" charset="-78"/>
              </a:rPr>
              <a:t>خم مذکور با معـادلات</a:t>
            </a:r>
          </a:p>
          <a:p>
            <a:pPr>
              <a:lnSpc>
                <a:spcPct val="150000"/>
              </a:lnSpc>
            </a:pPr>
            <a:r>
              <a:rPr lang="fa-IR" sz="2400" dirty="0">
                <a:latin typeface="Times New Roman" pitchFamily="18" charset="0"/>
                <a:cs typeface="B Nazanin" pitchFamily="2" charset="-78"/>
              </a:rPr>
              <a:t>پارامتری </a:t>
            </a:r>
            <a:r>
              <a:rPr lang="fa-IR" sz="2400" dirty="0">
                <a:solidFill>
                  <a:srgbClr val="FA6306"/>
                </a:solidFill>
                <a:latin typeface="Times New Roman" pitchFamily="18" charset="0"/>
                <a:cs typeface="B Nazanin" pitchFamily="2" charset="-78"/>
              </a:rPr>
              <a:t>* </a:t>
            </a:r>
            <a:r>
              <a:rPr lang="fa-IR" sz="2400" dirty="0">
                <a:latin typeface="Times New Roman" pitchFamily="18" charset="0"/>
                <a:cs typeface="B Nazanin" pitchFamily="2" charset="-78"/>
              </a:rPr>
              <a:t>ودر شکل (پ) خم مذکور با معادلات پارامتری </a:t>
            </a:r>
            <a:r>
              <a:rPr lang="fa-IR" sz="2400" dirty="0">
                <a:solidFill>
                  <a:srgbClr val="FA6306"/>
                </a:solidFill>
                <a:latin typeface="Times New Roman" pitchFamily="18" charset="0"/>
                <a:cs typeface="B Nazanin" pitchFamily="2" charset="-78"/>
              </a:rPr>
              <a:t>**</a:t>
            </a:r>
            <a:r>
              <a:rPr lang="fa-IR" sz="2400" dirty="0">
                <a:latin typeface="Times New Roman" pitchFamily="18" charset="0"/>
                <a:cs typeface="B Nazanin" pitchFamily="2" charset="-78"/>
              </a:rPr>
              <a:t> نشــان داده </a:t>
            </a:r>
          </a:p>
          <a:p>
            <a:pPr>
              <a:lnSpc>
                <a:spcPct val="150000"/>
              </a:lnSpc>
            </a:pPr>
            <a:r>
              <a:rPr lang="fa-IR" sz="2400" dirty="0">
                <a:latin typeface="Times New Roman" pitchFamily="18" charset="0"/>
                <a:cs typeface="B Nazanin" pitchFamily="2" charset="-78"/>
              </a:rPr>
              <a:t>شده اند</a:t>
            </a:r>
            <a:r>
              <a:rPr lang="fa-IR" sz="2400" dirty="0" smtClean="0">
                <a:latin typeface="Times New Roman" pitchFamily="18" charset="0"/>
                <a:cs typeface="B Nazanin" pitchFamily="2" charset="-78"/>
              </a:rPr>
              <a:t>. در </a:t>
            </a:r>
            <a:r>
              <a:rPr lang="fa-IR" sz="2400" dirty="0">
                <a:latin typeface="Times New Roman" pitchFamily="18" charset="0"/>
                <a:cs typeface="B Nazanin" pitchFamily="2" charset="-78"/>
              </a:rPr>
              <a:t>این شکل ها پیکانها جهت حرکت نقطه </a:t>
            </a:r>
            <a:r>
              <a:rPr lang="en-US" sz="2000" dirty="0">
                <a:latin typeface="Times New Roman" pitchFamily="18" charset="0"/>
                <a:cs typeface="B Nazanin" pitchFamily="2" charset="-78"/>
              </a:rPr>
              <a:t>(</a:t>
            </a:r>
            <a:r>
              <a:rPr lang="en-US" sz="2000" dirty="0" err="1">
                <a:latin typeface="Times New Roman" pitchFamily="18" charset="0"/>
                <a:cs typeface="B Nazanin" pitchFamily="2" charset="-78"/>
              </a:rPr>
              <a:t>x,y</a:t>
            </a:r>
            <a:r>
              <a:rPr lang="en-US" sz="2000" dirty="0">
                <a:latin typeface="Times New Roman" pitchFamily="18" charset="0"/>
                <a:cs typeface="B Nazanin" pitchFamily="2" charset="-78"/>
              </a:rPr>
              <a:t>)</a:t>
            </a:r>
            <a:r>
              <a:rPr lang="fa-IR" sz="2400" dirty="0">
                <a:latin typeface="Times New Roman" pitchFamily="18" charset="0"/>
                <a:cs typeface="B Nazanin" pitchFamily="2" charset="-78"/>
              </a:rPr>
              <a:t> روی خم را نشــان </a:t>
            </a:r>
          </a:p>
          <a:p>
            <a:pPr>
              <a:lnSpc>
                <a:spcPct val="150000"/>
              </a:lnSpc>
            </a:pPr>
            <a:r>
              <a:rPr lang="fa-IR" sz="2400" dirty="0">
                <a:latin typeface="Times New Roman" pitchFamily="18" charset="0"/>
                <a:cs typeface="B Nazanin" pitchFamily="2" charset="-78"/>
              </a:rPr>
              <a:t>می دهند.</a:t>
            </a:r>
          </a:p>
          <a:p>
            <a:pPr>
              <a:lnSpc>
                <a:spcPct val="150000"/>
              </a:lnSpc>
            </a:pPr>
            <a:endParaRPr lang="en-US" sz="2400" dirty="0">
              <a:latin typeface="Times New Roman" pitchFamily="18" charset="0"/>
              <a:cs typeface="B Nazanin" pitchFamily="2" charset="-78"/>
            </a:endParaRPr>
          </a:p>
        </p:txBody>
      </p:sp>
      <p:pic>
        <p:nvPicPr>
          <p:cNvPr id="816131" name="Picture 3"/>
          <p:cNvPicPr>
            <a:picLocks noChangeAspect="1" noChangeArrowheads="1"/>
          </p:cNvPicPr>
          <p:nvPr/>
        </p:nvPicPr>
        <p:blipFill>
          <a:blip r:embed="rId4"/>
          <a:srcRect/>
          <a:stretch>
            <a:fillRect/>
          </a:stretch>
        </p:blipFill>
        <p:spPr bwMode="auto">
          <a:xfrm>
            <a:off x="1979613" y="2565400"/>
            <a:ext cx="3821112" cy="373063"/>
          </a:xfrm>
          <a:prstGeom prst="rect">
            <a:avLst/>
          </a:prstGeom>
          <a:noFill/>
          <a:ln w="9525">
            <a:noFill/>
            <a:miter lim="800000"/>
            <a:headEnd/>
            <a:tailEnd/>
          </a:ln>
        </p:spPr>
      </p:pic>
      <p:pic>
        <p:nvPicPr>
          <p:cNvPr id="816132" name="Picture 4"/>
          <p:cNvPicPr>
            <a:picLocks noChangeAspect="1" noChangeArrowheads="1"/>
          </p:cNvPicPr>
          <p:nvPr/>
        </p:nvPicPr>
        <p:blipFill>
          <a:blip r:embed="rId5"/>
          <a:srcRect/>
          <a:stretch>
            <a:fillRect/>
          </a:stretch>
        </p:blipFill>
        <p:spPr bwMode="auto">
          <a:xfrm>
            <a:off x="2051050" y="3429000"/>
            <a:ext cx="3600450" cy="373063"/>
          </a:xfrm>
          <a:prstGeom prst="rect">
            <a:avLst/>
          </a:prstGeom>
          <a:noFill/>
          <a:ln w="9525">
            <a:noFill/>
            <a:miter lim="800000"/>
            <a:headEnd/>
            <a:tailEnd/>
          </a:ln>
        </p:spPr>
      </p:pic>
      <p:sp>
        <p:nvSpPr>
          <p:cNvPr id="816133" name="Text Box 5"/>
          <p:cNvSpPr txBox="1">
            <a:spLocks noChangeArrowheads="1"/>
          </p:cNvSpPr>
          <p:nvPr/>
        </p:nvSpPr>
        <p:spPr bwMode="auto">
          <a:xfrm>
            <a:off x="7759700" y="2497138"/>
            <a:ext cx="360363" cy="457200"/>
          </a:xfrm>
          <a:prstGeom prst="rect">
            <a:avLst/>
          </a:prstGeom>
          <a:noFill/>
          <a:ln w="9525">
            <a:noFill/>
            <a:miter lim="800000"/>
            <a:headEnd/>
            <a:tailEnd/>
          </a:ln>
        </p:spPr>
        <p:txBody>
          <a:bodyPr wrap="none">
            <a:spAutoFit/>
          </a:bodyPr>
          <a:lstStyle/>
          <a:p>
            <a:r>
              <a:rPr lang="fa-IR" sz="2400">
                <a:solidFill>
                  <a:srgbClr val="FA6306"/>
                </a:solidFill>
                <a:latin typeface="Times New Roman" pitchFamily="18" charset="0"/>
                <a:cs typeface="B Nazanin" pitchFamily="2" charset="-78"/>
              </a:rPr>
              <a:t>*</a:t>
            </a:r>
            <a:endParaRPr lang="en-US" sz="2400">
              <a:solidFill>
                <a:srgbClr val="FA6306"/>
              </a:solidFill>
              <a:latin typeface="Times New Roman" pitchFamily="18" charset="0"/>
              <a:cs typeface="B Nazanin" pitchFamily="2" charset="-78"/>
            </a:endParaRPr>
          </a:p>
        </p:txBody>
      </p:sp>
      <p:sp>
        <p:nvSpPr>
          <p:cNvPr id="816134" name="Text Box 6"/>
          <p:cNvSpPr txBox="1">
            <a:spLocks noChangeArrowheads="1"/>
          </p:cNvSpPr>
          <p:nvPr/>
        </p:nvSpPr>
        <p:spPr bwMode="auto">
          <a:xfrm>
            <a:off x="7656513" y="3432175"/>
            <a:ext cx="536575" cy="457200"/>
          </a:xfrm>
          <a:prstGeom prst="rect">
            <a:avLst/>
          </a:prstGeom>
          <a:noFill/>
          <a:ln w="9525">
            <a:noFill/>
            <a:miter lim="800000"/>
            <a:headEnd/>
            <a:tailEnd/>
          </a:ln>
        </p:spPr>
        <p:txBody>
          <a:bodyPr wrap="none">
            <a:spAutoFit/>
          </a:bodyPr>
          <a:lstStyle/>
          <a:p>
            <a:r>
              <a:rPr lang="fa-IR" sz="2400">
                <a:solidFill>
                  <a:srgbClr val="FA6306"/>
                </a:solidFill>
                <a:latin typeface="Times New Roman" pitchFamily="18" charset="0"/>
                <a:cs typeface="B Nazanin" pitchFamily="2" charset="-78"/>
              </a:rPr>
              <a:t>**</a:t>
            </a:r>
            <a:endParaRPr lang="en-US" sz="2400">
              <a:solidFill>
                <a:srgbClr val="FA6306"/>
              </a:solidFill>
              <a:latin typeface="Times New Roman" pitchFamily="18" charset="0"/>
              <a:cs typeface="B Nazanin" pitchFamily="2" charset="-78"/>
            </a:endParaRPr>
          </a:p>
        </p:txBody>
      </p:sp>
      <p:grpSp>
        <p:nvGrpSpPr>
          <p:cNvPr id="2" name="Group 7"/>
          <p:cNvGrpSpPr>
            <a:grpSpLocks/>
          </p:cNvGrpSpPr>
          <p:nvPr/>
        </p:nvGrpSpPr>
        <p:grpSpPr bwMode="auto">
          <a:xfrm>
            <a:off x="0" y="-26988"/>
            <a:ext cx="9036050" cy="6858001"/>
            <a:chOff x="0" y="-17"/>
            <a:chExt cx="5692" cy="4320"/>
          </a:xfrm>
        </p:grpSpPr>
        <p:sp>
          <p:nvSpPr>
            <p:cNvPr id="405512" name="Rectangle 8" descr="Large checker board"/>
            <p:cNvSpPr>
              <a:spLocks noChangeArrowheads="1"/>
            </p:cNvSpPr>
            <p:nvPr/>
          </p:nvSpPr>
          <p:spPr bwMode="auto">
            <a:xfrm rot="5400000">
              <a:off x="2769" y="-2667"/>
              <a:ext cx="153" cy="5692"/>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sp>
          <p:nvSpPr>
            <p:cNvPr id="405513" name="Rectangle 9" descr="Large checker board"/>
            <p:cNvSpPr>
              <a:spLocks noChangeArrowheads="1"/>
            </p:cNvSpPr>
            <p:nvPr/>
          </p:nvSpPr>
          <p:spPr bwMode="auto">
            <a:xfrm>
              <a:off x="5488" y="-17"/>
              <a:ext cx="113" cy="4320"/>
            </a:xfrm>
            <a:prstGeom prst="rect">
              <a:avLst/>
            </a:prstGeom>
            <a:pattFill prst="lgCheck">
              <a:fgClr>
                <a:srgbClr val="FFE7E7"/>
              </a:fgClr>
              <a:bgClr>
                <a:srgbClr val="FFBDBD"/>
              </a:bgClr>
            </a:pattFill>
            <a:ln w="9525">
              <a:noFill/>
              <a:miter lim="800000"/>
              <a:headEnd/>
              <a:tailEnd/>
            </a:ln>
          </p:spPr>
          <p:txBody>
            <a:bodyPr wrap="none" anchor="ctr"/>
            <a:lstStyle/>
            <a:p>
              <a:endParaRPr lang="fa-I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16130"/>
                                        </p:tgtEl>
                                        <p:attrNameLst>
                                          <p:attrName>style.visibility</p:attrName>
                                        </p:attrNameLst>
                                      </p:cBhvr>
                                      <p:to>
                                        <p:strVal val="visible"/>
                                      </p:to>
                                    </p:set>
                                    <p:anim calcmode="lin" valueType="num">
                                      <p:cBhvr>
                                        <p:cTn id="7" dur="1000" fill="hold"/>
                                        <p:tgtEl>
                                          <p:spTgt spid="816130"/>
                                        </p:tgtEl>
                                        <p:attrNameLst>
                                          <p:attrName>ppt_x</p:attrName>
                                        </p:attrNameLst>
                                      </p:cBhvr>
                                      <p:tavLst>
                                        <p:tav tm="0">
                                          <p:val>
                                            <p:strVal val="#ppt_x-.2"/>
                                          </p:val>
                                        </p:tav>
                                        <p:tav tm="100000">
                                          <p:val>
                                            <p:strVal val="#ppt_x"/>
                                          </p:val>
                                        </p:tav>
                                      </p:tavLst>
                                    </p:anim>
                                    <p:anim calcmode="lin" valueType="num">
                                      <p:cBhvr>
                                        <p:cTn id="8" dur="1000" fill="hold"/>
                                        <p:tgtEl>
                                          <p:spTgt spid="8161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6130"/>
                                        </p:tgtEl>
                                      </p:cBhvr>
                                    </p:animEffect>
                                  </p:childTnLst>
                                </p:cTn>
                              </p:par>
                              <p:par>
                                <p:cTn id="10" presetID="29" presetClass="entr" presetSubtype="0" fill="hold" nodeType="withEffect">
                                  <p:stCondLst>
                                    <p:cond delay="0"/>
                                  </p:stCondLst>
                                  <p:childTnLst>
                                    <p:set>
                                      <p:cBhvr>
                                        <p:cTn id="11" dur="1" fill="hold">
                                          <p:stCondLst>
                                            <p:cond delay="0"/>
                                          </p:stCondLst>
                                        </p:cTn>
                                        <p:tgtEl>
                                          <p:spTgt spid="816131"/>
                                        </p:tgtEl>
                                        <p:attrNameLst>
                                          <p:attrName>style.visibility</p:attrName>
                                        </p:attrNameLst>
                                      </p:cBhvr>
                                      <p:to>
                                        <p:strVal val="visible"/>
                                      </p:to>
                                    </p:set>
                                    <p:anim calcmode="lin" valueType="num">
                                      <p:cBhvr>
                                        <p:cTn id="12" dur="1000" fill="hold"/>
                                        <p:tgtEl>
                                          <p:spTgt spid="816131"/>
                                        </p:tgtEl>
                                        <p:attrNameLst>
                                          <p:attrName>ppt_x</p:attrName>
                                        </p:attrNameLst>
                                      </p:cBhvr>
                                      <p:tavLst>
                                        <p:tav tm="0">
                                          <p:val>
                                            <p:strVal val="#ppt_x-.2"/>
                                          </p:val>
                                        </p:tav>
                                        <p:tav tm="100000">
                                          <p:val>
                                            <p:strVal val="#ppt_x"/>
                                          </p:val>
                                        </p:tav>
                                      </p:tavLst>
                                    </p:anim>
                                    <p:anim calcmode="lin" valueType="num">
                                      <p:cBhvr>
                                        <p:cTn id="13" dur="1000" fill="hold"/>
                                        <p:tgtEl>
                                          <p:spTgt spid="81613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6131"/>
                                        </p:tgtEl>
                                      </p:cBhvr>
                                    </p:animEffect>
                                  </p:childTnLst>
                                </p:cTn>
                              </p:par>
                              <p:par>
                                <p:cTn id="15" presetID="29" presetClass="entr" presetSubtype="0" fill="hold" nodeType="withEffect">
                                  <p:stCondLst>
                                    <p:cond delay="0"/>
                                  </p:stCondLst>
                                  <p:childTnLst>
                                    <p:set>
                                      <p:cBhvr>
                                        <p:cTn id="16" dur="1" fill="hold">
                                          <p:stCondLst>
                                            <p:cond delay="0"/>
                                          </p:stCondLst>
                                        </p:cTn>
                                        <p:tgtEl>
                                          <p:spTgt spid="816132"/>
                                        </p:tgtEl>
                                        <p:attrNameLst>
                                          <p:attrName>style.visibility</p:attrName>
                                        </p:attrNameLst>
                                      </p:cBhvr>
                                      <p:to>
                                        <p:strVal val="visible"/>
                                      </p:to>
                                    </p:set>
                                    <p:anim calcmode="lin" valueType="num">
                                      <p:cBhvr>
                                        <p:cTn id="17" dur="1000" fill="hold"/>
                                        <p:tgtEl>
                                          <p:spTgt spid="816132"/>
                                        </p:tgtEl>
                                        <p:attrNameLst>
                                          <p:attrName>ppt_x</p:attrName>
                                        </p:attrNameLst>
                                      </p:cBhvr>
                                      <p:tavLst>
                                        <p:tav tm="0">
                                          <p:val>
                                            <p:strVal val="#ppt_x-.2"/>
                                          </p:val>
                                        </p:tav>
                                        <p:tav tm="100000">
                                          <p:val>
                                            <p:strVal val="#ppt_x"/>
                                          </p:val>
                                        </p:tav>
                                      </p:tavLst>
                                    </p:anim>
                                    <p:anim calcmode="lin" valueType="num">
                                      <p:cBhvr>
                                        <p:cTn id="18" dur="1000" fill="hold"/>
                                        <p:tgtEl>
                                          <p:spTgt spid="81613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6132"/>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16133"/>
                                        </p:tgtEl>
                                        <p:attrNameLst>
                                          <p:attrName>style.visibility</p:attrName>
                                        </p:attrNameLst>
                                      </p:cBhvr>
                                      <p:to>
                                        <p:strVal val="visible"/>
                                      </p:to>
                                    </p:set>
                                    <p:anim calcmode="lin" valueType="num">
                                      <p:cBhvr>
                                        <p:cTn id="22" dur="1000" fill="hold"/>
                                        <p:tgtEl>
                                          <p:spTgt spid="816133"/>
                                        </p:tgtEl>
                                        <p:attrNameLst>
                                          <p:attrName>ppt_x</p:attrName>
                                        </p:attrNameLst>
                                      </p:cBhvr>
                                      <p:tavLst>
                                        <p:tav tm="0">
                                          <p:val>
                                            <p:strVal val="#ppt_x-.2"/>
                                          </p:val>
                                        </p:tav>
                                        <p:tav tm="100000">
                                          <p:val>
                                            <p:strVal val="#ppt_x"/>
                                          </p:val>
                                        </p:tav>
                                      </p:tavLst>
                                    </p:anim>
                                    <p:anim calcmode="lin" valueType="num">
                                      <p:cBhvr>
                                        <p:cTn id="23" dur="1000" fill="hold"/>
                                        <p:tgtEl>
                                          <p:spTgt spid="81613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16133"/>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816134"/>
                                        </p:tgtEl>
                                        <p:attrNameLst>
                                          <p:attrName>style.visibility</p:attrName>
                                        </p:attrNameLst>
                                      </p:cBhvr>
                                      <p:to>
                                        <p:strVal val="visible"/>
                                      </p:to>
                                    </p:set>
                                    <p:anim calcmode="lin" valueType="num">
                                      <p:cBhvr>
                                        <p:cTn id="27" dur="1000" fill="hold"/>
                                        <p:tgtEl>
                                          <p:spTgt spid="816134"/>
                                        </p:tgtEl>
                                        <p:attrNameLst>
                                          <p:attrName>ppt_x</p:attrName>
                                        </p:attrNameLst>
                                      </p:cBhvr>
                                      <p:tavLst>
                                        <p:tav tm="0">
                                          <p:val>
                                            <p:strVal val="#ppt_x-.2"/>
                                          </p:val>
                                        </p:tav>
                                        <p:tav tm="100000">
                                          <p:val>
                                            <p:strVal val="#ppt_x"/>
                                          </p:val>
                                        </p:tav>
                                      </p:tavLst>
                                    </p:anim>
                                    <p:anim calcmode="lin" valueType="num">
                                      <p:cBhvr>
                                        <p:cTn id="28" dur="1000" fill="hold"/>
                                        <p:tgtEl>
                                          <p:spTgt spid="81613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161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8034"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816130" grpId="0"/>
      <p:bldP spid="816133" grpId="0"/>
      <p:bldP spid="81613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584</TotalTime>
  <Words>1757</Words>
  <Application>Microsoft Office PowerPoint</Application>
  <PresentationFormat>On-screen Show (4:3)</PresentationFormat>
  <Paragraphs>266</Paragraphs>
  <Slides>35</Slides>
  <Notes>0</Notes>
  <HiddenSlides>0</HiddenSlides>
  <MMClips>33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 Nazanin</vt:lpstr>
      <vt:lpstr>Cambria Math</vt:lpstr>
      <vt:lpstr>Century Schoolbook</vt:lpstr>
      <vt:lpstr>Monotype Corsiva</vt:lpstr>
      <vt:lpstr>Times New Roman</vt:lpstr>
      <vt:lpstr>Wingdings</vt:lpstr>
      <vt:lpstr>Wingdings 2</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laptop markazi</dc:creator>
  <cp:lastModifiedBy>mojtaba</cp:lastModifiedBy>
  <cp:revision>57</cp:revision>
  <dcterms:created xsi:type="dcterms:W3CDTF">2013-03-24T10:10:33Z</dcterms:created>
  <dcterms:modified xsi:type="dcterms:W3CDTF">2020-03-27T13:14:11Z</dcterms:modified>
</cp:coreProperties>
</file>