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64" r:id="rId5"/>
    <p:sldId id="265" r:id="rId6"/>
    <p:sldId id="257" r:id="rId7"/>
    <p:sldId id="266" r:id="rId8"/>
    <p:sldId id="267" r:id="rId9"/>
    <p:sldId id="268" r:id="rId10"/>
    <p:sldId id="269" r:id="rId11"/>
    <p:sldId id="258" r:id="rId12"/>
    <p:sldId id="259" r:id="rId13"/>
    <p:sldId id="260" r:id="rId14"/>
    <p:sldId id="261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9.wdp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5.png"/><Relationship Id="rId5" Type="http://schemas.microsoft.com/office/2007/relationships/hdphoto" Target="../media/hdphoto18.wdp"/><Relationship Id="rId4" Type="http://schemas.openxmlformats.org/officeDocument/2006/relationships/image" Target="../media/image34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0.wdp"/><Relationship Id="rId12" Type="http://schemas.openxmlformats.org/officeDocument/2006/relationships/image" Target="../media/image4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9.png"/><Relationship Id="rId11" Type="http://schemas.microsoft.com/office/2007/relationships/hdphoto" Target="../media/hdphoto22.wdp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microsoft.com/office/2007/relationships/hdphoto" Target="../media/hdphoto23.wdp"/><Relationship Id="rId11" Type="http://schemas.openxmlformats.org/officeDocument/2006/relationships/image" Target="../media/image3.png"/><Relationship Id="rId5" Type="http://schemas.openxmlformats.org/officeDocument/2006/relationships/image" Target="../media/image43.png"/><Relationship Id="rId10" Type="http://schemas.microsoft.com/office/2007/relationships/hdphoto" Target="../media/hdphoto24.wdp"/><Relationship Id="rId4" Type="http://schemas.openxmlformats.org/officeDocument/2006/relationships/image" Target="../media/image37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8.png"/><Relationship Id="rId5" Type="http://schemas.openxmlformats.org/officeDocument/2006/relationships/image" Target="../media/image47.png"/><Relationship Id="rId4" Type="http://schemas.openxmlformats.org/officeDocument/2006/relationships/image" Target="../media/image37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media15.wav"/><Relationship Id="rId7" Type="http://schemas.openxmlformats.org/officeDocument/2006/relationships/image" Target="../media/image51.png"/><Relationship Id="rId2" Type="http://schemas.microsoft.com/office/2007/relationships/media" Target="../media/media15.wav"/><Relationship Id="rId1" Type="http://schemas.openxmlformats.org/officeDocument/2006/relationships/tags" Target="../tags/tag1.xml"/><Relationship Id="rId6" Type="http://schemas.microsoft.com/office/2007/relationships/hdphoto" Target="../media/hdphoto26.wdp"/><Relationship Id="rId11" Type="http://schemas.openxmlformats.org/officeDocument/2006/relationships/image" Target="../media/image3.png"/><Relationship Id="rId5" Type="http://schemas.openxmlformats.org/officeDocument/2006/relationships/image" Target="../media/image50.png"/><Relationship Id="rId10" Type="http://schemas.microsoft.com/office/2007/relationships/hdphoto" Target="../media/hdphoto28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31.wdp"/><Relationship Id="rId3" Type="http://schemas.openxmlformats.org/officeDocument/2006/relationships/audio" Target="../media/media16.wav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microsoft.com/office/2007/relationships/media" Target="../media/media16.wav"/><Relationship Id="rId16" Type="http://schemas.openxmlformats.org/officeDocument/2006/relationships/image" Target="../media/image3.png"/><Relationship Id="rId1" Type="http://schemas.openxmlformats.org/officeDocument/2006/relationships/tags" Target="../tags/tag2.xml"/><Relationship Id="rId6" Type="http://schemas.openxmlformats.org/officeDocument/2006/relationships/image" Target="../media/image54.png"/><Relationship Id="rId11" Type="http://schemas.microsoft.com/office/2007/relationships/hdphoto" Target="../media/hdphoto30.wdp"/><Relationship Id="rId5" Type="http://schemas.openxmlformats.org/officeDocument/2006/relationships/image" Target="../media/image53.png"/><Relationship Id="rId15" Type="http://schemas.microsoft.com/office/2007/relationships/hdphoto" Target="../media/hdphoto32.wdp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9.wdp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openxmlformats.org/officeDocument/2006/relationships/image" Target="../media/image65.png"/><Relationship Id="rId3" Type="http://schemas.openxmlformats.org/officeDocument/2006/relationships/audio" Target="../media/media17.wav"/><Relationship Id="rId7" Type="http://schemas.openxmlformats.org/officeDocument/2006/relationships/image" Target="../media/image61.png"/><Relationship Id="rId12" Type="http://schemas.openxmlformats.org/officeDocument/2006/relationships/image" Target="../media/image64.png"/><Relationship Id="rId17" Type="http://schemas.openxmlformats.org/officeDocument/2006/relationships/image" Target="../media/image3.png"/><Relationship Id="rId2" Type="http://schemas.microsoft.com/office/2007/relationships/media" Target="../media/media17.wav"/><Relationship Id="rId16" Type="http://schemas.microsoft.com/office/2007/relationships/hdphoto" Target="../media/hdphoto37.wdp"/><Relationship Id="rId1" Type="http://schemas.openxmlformats.org/officeDocument/2006/relationships/tags" Target="../tags/tag3.xml"/><Relationship Id="rId6" Type="http://schemas.microsoft.com/office/2007/relationships/hdphoto" Target="../media/hdphoto33.wdp"/><Relationship Id="rId11" Type="http://schemas.microsoft.com/office/2007/relationships/hdphoto" Target="../media/hdphoto35.wdp"/><Relationship Id="rId5" Type="http://schemas.openxmlformats.org/officeDocument/2006/relationships/image" Target="../media/image60.png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2.png"/><Relationship Id="rId14" Type="http://schemas.microsoft.com/office/2007/relationships/hdphoto" Target="../media/hdphoto3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8.wdp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67.png"/><Relationship Id="rId11" Type="http://schemas.openxmlformats.org/officeDocument/2006/relationships/image" Target="../media/image3.png"/><Relationship Id="rId5" Type="http://schemas.openxmlformats.org/officeDocument/2006/relationships/image" Target="../media/image38.png"/><Relationship Id="rId10" Type="http://schemas.openxmlformats.org/officeDocument/2006/relationships/image" Target="../media/image69.png"/><Relationship Id="rId4" Type="http://schemas.openxmlformats.org/officeDocument/2006/relationships/image" Target="../media/image37.png"/><Relationship Id="rId9" Type="http://schemas.microsoft.com/office/2007/relationships/hdphoto" Target="../media/hdphoto3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0.wdp"/><Relationship Id="rId12" Type="http://schemas.openxmlformats.org/officeDocument/2006/relationships/image" Target="../media/image3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70.png"/><Relationship Id="rId11" Type="http://schemas.microsoft.com/office/2007/relationships/hdphoto" Target="../media/hdphoto42.wdp"/><Relationship Id="rId5" Type="http://schemas.openxmlformats.org/officeDocument/2006/relationships/image" Target="../media/image38.png"/><Relationship Id="rId10" Type="http://schemas.openxmlformats.org/officeDocument/2006/relationships/image" Target="../media/image72.png"/><Relationship Id="rId4" Type="http://schemas.openxmlformats.org/officeDocument/2006/relationships/image" Target="../media/image37.png"/><Relationship Id="rId9" Type="http://schemas.microsoft.com/office/2007/relationships/hdphoto" Target="../media/hdphoto4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7.wdp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microsoft.com/office/2007/relationships/hdphoto" Target="../media/hdphoto9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png"/><Relationship Id="rId5" Type="http://schemas.microsoft.com/office/2007/relationships/hdphoto" Target="../media/hdphoto10.wdp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7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4.wdp"/><Relationship Id="rId12" Type="http://schemas.openxmlformats.org/officeDocument/2006/relationships/image" Target="../media/image33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0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5.wdp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05201"/>
            <a:ext cx="1066800" cy="1208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1066800"/>
            <a:ext cx="5638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3000" dirty="0" smtClean="0">
                <a:solidFill>
                  <a:schemeClr val="accent1">
                    <a:lumMod val="75000"/>
                  </a:schemeClr>
                </a:solidFill>
                <a:cs typeface="B Arshia" panose="00000400000000000000" pitchFamily="2" charset="-78"/>
              </a:rPr>
              <a:t>محاسبات عددی</a:t>
            </a:r>
            <a:endParaRPr lang="en-US" sz="13000" dirty="0">
              <a:solidFill>
                <a:schemeClr val="accent1">
                  <a:lumMod val="75000"/>
                </a:schemeClr>
              </a:solidFill>
              <a:cs typeface="B Arshia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400" y="37338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4800" dirty="0" smtClean="0">
                <a:solidFill>
                  <a:schemeClr val="accent2">
                    <a:lumMod val="50000"/>
                  </a:schemeClr>
                </a:solidFill>
                <a:cs typeface="B Bardiya" panose="00000400000000000000" pitchFamily="2" charset="-78"/>
              </a:rPr>
              <a:t>استاد: حسین‌نژاد</a:t>
            </a:r>
            <a:endParaRPr lang="en-US" sz="4800" dirty="0">
              <a:solidFill>
                <a:schemeClr val="accent2">
                  <a:lumMod val="50000"/>
                </a:schemeClr>
              </a:solidFill>
              <a:cs typeface="B Bardiya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46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5178">
        <p:circle/>
      </p:transition>
    </mc:Choice>
    <mc:Fallback>
      <p:transition advTm="151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95" y="1629143"/>
            <a:ext cx="8123810" cy="2942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8" y="457200"/>
            <a:ext cx="8352382" cy="1076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866562"/>
            <a:ext cx="8042351" cy="17628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5656"/>
      </p:ext>
    </p:extLst>
  </p:cSld>
  <p:clrMapOvr>
    <a:masterClrMapping/>
  </p:clrMapOvr>
  <p:transition spd="slow" advTm="8923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52399"/>
            <a:ext cx="800000" cy="5238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32" y="1371600"/>
            <a:ext cx="638095" cy="4285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01749"/>
            <a:ext cx="6186055" cy="6032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55" y="1981200"/>
            <a:ext cx="7644145" cy="949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20899"/>
            <a:ext cx="6248400" cy="43609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7472"/>
            <a:ext cx="6868484" cy="10955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17267"/>
      </p:ext>
    </p:extLst>
  </p:cSld>
  <p:clrMapOvr>
    <a:masterClrMapping/>
  </p:clrMapOvr>
  <p:transition spd="slow" advTm="14239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75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25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75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43600" y="651301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4800" dirty="0" smtClean="0">
                <a:cs typeface="B Farnaz" panose="00000400000000000000" pitchFamily="2" charset="-78"/>
              </a:rPr>
              <a:t>جلسه دوم</a:t>
            </a:r>
            <a:endParaRPr lang="en-US" sz="4800" dirty="0">
              <a:cs typeface="B Farnaz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9700" y="1676400"/>
            <a:ext cx="5867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9600" dirty="0" smtClean="0">
                <a:solidFill>
                  <a:schemeClr val="accent1">
                    <a:lumMod val="75000"/>
                  </a:schemeClr>
                </a:solidFill>
                <a:cs typeface="B Arshia" panose="00000400000000000000" pitchFamily="2" charset="-78"/>
              </a:rPr>
              <a:t>حل عددی معادلات غیرخطی</a:t>
            </a:r>
            <a:endParaRPr lang="en-US" sz="9600" dirty="0">
              <a:solidFill>
                <a:schemeClr val="accent1">
                  <a:lumMod val="75000"/>
                </a:schemeClr>
              </a:solidFill>
              <a:cs typeface="B Arshia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78570"/>
      </p:ext>
    </p:extLst>
  </p:cSld>
  <p:clrMapOvr>
    <a:masterClrMapping/>
  </p:clrMapOvr>
  <p:transition spd="slow" advTm="1584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38190"/>
            <a:ext cx="800000" cy="5238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7447620" cy="1352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04781"/>
            <a:ext cx="3114286" cy="120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819324"/>
            <a:ext cx="2257143" cy="3904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90800"/>
            <a:ext cx="8180953" cy="31238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53003"/>
      </p:ext>
    </p:extLst>
  </p:cSld>
  <p:clrMapOvr>
    <a:masterClrMapping/>
  </p:clrMapOvr>
  <p:transition spd="slow" advTm="13558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38190"/>
            <a:ext cx="800000" cy="5238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0" y="152400"/>
            <a:ext cx="7523810" cy="8380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95400"/>
            <a:ext cx="638095" cy="4285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710105"/>
            <a:ext cx="6900476" cy="46144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28893"/>
      </p:ext>
    </p:extLst>
  </p:cSld>
  <p:clrMapOvr>
    <a:masterClrMapping/>
  </p:clrMapOvr>
  <p:transition spd="slow" advTm="8332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28" y="304800"/>
            <a:ext cx="2552077" cy="685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1"/>
            <a:ext cx="4876800" cy="304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63484"/>
            <a:ext cx="8458200" cy="3213516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1524000" y="647700"/>
            <a:ext cx="152400" cy="571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34576"/>
      </p:ext>
    </p:extLst>
  </p:cSld>
  <p:clrMapOvr>
    <a:masterClrMapping/>
  </p:clrMapOvr>
  <p:transition spd="slow" advTm="11232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76" y="171514"/>
            <a:ext cx="7809524" cy="514286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81000" y="1295400"/>
            <a:ext cx="6400800" cy="21336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34651"/>
            <a:ext cx="2047619" cy="552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828800"/>
            <a:ext cx="1676400" cy="788051"/>
          </a:xfrm>
          <a:prstGeom prst="rect">
            <a:avLst/>
          </a:prstGeom>
        </p:spPr>
      </p:pic>
      <p:sp>
        <p:nvSpPr>
          <p:cNvPr id="21" name="U-Turn Arrow 20"/>
          <p:cNvSpPr/>
          <p:nvPr/>
        </p:nvSpPr>
        <p:spPr>
          <a:xfrm>
            <a:off x="2209800" y="1722949"/>
            <a:ext cx="2024191" cy="334451"/>
          </a:xfrm>
          <a:prstGeom prst="utur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42841" y="2829580"/>
            <a:ext cx="1109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 smtClean="0">
                <a:solidFill>
                  <a:srgbClr val="FF0000"/>
                </a:solidFill>
                <a:cs typeface="B Elham" panose="00000400000000000000" pitchFamily="2" charset="-78"/>
              </a:rPr>
              <a:t>یادآوری</a:t>
            </a:r>
            <a:endParaRPr lang="en-US" sz="2800" dirty="0">
              <a:solidFill>
                <a:srgbClr val="FF0000"/>
              </a:solidFill>
              <a:cs typeface="B Elham" panose="00000400000000000000" pitchFamily="2" charset="-78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885" y="3810000"/>
            <a:ext cx="2761905" cy="8380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609" y="4781619"/>
            <a:ext cx="5876191" cy="5523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7" y="5334000"/>
            <a:ext cx="2780953" cy="1038095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>
            <a:off x="3221895" y="5853047"/>
            <a:ext cx="721943" cy="2429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482465"/>
            <a:ext cx="2648161" cy="84213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59068"/>
      </p:ext>
    </p:extLst>
  </p:cSld>
  <p:clrMapOvr>
    <a:masterClrMapping/>
  </p:clrMapOvr>
  <p:transition spd="slow" advTm="6874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21" presetClass="entr" presetSubtype="1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5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21" grpId="0" animBg="1"/>
      <p:bldP spid="22" grpId="0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458200" cy="1392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09" y="990600"/>
            <a:ext cx="3076191" cy="552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81" y="1676400"/>
            <a:ext cx="5247619" cy="495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3236"/>
            <a:ext cx="2371429" cy="847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857562"/>
            <a:ext cx="5228572" cy="495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33" y="3133829"/>
            <a:ext cx="2466667" cy="8285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79" y="4114800"/>
            <a:ext cx="6019048" cy="6380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2578657"/>
      </p:ext>
    </p:extLst>
  </p:cSld>
  <p:clrMapOvr>
    <a:masterClrMapping/>
  </p:clrMapOvr>
  <p:transition spd="slow" advTm="7568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61990"/>
            <a:ext cx="800000" cy="5238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590800"/>
            <a:ext cx="638095" cy="4285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34" y="3124200"/>
            <a:ext cx="8290166" cy="13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0"/>
            <a:ext cx="8553400" cy="1101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8564171" cy="1752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831"/>
      </p:ext>
    </p:extLst>
  </p:cSld>
  <p:clrMapOvr>
    <a:masterClrMapping/>
  </p:clrMapOvr>
  <p:transition spd="slow" advTm="5462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38190"/>
            <a:ext cx="800000" cy="5238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133600"/>
            <a:ext cx="638095" cy="4285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838200"/>
            <a:ext cx="8357676" cy="1118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85" y="2657581"/>
            <a:ext cx="6885715" cy="847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479120"/>
            <a:ext cx="8229600" cy="33026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76492"/>
      </p:ext>
    </p:extLst>
  </p:cSld>
  <p:clrMapOvr>
    <a:masterClrMapping/>
  </p:clrMapOvr>
  <p:transition spd="slow" advTm="12526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0" y="6513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4800" dirty="0" smtClean="0">
                <a:cs typeface="B Farnaz" panose="00000400000000000000" pitchFamily="2" charset="-78"/>
              </a:rPr>
              <a:t>جلسه اول</a:t>
            </a:r>
            <a:endParaRPr lang="en-US" sz="4800" dirty="0">
              <a:cs typeface="B Farnaz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9700" y="1676400"/>
            <a:ext cx="5867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9600" dirty="0" smtClean="0">
                <a:solidFill>
                  <a:schemeClr val="accent1">
                    <a:lumMod val="75000"/>
                  </a:schemeClr>
                </a:solidFill>
                <a:cs typeface="B Arshia" panose="00000400000000000000" pitchFamily="2" charset="-78"/>
              </a:rPr>
              <a:t>حل عددی معادلات غیرخطی</a:t>
            </a:r>
            <a:endParaRPr lang="en-US" sz="9600" dirty="0">
              <a:solidFill>
                <a:schemeClr val="accent1">
                  <a:lumMod val="75000"/>
                </a:schemeClr>
              </a:solidFill>
              <a:cs typeface="B Arshia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46982"/>
      </p:ext>
    </p:extLst>
  </p:cSld>
  <p:clrMapOvr>
    <a:masterClrMapping/>
  </p:clrMapOvr>
  <p:transition spd="slow" advTm="744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4" y="362343"/>
            <a:ext cx="8328014" cy="3295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0"/>
            <a:ext cx="2363557" cy="4746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65933"/>
            <a:ext cx="8153400" cy="5250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642" y="4800600"/>
            <a:ext cx="2325873" cy="190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191000"/>
            <a:ext cx="5657143" cy="44761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2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3851">
        <p:cover/>
      </p:transition>
    </mc:Choice>
    <mc:Fallback>
      <p:transition advTm="73851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52400"/>
            <a:ext cx="914286" cy="4952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0"/>
            <a:ext cx="7924800" cy="1800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76" y="2514600"/>
            <a:ext cx="6200324" cy="2462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587" y="4648200"/>
            <a:ext cx="2787813" cy="22252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5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3733">
        <p:cover/>
      </p:transition>
    </mc:Choice>
    <mc:Fallback>
      <p:transition advTm="73733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8534400" cy="619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58389"/>
            <a:ext cx="1957776" cy="1886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158389"/>
            <a:ext cx="2933391" cy="2459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12" y="3943541"/>
            <a:ext cx="2075288" cy="2000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962400"/>
            <a:ext cx="2590801" cy="256670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25942"/>
      </p:ext>
    </p:extLst>
  </p:cSld>
  <p:clrMapOvr>
    <a:masterClrMapping/>
  </p:clrMapOvr>
  <p:transition spd="slow" advTm="4033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62213"/>
            <a:ext cx="8387982" cy="2123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43200"/>
            <a:ext cx="8195001" cy="3657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99700"/>
      </p:ext>
    </p:extLst>
  </p:cSld>
  <p:clrMapOvr>
    <a:masterClrMapping/>
  </p:clrMapOvr>
  <p:transition spd="slow" advTm="9113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09619"/>
            <a:ext cx="3914286" cy="552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0765"/>
            <a:ext cx="8228591" cy="921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14" y="1905000"/>
            <a:ext cx="3076086" cy="480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752" y="2000305"/>
            <a:ext cx="1419048" cy="438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05209"/>
            <a:ext cx="8095239" cy="1076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1" y="3581400"/>
            <a:ext cx="8095239" cy="15809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248467"/>
            <a:ext cx="8019048" cy="153333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50504"/>
      </p:ext>
    </p:extLst>
  </p:cSld>
  <p:clrMapOvr>
    <a:masterClrMapping/>
  </p:clrMapOvr>
  <p:transition spd="slow" advTm="10554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8190496" cy="10868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114"/>
            <a:ext cx="8190496" cy="93051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29002"/>
      </p:ext>
    </p:extLst>
  </p:cSld>
  <p:clrMapOvr>
    <a:masterClrMapping/>
  </p:clrMapOvr>
  <p:transition spd="slow" advTm="2990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04800"/>
            <a:ext cx="4923810" cy="580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29" y="948919"/>
            <a:ext cx="5767000" cy="2241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190165"/>
            <a:ext cx="8510029" cy="1342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933" y="4495165"/>
            <a:ext cx="5838096" cy="6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3" y="5181600"/>
            <a:ext cx="7925907" cy="106694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38166"/>
      </p:ext>
    </p:extLst>
  </p:cSld>
  <p:clrMapOvr>
    <a:masterClrMapping/>
  </p:clrMapOvr>
  <p:transition spd="slow" advTm="6656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4" tmFilter="0, 0; 0.125,0.2665; 0.25,0.4; 0.375,0.465; 0.5,0.5;  0.625,0.535; 0.75,0.6; 0.875,0.7335; 1,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25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75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25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803</TotalTime>
  <Words>18</Words>
  <Application>Microsoft Office PowerPoint</Application>
  <PresentationFormat>On-screen Show (4:3)</PresentationFormat>
  <Paragraphs>7</Paragraphs>
  <Slides>19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Hessam Hossein Nezhad</dc:creator>
  <cp:lastModifiedBy>user</cp:lastModifiedBy>
  <cp:revision>70</cp:revision>
  <dcterms:created xsi:type="dcterms:W3CDTF">2006-08-16T00:00:00Z</dcterms:created>
  <dcterms:modified xsi:type="dcterms:W3CDTF">2020-03-15T09:17:38Z</dcterms:modified>
</cp:coreProperties>
</file>