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7" r:id="rId4"/>
    <p:sldId id="258" r:id="rId5"/>
    <p:sldId id="260" r:id="rId6"/>
    <p:sldId id="261" r:id="rId7"/>
    <p:sldId id="262" r:id="rId8"/>
    <p:sldId id="264" r:id="rId9"/>
    <p:sldId id="266" r:id="rId10"/>
    <p:sldId id="267" r:id="rId11"/>
    <p:sldId id="268" r:id="rId12"/>
    <p:sldId id="269" r:id="rId13"/>
    <p:sldId id="270" r:id="rId14"/>
    <p:sldId id="27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510"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2218C2E-C883-43B4-9ED5-7A05DE77A1DA}" type="datetimeFigureOut">
              <a:rPr lang="en-US" smtClean="0"/>
              <a:pPr/>
              <a:t>3/14/2020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DC6026-C58C-42D4-9FEF-7C60345BB5E4}" type="slidenum">
              <a:rPr lang="en-US" smtClean="0"/>
              <a:pPr/>
              <a:t>‹#›</a:t>
            </a:fld>
            <a:endParaRPr lang="en-US"/>
          </a:p>
        </p:txBody>
      </p:sp>
    </p:spTree>
    <p:extLst>
      <p:ext uri="{BB962C8B-B14F-4D97-AF65-F5344CB8AC3E}">
        <p14:creationId xmlns:p14="http://schemas.microsoft.com/office/powerpoint/2010/main" xmlns="" val="1062723805"/>
      </p:ext>
    </p:extLst>
  </p:cSld>
  <p:clrMapOvr>
    <a:masterClrMapping/>
  </p:clrMapOvr>
  <mc:AlternateContent xmlns:mc="http://schemas.openxmlformats.org/markup-compatibility/2006">
    <mc:Choice xmlns:p14="http://schemas.microsoft.com/office/powerpoint/2010/main" xmlns="" Requires="p14">
      <p:transition spd="slow" p14:dur="3400">
        <p14:reveal thruBlk="1"/>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218C2E-C883-43B4-9ED5-7A05DE77A1DA}" type="datetimeFigureOut">
              <a:rPr lang="en-US" smtClean="0"/>
              <a:pPr/>
              <a:t>3/14/2020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DC6026-C58C-42D4-9FEF-7C60345BB5E4}" type="slidenum">
              <a:rPr lang="en-US" smtClean="0"/>
              <a:pPr/>
              <a:t>‹#›</a:t>
            </a:fld>
            <a:endParaRPr lang="en-US"/>
          </a:p>
        </p:txBody>
      </p:sp>
    </p:spTree>
    <p:extLst>
      <p:ext uri="{BB962C8B-B14F-4D97-AF65-F5344CB8AC3E}">
        <p14:creationId xmlns:p14="http://schemas.microsoft.com/office/powerpoint/2010/main" xmlns="" val="1172833915"/>
      </p:ext>
    </p:extLst>
  </p:cSld>
  <p:clrMapOvr>
    <a:masterClrMapping/>
  </p:clrMapOvr>
  <mc:AlternateContent xmlns:mc="http://schemas.openxmlformats.org/markup-compatibility/2006">
    <mc:Choice xmlns:p14="http://schemas.microsoft.com/office/powerpoint/2010/main" xmlns="" Requires="p14">
      <p:transition spd="slow" p14:dur="3400">
        <p14:reveal thruBlk="1"/>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218C2E-C883-43B4-9ED5-7A05DE77A1DA}" type="datetimeFigureOut">
              <a:rPr lang="en-US" smtClean="0"/>
              <a:pPr/>
              <a:t>3/14/2020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DC6026-C58C-42D4-9FEF-7C60345BB5E4}" type="slidenum">
              <a:rPr lang="en-US" smtClean="0"/>
              <a:pPr/>
              <a:t>‹#›</a:t>
            </a:fld>
            <a:endParaRPr lang="en-US"/>
          </a:p>
        </p:txBody>
      </p:sp>
    </p:spTree>
    <p:extLst>
      <p:ext uri="{BB962C8B-B14F-4D97-AF65-F5344CB8AC3E}">
        <p14:creationId xmlns:p14="http://schemas.microsoft.com/office/powerpoint/2010/main" xmlns="" val="924961487"/>
      </p:ext>
    </p:extLst>
  </p:cSld>
  <p:clrMapOvr>
    <a:masterClrMapping/>
  </p:clrMapOvr>
  <mc:AlternateContent xmlns:mc="http://schemas.openxmlformats.org/markup-compatibility/2006">
    <mc:Choice xmlns:p14="http://schemas.microsoft.com/office/powerpoint/2010/main" xmlns="" Requires="p14">
      <p:transition spd="slow" p14:dur="3400">
        <p14:reveal thruBlk="1"/>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218C2E-C883-43B4-9ED5-7A05DE77A1DA}" type="datetimeFigureOut">
              <a:rPr lang="en-US" smtClean="0"/>
              <a:pPr/>
              <a:t>3/14/2020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DC6026-C58C-42D4-9FEF-7C60345BB5E4}" type="slidenum">
              <a:rPr lang="en-US" smtClean="0"/>
              <a:pPr/>
              <a:t>‹#›</a:t>
            </a:fld>
            <a:endParaRPr lang="en-US"/>
          </a:p>
        </p:txBody>
      </p:sp>
    </p:spTree>
    <p:extLst>
      <p:ext uri="{BB962C8B-B14F-4D97-AF65-F5344CB8AC3E}">
        <p14:creationId xmlns:p14="http://schemas.microsoft.com/office/powerpoint/2010/main" xmlns="" val="1513987209"/>
      </p:ext>
    </p:extLst>
  </p:cSld>
  <p:clrMapOvr>
    <a:masterClrMapping/>
  </p:clrMapOvr>
  <mc:AlternateContent xmlns:mc="http://schemas.openxmlformats.org/markup-compatibility/2006">
    <mc:Choice xmlns:p14="http://schemas.microsoft.com/office/powerpoint/2010/main" xmlns="" Requires="p14">
      <p:transition spd="slow" p14:dur="3400">
        <p14:reveal thruBlk="1"/>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218C2E-C883-43B4-9ED5-7A05DE77A1DA}" type="datetimeFigureOut">
              <a:rPr lang="en-US" smtClean="0"/>
              <a:pPr/>
              <a:t>3/14/2020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DC6026-C58C-42D4-9FEF-7C60345BB5E4}" type="slidenum">
              <a:rPr lang="en-US" smtClean="0"/>
              <a:pPr/>
              <a:t>‹#›</a:t>
            </a:fld>
            <a:endParaRPr lang="en-US"/>
          </a:p>
        </p:txBody>
      </p:sp>
    </p:spTree>
    <p:extLst>
      <p:ext uri="{BB962C8B-B14F-4D97-AF65-F5344CB8AC3E}">
        <p14:creationId xmlns:p14="http://schemas.microsoft.com/office/powerpoint/2010/main" xmlns="" val="2695842890"/>
      </p:ext>
    </p:extLst>
  </p:cSld>
  <p:clrMapOvr>
    <a:masterClrMapping/>
  </p:clrMapOvr>
  <mc:AlternateContent xmlns:mc="http://schemas.openxmlformats.org/markup-compatibility/2006">
    <mc:Choice xmlns:p14="http://schemas.microsoft.com/office/powerpoint/2010/main" xmlns="" Requires="p14">
      <p:transition spd="slow" p14:dur="3400">
        <p14:reveal thruBlk="1"/>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2218C2E-C883-43B4-9ED5-7A05DE77A1DA}" type="datetimeFigureOut">
              <a:rPr lang="en-US" smtClean="0"/>
              <a:pPr/>
              <a:t>3/14/2020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DC6026-C58C-42D4-9FEF-7C60345BB5E4}" type="slidenum">
              <a:rPr lang="en-US" smtClean="0"/>
              <a:pPr/>
              <a:t>‹#›</a:t>
            </a:fld>
            <a:endParaRPr lang="en-US"/>
          </a:p>
        </p:txBody>
      </p:sp>
    </p:spTree>
    <p:extLst>
      <p:ext uri="{BB962C8B-B14F-4D97-AF65-F5344CB8AC3E}">
        <p14:creationId xmlns:p14="http://schemas.microsoft.com/office/powerpoint/2010/main" xmlns="" val="1347330993"/>
      </p:ext>
    </p:extLst>
  </p:cSld>
  <p:clrMapOvr>
    <a:masterClrMapping/>
  </p:clrMapOvr>
  <mc:AlternateContent xmlns:mc="http://schemas.openxmlformats.org/markup-compatibility/2006">
    <mc:Choice xmlns:p14="http://schemas.microsoft.com/office/powerpoint/2010/main" xmlns="" Requires="p14">
      <p:transition spd="slow" p14:dur="3400">
        <p14:reveal thruBlk="1"/>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2218C2E-C883-43B4-9ED5-7A05DE77A1DA}" type="datetimeFigureOut">
              <a:rPr lang="en-US" smtClean="0"/>
              <a:pPr/>
              <a:t>3/14/2020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DC6026-C58C-42D4-9FEF-7C60345BB5E4}" type="slidenum">
              <a:rPr lang="en-US" smtClean="0"/>
              <a:pPr/>
              <a:t>‹#›</a:t>
            </a:fld>
            <a:endParaRPr lang="en-US"/>
          </a:p>
        </p:txBody>
      </p:sp>
    </p:spTree>
    <p:extLst>
      <p:ext uri="{BB962C8B-B14F-4D97-AF65-F5344CB8AC3E}">
        <p14:creationId xmlns:p14="http://schemas.microsoft.com/office/powerpoint/2010/main" xmlns="" val="3269985502"/>
      </p:ext>
    </p:extLst>
  </p:cSld>
  <p:clrMapOvr>
    <a:masterClrMapping/>
  </p:clrMapOvr>
  <mc:AlternateContent xmlns:mc="http://schemas.openxmlformats.org/markup-compatibility/2006">
    <mc:Choice xmlns:p14="http://schemas.microsoft.com/office/powerpoint/2010/main" xmlns="" Requires="p14">
      <p:transition spd="slow" p14:dur="3400">
        <p14:reveal thruBlk="1"/>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2218C2E-C883-43B4-9ED5-7A05DE77A1DA}" type="datetimeFigureOut">
              <a:rPr lang="en-US" smtClean="0"/>
              <a:pPr/>
              <a:t>3/14/2020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DC6026-C58C-42D4-9FEF-7C60345BB5E4}" type="slidenum">
              <a:rPr lang="en-US" smtClean="0"/>
              <a:pPr/>
              <a:t>‹#›</a:t>
            </a:fld>
            <a:endParaRPr lang="en-US"/>
          </a:p>
        </p:txBody>
      </p:sp>
    </p:spTree>
    <p:extLst>
      <p:ext uri="{BB962C8B-B14F-4D97-AF65-F5344CB8AC3E}">
        <p14:creationId xmlns:p14="http://schemas.microsoft.com/office/powerpoint/2010/main" xmlns="" val="954521021"/>
      </p:ext>
    </p:extLst>
  </p:cSld>
  <p:clrMapOvr>
    <a:masterClrMapping/>
  </p:clrMapOvr>
  <mc:AlternateContent xmlns:mc="http://schemas.openxmlformats.org/markup-compatibility/2006">
    <mc:Choice xmlns:p14="http://schemas.microsoft.com/office/powerpoint/2010/main" xmlns="" Requires="p14">
      <p:transition spd="slow" p14:dur="3400">
        <p14:reveal thruBlk="1"/>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218C2E-C883-43B4-9ED5-7A05DE77A1DA}" type="datetimeFigureOut">
              <a:rPr lang="en-US" smtClean="0"/>
              <a:pPr/>
              <a:t>3/14/2020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DC6026-C58C-42D4-9FEF-7C60345BB5E4}" type="slidenum">
              <a:rPr lang="en-US" smtClean="0"/>
              <a:pPr/>
              <a:t>‹#›</a:t>
            </a:fld>
            <a:endParaRPr lang="en-US"/>
          </a:p>
        </p:txBody>
      </p:sp>
    </p:spTree>
    <p:extLst>
      <p:ext uri="{BB962C8B-B14F-4D97-AF65-F5344CB8AC3E}">
        <p14:creationId xmlns:p14="http://schemas.microsoft.com/office/powerpoint/2010/main" xmlns="" val="446440234"/>
      </p:ext>
    </p:extLst>
  </p:cSld>
  <p:clrMapOvr>
    <a:masterClrMapping/>
  </p:clrMapOvr>
  <mc:AlternateContent xmlns:mc="http://schemas.openxmlformats.org/markup-compatibility/2006">
    <mc:Choice xmlns:p14="http://schemas.microsoft.com/office/powerpoint/2010/main" xmlns="" Requires="p14">
      <p:transition spd="slow" p14:dur="3400">
        <p14:reveal thruBlk="1"/>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218C2E-C883-43B4-9ED5-7A05DE77A1DA}" type="datetimeFigureOut">
              <a:rPr lang="en-US" smtClean="0"/>
              <a:pPr/>
              <a:t>3/14/2020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DC6026-C58C-42D4-9FEF-7C60345BB5E4}" type="slidenum">
              <a:rPr lang="en-US" smtClean="0"/>
              <a:pPr/>
              <a:t>‹#›</a:t>
            </a:fld>
            <a:endParaRPr lang="en-US"/>
          </a:p>
        </p:txBody>
      </p:sp>
    </p:spTree>
    <p:extLst>
      <p:ext uri="{BB962C8B-B14F-4D97-AF65-F5344CB8AC3E}">
        <p14:creationId xmlns:p14="http://schemas.microsoft.com/office/powerpoint/2010/main" xmlns="" val="1850127711"/>
      </p:ext>
    </p:extLst>
  </p:cSld>
  <p:clrMapOvr>
    <a:masterClrMapping/>
  </p:clrMapOvr>
  <mc:AlternateContent xmlns:mc="http://schemas.openxmlformats.org/markup-compatibility/2006">
    <mc:Choice xmlns:p14="http://schemas.microsoft.com/office/powerpoint/2010/main" xmlns="" Requires="p14">
      <p:transition spd="slow" p14:dur="3400">
        <p14:reveal thruBlk="1"/>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218C2E-C883-43B4-9ED5-7A05DE77A1DA}" type="datetimeFigureOut">
              <a:rPr lang="en-US" smtClean="0"/>
              <a:pPr/>
              <a:t>3/14/2020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DC6026-C58C-42D4-9FEF-7C60345BB5E4}" type="slidenum">
              <a:rPr lang="en-US" smtClean="0"/>
              <a:pPr/>
              <a:t>‹#›</a:t>
            </a:fld>
            <a:endParaRPr lang="en-US"/>
          </a:p>
        </p:txBody>
      </p:sp>
    </p:spTree>
    <p:extLst>
      <p:ext uri="{BB962C8B-B14F-4D97-AF65-F5344CB8AC3E}">
        <p14:creationId xmlns:p14="http://schemas.microsoft.com/office/powerpoint/2010/main" xmlns="" val="2744767627"/>
      </p:ext>
    </p:extLst>
  </p:cSld>
  <p:clrMapOvr>
    <a:masterClrMapping/>
  </p:clrMapOvr>
  <mc:AlternateContent xmlns:mc="http://schemas.openxmlformats.org/markup-compatibility/2006">
    <mc:Choice xmlns:p14="http://schemas.microsoft.com/office/powerpoint/2010/main" xmlns="" Requires="p14">
      <p:transition spd="slow" p14:dur="3400">
        <p14:reveal thruBlk="1"/>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218C2E-C883-43B4-9ED5-7A05DE77A1DA}" type="datetimeFigureOut">
              <a:rPr lang="en-US" smtClean="0"/>
              <a:pPr/>
              <a:t>3/14/2020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DC6026-C58C-42D4-9FEF-7C60345BB5E4}" type="slidenum">
              <a:rPr lang="en-US" smtClean="0"/>
              <a:pPr/>
              <a:t>‹#›</a:t>
            </a:fld>
            <a:endParaRPr lang="en-US"/>
          </a:p>
        </p:txBody>
      </p:sp>
    </p:spTree>
    <p:extLst>
      <p:ext uri="{BB962C8B-B14F-4D97-AF65-F5344CB8AC3E}">
        <p14:creationId xmlns:p14="http://schemas.microsoft.com/office/powerpoint/2010/main" xmlns="" val="3816872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slow" p14:dur="3400">
        <p14:reveal thruBlk="1"/>
      </p:transition>
    </mc:Choice>
    <mc:Fallback>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rtl="1"/>
            <a:r>
              <a:rPr lang="fa-IR" sz="3600" dirty="0" smtClean="0">
                <a:solidFill>
                  <a:srgbClr val="00B050"/>
                </a:solidFill>
                <a:cs typeface="B Titr" pitchFamily="2" charset="-78"/>
              </a:rPr>
              <a:t>جلسه سوم</a:t>
            </a:r>
            <a:br>
              <a:rPr lang="fa-IR" sz="3600" dirty="0" smtClean="0">
                <a:solidFill>
                  <a:srgbClr val="00B050"/>
                </a:solidFill>
                <a:cs typeface="B Titr" pitchFamily="2" charset="-78"/>
              </a:rPr>
            </a:br>
            <a:r>
              <a:rPr lang="fa-IR" sz="3600" dirty="0" smtClean="0">
                <a:solidFill>
                  <a:srgbClr val="00B050"/>
                </a:solidFill>
                <a:cs typeface="B Titr" pitchFamily="2" charset="-78"/>
              </a:rPr>
              <a:t>درس </a:t>
            </a:r>
            <a:r>
              <a:rPr lang="fa-IR" sz="3600" dirty="0" smtClean="0">
                <a:solidFill>
                  <a:srgbClr val="00B050"/>
                </a:solidFill>
                <a:cs typeface="B Titr" pitchFamily="2" charset="-78"/>
              </a:rPr>
              <a:t>اصول </a:t>
            </a:r>
            <a:r>
              <a:rPr lang="fa-IR" sz="3600" dirty="0" smtClean="0">
                <a:solidFill>
                  <a:srgbClr val="00B050"/>
                </a:solidFill>
                <a:cs typeface="B Titr" pitchFamily="2" charset="-78"/>
              </a:rPr>
              <a:t>سرپرستی</a:t>
            </a:r>
            <a:r>
              <a:rPr lang="en-US" sz="3600" dirty="0" smtClean="0">
                <a:solidFill>
                  <a:srgbClr val="00B050"/>
                </a:solidFill>
                <a:cs typeface="B Titr" pitchFamily="2" charset="-78"/>
              </a:rPr>
              <a:t/>
            </a:r>
            <a:br>
              <a:rPr lang="en-US" sz="3600" dirty="0" smtClean="0">
                <a:solidFill>
                  <a:srgbClr val="00B050"/>
                </a:solidFill>
                <a:cs typeface="B Titr" pitchFamily="2" charset="-78"/>
              </a:rPr>
            </a:br>
            <a:r>
              <a:rPr lang="fa-IR" sz="3600" dirty="0" smtClean="0">
                <a:solidFill>
                  <a:srgbClr val="00B050"/>
                </a:solidFill>
                <a:cs typeface="B Titr" pitchFamily="2" charset="-78"/>
              </a:rPr>
              <a:t/>
            </a:r>
            <a:br>
              <a:rPr lang="fa-IR" sz="3600" dirty="0" smtClean="0">
                <a:solidFill>
                  <a:srgbClr val="00B050"/>
                </a:solidFill>
                <a:cs typeface="B Titr" pitchFamily="2" charset="-78"/>
              </a:rPr>
            </a:br>
            <a:r>
              <a:rPr lang="fa-IR" sz="3600" dirty="0" smtClean="0">
                <a:solidFill>
                  <a:srgbClr val="00B050"/>
                </a:solidFill>
                <a:cs typeface="B Titr" pitchFamily="2" charset="-78"/>
              </a:rPr>
              <a:t>(ناطقی)</a:t>
            </a:r>
            <a:endParaRPr lang="en-US" sz="3600" dirty="0">
              <a:solidFill>
                <a:srgbClr val="00B050"/>
              </a:solidFill>
              <a:cs typeface="B Titr" pitchFamily="2" charset="-78"/>
            </a:endParaRPr>
          </a:p>
        </p:txBody>
      </p:sp>
      <p:sp>
        <p:nvSpPr>
          <p:cNvPr id="3" name="Subtitle 2"/>
          <p:cNvSpPr>
            <a:spLocks noGrp="1"/>
          </p:cNvSpPr>
          <p:nvPr>
            <p:ph type="subTitle" idx="1"/>
          </p:nvPr>
        </p:nvSpPr>
        <p:spPr/>
        <p:txBody>
          <a:bodyPr/>
          <a:lstStyle/>
          <a:p>
            <a:endParaRPr lang="fa-IR" dirty="0" smtClean="0"/>
          </a:p>
          <a:p>
            <a:pPr rtl="1"/>
            <a:r>
              <a:rPr lang="fa-IR" sz="4400" dirty="0" smtClean="0">
                <a:solidFill>
                  <a:srgbClr val="C00000"/>
                </a:solidFill>
                <a:cs typeface="B Titr" pitchFamily="2" charset="-78"/>
              </a:rPr>
              <a:t>موضوع: مطالعه کار</a:t>
            </a:r>
            <a:endParaRPr lang="en-US" sz="4400" dirty="0">
              <a:solidFill>
                <a:srgbClr val="C00000"/>
              </a:solidFill>
              <a:cs typeface="B Titr" pitchFamily="2" charset="-78"/>
            </a:endParaRPr>
          </a:p>
        </p:txBody>
      </p:sp>
    </p:spTree>
    <p:extLst>
      <p:ext uri="{BB962C8B-B14F-4D97-AF65-F5344CB8AC3E}">
        <p14:creationId xmlns:p14="http://schemas.microsoft.com/office/powerpoint/2010/main" xmlns="" val="225697081"/>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200" dirty="0" smtClean="0">
                <a:solidFill>
                  <a:schemeClr val="accent6">
                    <a:lumMod val="75000"/>
                  </a:schemeClr>
                </a:solidFill>
                <a:cs typeface="B Titr" pitchFamily="2" charset="-78"/>
              </a:rPr>
              <a:t>اهداف روش سنجی:</a:t>
            </a:r>
            <a:endParaRPr lang="en-US" sz="3200" dirty="0">
              <a:solidFill>
                <a:schemeClr val="accent6">
                  <a:lumMod val="75000"/>
                </a:schemeClr>
              </a:solidFill>
              <a:cs typeface="B Titr" pitchFamily="2" charset="-78"/>
            </a:endParaRPr>
          </a:p>
        </p:txBody>
      </p:sp>
      <p:sp>
        <p:nvSpPr>
          <p:cNvPr id="3" name="Content Placeholder 2"/>
          <p:cNvSpPr>
            <a:spLocks noGrp="1"/>
          </p:cNvSpPr>
          <p:nvPr>
            <p:ph idx="1"/>
          </p:nvPr>
        </p:nvSpPr>
        <p:spPr/>
        <p:txBody>
          <a:bodyPr/>
          <a:lstStyle/>
          <a:p>
            <a:pPr algn="just" rtl="1"/>
            <a:endParaRPr lang="fa-IR" dirty="0" smtClean="0">
              <a:cs typeface="B Nazanin" pitchFamily="2" charset="-78"/>
            </a:endParaRPr>
          </a:p>
          <a:p>
            <a:pPr algn="just" rtl="1"/>
            <a:r>
              <a:rPr lang="fa-IR" dirty="0" smtClean="0">
                <a:cs typeface="B Nazanin" pitchFamily="2" charset="-78"/>
              </a:rPr>
              <a:t>بهبود فرآیندها و روشهای انجام کار</a:t>
            </a:r>
          </a:p>
          <a:p>
            <a:pPr algn="just" rtl="1"/>
            <a:r>
              <a:rPr lang="fa-IR" dirty="0" smtClean="0">
                <a:cs typeface="B Nazanin" pitchFamily="2" charset="-78"/>
              </a:rPr>
              <a:t>کاهش سوانح و خطرات حین کار</a:t>
            </a:r>
          </a:p>
          <a:p>
            <a:pPr algn="just" rtl="1"/>
            <a:r>
              <a:rPr lang="fa-IR" dirty="0" smtClean="0">
                <a:cs typeface="B Nazanin" pitchFamily="2" charset="-78"/>
              </a:rPr>
              <a:t>حذف حرکات زاید و خطرات اضافی به هنگام کار</a:t>
            </a:r>
          </a:p>
          <a:p>
            <a:pPr algn="just" rtl="1"/>
            <a:r>
              <a:rPr lang="fa-IR" dirty="0" smtClean="0">
                <a:cs typeface="B Nazanin" pitchFamily="2" charset="-78"/>
              </a:rPr>
              <a:t>کاهش انرزژی مصرفی و جلوگیری از خستگی مفرط</a:t>
            </a:r>
            <a:endParaRPr lang="en-US" dirty="0">
              <a:cs typeface="B Nazanin" pitchFamily="2" charset="-78"/>
            </a:endParaRPr>
          </a:p>
        </p:txBody>
      </p:sp>
    </p:spTree>
    <p:extLst>
      <p:ext uri="{BB962C8B-B14F-4D97-AF65-F5344CB8AC3E}">
        <p14:creationId xmlns:p14="http://schemas.microsoft.com/office/powerpoint/2010/main" xmlns="" val="3243270770"/>
      </p:ext>
    </p:extLst>
  </p:cSld>
  <p:clrMapOvr>
    <a:masterClrMapping/>
  </p:clrMapOvr>
  <mc:AlternateContent xmlns:mc="http://schemas.openxmlformats.org/markup-compatibility/2006">
    <mc:Choice xmlns:p14="http://schemas.microsoft.com/office/powerpoint/2010/main" xmlns="" Requires="p14">
      <p:transition spd="slow" p14:dur="3400">
        <p14:reveal thruBlk="1"/>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200" dirty="0" smtClean="0">
                <a:solidFill>
                  <a:schemeClr val="accent2">
                    <a:lumMod val="75000"/>
                  </a:schemeClr>
                </a:solidFill>
                <a:cs typeface="B Titr" pitchFamily="2" charset="-78"/>
              </a:rPr>
              <a:t>اهداف زمان سنجی:</a:t>
            </a:r>
            <a:endParaRPr lang="en-US" sz="3200" dirty="0">
              <a:solidFill>
                <a:schemeClr val="accent2">
                  <a:lumMod val="75000"/>
                </a:schemeClr>
              </a:solidFill>
              <a:cs typeface="B Titr" pitchFamily="2" charset="-78"/>
            </a:endParaRPr>
          </a:p>
        </p:txBody>
      </p:sp>
      <p:sp>
        <p:nvSpPr>
          <p:cNvPr id="3" name="Content Placeholder 2"/>
          <p:cNvSpPr>
            <a:spLocks noGrp="1"/>
          </p:cNvSpPr>
          <p:nvPr>
            <p:ph idx="1"/>
          </p:nvPr>
        </p:nvSpPr>
        <p:spPr/>
        <p:txBody>
          <a:bodyPr>
            <a:normAutofit/>
          </a:bodyPr>
          <a:lstStyle/>
          <a:p>
            <a:pPr algn="just" rtl="1"/>
            <a:r>
              <a:rPr lang="fa-IR" dirty="0" smtClean="0">
                <a:cs typeface="B Nazanin" pitchFamily="2" charset="-78"/>
              </a:rPr>
              <a:t>ارایه مبنای منطقی و دقیق برای کاهش هزینه های نیروی انسانی، مادی، مالی و اطلاعاتی</a:t>
            </a:r>
          </a:p>
          <a:p>
            <a:pPr algn="just" rtl="1"/>
            <a:r>
              <a:rPr lang="fa-IR" dirty="0" smtClean="0">
                <a:cs typeface="B Nazanin" pitchFamily="2" charset="-78"/>
              </a:rPr>
              <a:t>برنامه ریزی و بکارگیری صحیح نیروی انسانی در مشاغل مختلف</a:t>
            </a:r>
          </a:p>
          <a:p>
            <a:pPr algn="just" rtl="1"/>
            <a:r>
              <a:rPr lang="fa-IR" dirty="0" smtClean="0">
                <a:cs typeface="B Nazanin" pitchFamily="2" charset="-78"/>
              </a:rPr>
              <a:t>تعیین زمان استاندارد انجام هر کار و فعالیت و کاهش منصفانه زمانهای غیرموثر</a:t>
            </a:r>
          </a:p>
          <a:p>
            <a:pPr algn="just" rtl="1"/>
            <a:r>
              <a:rPr lang="fa-IR" dirty="0" smtClean="0">
                <a:cs typeface="B Nazanin" pitchFamily="2" charset="-78"/>
              </a:rPr>
              <a:t>استقرار یک نظام کارآمد حقوق و دستمزد بر اساس میزان کار ارایه شده</a:t>
            </a:r>
            <a:endParaRPr lang="en-US" dirty="0">
              <a:cs typeface="B Nazanin" pitchFamily="2" charset="-78"/>
            </a:endParaRPr>
          </a:p>
        </p:txBody>
      </p:sp>
    </p:spTree>
    <p:extLst>
      <p:ext uri="{BB962C8B-B14F-4D97-AF65-F5344CB8AC3E}">
        <p14:creationId xmlns:p14="http://schemas.microsoft.com/office/powerpoint/2010/main" xmlns="" val="1152006268"/>
      </p:ext>
    </p:extLst>
  </p:cSld>
  <p:clrMapOvr>
    <a:masterClrMapping/>
  </p:clrMapOvr>
  <mc:AlternateContent xmlns:mc="http://schemas.openxmlformats.org/markup-compatibility/2006">
    <mc:Choice xmlns:p14="http://schemas.microsoft.com/office/powerpoint/2010/main" xmlns="" Requires="p14">
      <p:transition spd="slow" p14:dur="3400">
        <p14:reveal thruBlk="1"/>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dirty="0" smtClean="0">
                <a:solidFill>
                  <a:schemeClr val="tx2">
                    <a:lumMod val="75000"/>
                  </a:schemeClr>
                </a:solidFill>
                <a:cs typeface="B Titr" pitchFamily="2" charset="-78"/>
              </a:rPr>
              <a:t>تعریف شغل:</a:t>
            </a:r>
            <a:endParaRPr lang="en-US" sz="3600" dirty="0">
              <a:solidFill>
                <a:schemeClr val="tx2">
                  <a:lumMod val="75000"/>
                </a:schemeClr>
              </a:solidFill>
              <a:cs typeface="B Titr" pitchFamily="2" charset="-78"/>
            </a:endParaRPr>
          </a:p>
        </p:txBody>
      </p:sp>
      <p:sp>
        <p:nvSpPr>
          <p:cNvPr id="3" name="Content Placeholder 2"/>
          <p:cNvSpPr>
            <a:spLocks noGrp="1"/>
          </p:cNvSpPr>
          <p:nvPr>
            <p:ph idx="1"/>
          </p:nvPr>
        </p:nvSpPr>
        <p:spPr/>
        <p:txBody>
          <a:bodyPr/>
          <a:lstStyle/>
          <a:p>
            <a:pPr marL="0" indent="0" algn="just" rtl="1">
              <a:buNone/>
            </a:pPr>
            <a:endParaRPr lang="en-US" dirty="0">
              <a:cs typeface="B Nazanin" pitchFamily="2" charset="-78"/>
            </a:endParaRPr>
          </a:p>
          <a:p>
            <a:pPr algn="just" rtl="1"/>
            <a:r>
              <a:rPr lang="ar-SA" dirty="0">
                <a:cs typeface="B Nazanin" pitchFamily="2" charset="-78"/>
              </a:rPr>
              <a:t>عبارت است از وظایف مشابه و مرتبطی که حرفه ای را </a:t>
            </a:r>
            <a:r>
              <a:rPr lang="fa-IR" dirty="0" smtClean="0">
                <a:cs typeface="B Nazanin" pitchFamily="2" charset="-78"/>
              </a:rPr>
              <a:t/>
            </a:r>
            <a:br>
              <a:rPr lang="fa-IR" dirty="0" smtClean="0">
                <a:cs typeface="B Nazanin" pitchFamily="2" charset="-78"/>
              </a:rPr>
            </a:br>
            <a:r>
              <a:rPr lang="ar-SA" dirty="0" smtClean="0">
                <a:cs typeface="B Nazanin" pitchFamily="2" charset="-78"/>
              </a:rPr>
              <a:t>می </a:t>
            </a:r>
            <a:r>
              <a:rPr lang="ar-SA" dirty="0">
                <a:cs typeface="B Nazanin" pitchFamily="2" charset="-78"/>
              </a:rPr>
              <a:t>سازد و به عهده یک فرد در مقابل دریافت حقوق و دستمزد </a:t>
            </a:r>
            <a:r>
              <a:rPr lang="ar-SA" dirty="0" smtClean="0">
                <a:cs typeface="B Nazanin" pitchFamily="2" charset="-78"/>
              </a:rPr>
              <a:t>گذارده</a:t>
            </a:r>
            <a:r>
              <a:rPr lang="fa-IR" dirty="0">
                <a:cs typeface="B Nazanin" pitchFamily="2" charset="-78"/>
              </a:rPr>
              <a:t> </a:t>
            </a:r>
            <a:r>
              <a:rPr lang="ar-SA" dirty="0" smtClean="0">
                <a:cs typeface="B Nazanin" pitchFamily="2" charset="-78"/>
              </a:rPr>
              <a:t>می </a:t>
            </a:r>
            <a:r>
              <a:rPr lang="ar-SA" dirty="0">
                <a:cs typeface="B Nazanin" pitchFamily="2" charset="-78"/>
              </a:rPr>
              <a:t>شود</a:t>
            </a:r>
            <a:r>
              <a:rPr lang="ar-SA" dirty="0" smtClean="0">
                <a:cs typeface="B Nazanin" pitchFamily="2" charset="-78"/>
              </a:rPr>
              <a:t>.</a:t>
            </a:r>
            <a:endParaRPr lang="fa-IR" dirty="0" smtClean="0">
              <a:cs typeface="B Nazanin" pitchFamily="2" charset="-78"/>
            </a:endParaRPr>
          </a:p>
          <a:p>
            <a:pPr algn="just" rtl="1"/>
            <a:r>
              <a:rPr lang="fa-IR" b="1" i="1" u="sng" dirty="0" smtClean="0">
                <a:cs typeface="B Nazanin" pitchFamily="2" charset="-78"/>
              </a:rPr>
              <a:t>نکته: </a:t>
            </a:r>
            <a:r>
              <a:rPr lang="ar-SA" dirty="0" smtClean="0">
                <a:cs typeface="B Nazanin" pitchFamily="2" charset="-78"/>
              </a:rPr>
              <a:t>در </a:t>
            </a:r>
            <a:r>
              <a:rPr lang="ar-SA" dirty="0">
                <a:cs typeface="B Nazanin" pitchFamily="2" charset="-78"/>
              </a:rPr>
              <a:t>طبقه بندی مشاغل و به کار گماردن نیروی انسانی دو نظریه کلی وجود </a:t>
            </a:r>
            <a:r>
              <a:rPr lang="ar-SA" dirty="0" smtClean="0">
                <a:cs typeface="B Nazanin" pitchFamily="2" charset="-78"/>
              </a:rPr>
              <a:t>دارد</a:t>
            </a:r>
            <a:r>
              <a:rPr lang="fa-IR" dirty="0" smtClean="0">
                <a:cs typeface="B Nazanin" pitchFamily="2" charset="-78"/>
              </a:rPr>
              <a:t>، </a:t>
            </a:r>
            <a:r>
              <a:rPr lang="ar-SA" dirty="0" smtClean="0">
                <a:cs typeface="B Nazanin" pitchFamily="2" charset="-78"/>
              </a:rPr>
              <a:t>که </a:t>
            </a:r>
            <a:r>
              <a:rPr lang="ar-SA" dirty="0">
                <a:cs typeface="B Nazanin" pitchFamily="2" charset="-78"/>
              </a:rPr>
              <a:t>یکی تطبیق فرد با شغل و </a:t>
            </a:r>
            <a:r>
              <a:rPr lang="ar-SA" dirty="0" smtClean="0">
                <a:cs typeface="B Nazanin" pitchFamily="2" charset="-78"/>
              </a:rPr>
              <a:t>دیگری</a:t>
            </a:r>
            <a:r>
              <a:rPr lang="fa-IR" dirty="0">
                <a:cs typeface="B Nazanin" pitchFamily="2" charset="-78"/>
              </a:rPr>
              <a:t> </a:t>
            </a:r>
            <a:r>
              <a:rPr lang="ar-SA" dirty="0" smtClean="0">
                <a:cs typeface="B Nazanin" pitchFamily="2" charset="-78"/>
              </a:rPr>
              <a:t>تطبیق شغل </a:t>
            </a:r>
            <a:r>
              <a:rPr lang="ar-SA" dirty="0">
                <a:cs typeface="B Nazanin" pitchFamily="2" charset="-78"/>
              </a:rPr>
              <a:t>با فرد است.</a:t>
            </a:r>
            <a:endParaRPr lang="en-US" dirty="0">
              <a:cs typeface="B Nazanin" pitchFamily="2" charset="-78"/>
            </a:endParaRPr>
          </a:p>
          <a:p>
            <a:pPr algn="just" rtl="1"/>
            <a:endParaRPr lang="en-US" dirty="0">
              <a:cs typeface="B Nazanin" pitchFamily="2" charset="-78"/>
            </a:endParaRPr>
          </a:p>
        </p:txBody>
      </p:sp>
    </p:spTree>
    <p:extLst>
      <p:ext uri="{BB962C8B-B14F-4D97-AF65-F5344CB8AC3E}">
        <p14:creationId xmlns:p14="http://schemas.microsoft.com/office/powerpoint/2010/main" xmlns="" val="3863155084"/>
      </p:ext>
    </p:extLst>
  </p:cSld>
  <p:clrMapOvr>
    <a:masterClrMapping/>
  </p:clrMapOvr>
  <mc:AlternateContent xmlns:mc="http://schemas.openxmlformats.org/markup-compatibility/2006">
    <mc:Choice xmlns:p14="http://schemas.microsoft.com/office/powerpoint/2010/main" xmlns="" Requires="p14">
      <p:transition spd="slow" p14:dur="3400">
        <p14:reveal thruBlk="1"/>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dirty="0" smtClean="0">
                <a:solidFill>
                  <a:schemeClr val="accent3">
                    <a:lumMod val="50000"/>
                  </a:schemeClr>
                </a:solidFill>
                <a:cs typeface="B Titr" pitchFamily="2" charset="-78"/>
              </a:rPr>
              <a:t>طراحی شغل:</a:t>
            </a:r>
            <a:endParaRPr lang="en-US" sz="3600" dirty="0">
              <a:solidFill>
                <a:schemeClr val="accent3">
                  <a:lumMod val="50000"/>
                </a:schemeClr>
              </a:solidFill>
              <a:cs typeface="B Titr" pitchFamily="2" charset="-78"/>
            </a:endParaRPr>
          </a:p>
        </p:txBody>
      </p:sp>
      <p:sp>
        <p:nvSpPr>
          <p:cNvPr id="3" name="Content Placeholder 2"/>
          <p:cNvSpPr>
            <a:spLocks noGrp="1"/>
          </p:cNvSpPr>
          <p:nvPr>
            <p:ph idx="1"/>
          </p:nvPr>
        </p:nvSpPr>
        <p:spPr/>
        <p:txBody>
          <a:bodyPr/>
          <a:lstStyle/>
          <a:p>
            <a:pPr algn="just" rtl="1"/>
            <a:endParaRPr lang="fa-IR" dirty="0" smtClean="0">
              <a:cs typeface="Nazanin" pitchFamily="2" charset="-78"/>
            </a:endParaRPr>
          </a:p>
          <a:p>
            <a:pPr algn="just" rtl="1"/>
            <a:r>
              <a:rPr lang="fa-IR" dirty="0" smtClean="0">
                <a:cs typeface="B Nazanin" pitchFamily="2" charset="-78"/>
              </a:rPr>
              <a:t>منظور </a:t>
            </a:r>
            <a:r>
              <a:rPr lang="fa-IR" dirty="0">
                <a:cs typeface="B Nazanin" pitchFamily="2" charset="-78"/>
              </a:rPr>
              <a:t>از طراحي شغل تنظيم وظايف و مسئوليتها در يك شغل يا گروهي از مشاغل وابسته به يكديگر به نحوي است كه حداكثر بازدهي به دست آيد و باعث رضايت، رشد و در نهايت بهبود كيفيت زندگي كاري كاركنان شود.</a:t>
            </a:r>
            <a:endParaRPr lang="en-US" dirty="0">
              <a:cs typeface="B Nazanin" pitchFamily="2" charset="-78"/>
            </a:endParaRPr>
          </a:p>
          <a:p>
            <a:pPr algn="just" rtl="1"/>
            <a:endParaRPr lang="en-US" dirty="0"/>
          </a:p>
        </p:txBody>
      </p:sp>
    </p:spTree>
    <p:extLst>
      <p:ext uri="{BB962C8B-B14F-4D97-AF65-F5344CB8AC3E}">
        <p14:creationId xmlns:p14="http://schemas.microsoft.com/office/powerpoint/2010/main" xmlns="" val="27626747"/>
      </p:ext>
    </p:extLst>
  </p:cSld>
  <p:clrMapOvr>
    <a:masterClrMapping/>
  </p:clrMapOvr>
  <mc:AlternateContent xmlns:mc="http://schemas.openxmlformats.org/markup-compatibility/2006">
    <mc:Choice xmlns:p14="http://schemas.microsoft.com/office/powerpoint/2010/main" xmlns="" Requires="p14">
      <p:transition spd="slow" p14:dur="3400">
        <p14:reveal thruBlk="1"/>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dirty="0" smtClean="0">
                <a:solidFill>
                  <a:srgbClr val="FF0000"/>
                </a:solidFill>
                <a:cs typeface="B Titr" pitchFamily="2" charset="-78"/>
              </a:rPr>
              <a:t>شرح شغل:</a:t>
            </a:r>
            <a:endParaRPr lang="en-US" sz="3600" dirty="0">
              <a:solidFill>
                <a:srgbClr val="FF0000"/>
              </a:solidFill>
              <a:cs typeface="B Titr" pitchFamily="2" charset="-78"/>
            </a:endParaRPr>
          </a:p>
        </p:txBody>
      </p:sp>
      <p:sp>
        <p:nvSpPr>
          <p:cNvPr id="3" name="Content Placeholder 2"/>
          <p:cNvSpPr>
            <a:spLocks noGrp="1"/>
          </p:cNvSpPr>
          <p:nvPr>
            <p:ph idx="1"/>
          </p:nvPr>
        </p:nvSpPr>
        <p:spPr/>
        <p:txBody>
          <a:bodyPr/>
          <a:lstStyle/>
          <a:p>
            <a:pPr algn="r" rtl="1"/>
            <a:endParaRPr lang="fa-IR" dirty="0" smtClean="0"/>
          </a:p>
          <a:p>
            <a:pPr algn="r" rtl="1"/>
            <a:r>
              <a:rPr lang="fa-IR" dirty="0" smtClean="0">
                <a:cs typeface="B Nazanin" pitchFamily="2" charset="-78"/>
              </a:rPr>
              <a:t>تهیه و تنظیم معیار توصیفی از خصوصیات، وظایف، مسئولیتها و نحوه انجام آن شغل و اینکه شغل چیست و چگونه باید انجام شود.</a:t>
            </a:r>
            <a:endParaRPr lang="en-US" dirty="0">
              <a:cs typeface="B Nazanin" pitchFamily="2" charset="-78"/>
            </a:endParaRPr>
          </a:p>
        </p:txBody>
      </p:sp>
    </p:spTree>
    <p:extLst>
      <p:ext uri="{BB962C8B-B14F-4D97-AF65-F5344CB8AC3E}">
        <p14:creationId xmlns:p14="http://schemas.microsoft.com/office/powerpoint/2010/main" xmlns="" val="112686380"/>
      </p:ext>
    </p:extLst>
  </p:cSld>
  <p:clrMapOvr>
    <a:masterClrMapping/>
  </p:clrMapOvr>
  <mc:AlternateContent xmlns:mc="http://schemas.openxmlformats.org/markup-compatibility/2006">
    <mc:Choice xmlns:p14="http://schemas.microsoft.com/office/powerpoint/2010/main" xmlns="" Requires="p14">
      <p:transition spd="slow" p14:dur="3400">
        <p14:reveal thruBlk="1"/>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200" dirty="0" smtClean="0">
                <a:solidFill>
                  <a:schemeClr val="tx1">
                    <a:lumMod val="95000"/>
                    <a:lumOff val="5000"/>
                  </a:schemeClr>
                </a:solidFill>
                <a:cs typeface="B Titr" pitchFamily="2" charset="-78"/>
              </a:rPr>
              <a:t>(</a:t>
            </a:r>
            <a:r>
              <a:rPr lang="fa-IR" sz="3200" dirty="0" smtClean="0">
                <a:solidFill>
                  <a:schemeClr val="tx1">
                    <a:lumMod val="95000"/>
                    <a:lumOff val="5000"/>
                  </a:schemeClr>
                </a:solidFill>
                <a:cs typeface="B Titr" pitchFamily="2" charset="-78"/>
              </a:rPr>
              <a:t>سخنی </a:t>
            </a:r>
            <a:r>
              <a:rPr lang="fa-IR" sz="3200" dirty="0" smtClean="0">
                <a:solidFill>
                  <a:schemeClr val="tx1">
                    <a:lumMod val="95000"/>
                    <a:lumOff val="5000"/>
                  </a:schemeClr>
                </a:solidFill>
                <a:cs typeface="B Titr" pitchFamily="2" charset="-78"/>
              </a:rPr>
              <a:t>با </a:t>
            </a:r>
            <a:r>
              <a:rPr lang="fa-IR" sz="3200" dirty="0" smtClean="0">
                <a:solidFill>
                  <a:schemeClr val="tx1">
                    <a:lumMod val="95000"/>
                    <a:lumOff val="5000"/>
                  </a:schemeClr>
                </a:solidFill>
                <a:cs typeface="B Titr" pitchFamily="2" charset="-78"/>
              </a:rPr>
              <a:t>دانشجویان)</a:t>
            </a:r>
            <a:endParaRPr lang="en-US" sz="3200" dirty="0">
              <a:solidFill>
                <a:schemeClr val="tx1">
                  <a:lumMod val="95000"/>
                  <a:lumOff val="5000"/>
                </a:schemeClr>
              </a:solidFill>
              <a:cs typeface="B Titr" pitchFamily="2" charset="-78"/>
            </a:endParaRPr>
          </a:p>
        </p:txBody>
      </p:sp>
      <p:sp>
        <p:nvSpPr>
          <p:cNvPr id="3" name="Content Placeholder 2"/>
          <p:cNvSpPr>
            <a:spLocks noGrp="1"/>
          </p:cNvSpPr>
          <p:nvPr>
            <p:ph idx="1"/>
          </p:nvPr>
        </p:nvSpPr>
        <p:spPr/>
        <p:txBody>
          <a:bodyPr>
            <a:normAutofit fontScale="92500" lnSpcReduction="10000"/>
          </a:bodyPr>
          <a:lstStyle/>
          <a:p>
            <a:pPr algn="just" rtl="1"/>
            <a:r>
              <a:rPr lang="fa-IR" dirty="0" smtClean="0">
                <a:solidFill>
                  <a:srgbClr val="C00000"/>
                </a:solidFill>
                <a:cs typeface="B Nazanin" pitchFamily="2" charset="-78"/>
              </a:rPr>
              <a:t>با توجه به شیوع ویروس کرونا و تعطیلی مراکز آموزشی و دانشگاهها جهت جلوگیری از گسترش این بیماری، مقرر گردید مباحث درسی در قالب پاورپوینت برای دانشجویان ارایه شود. لذا از دانشجویان عزیز انتظار می رود به دقت مباحث ارایه شده را مطالعه و در صورت ابهام از طریق واتساپ سوالات خود را مطرح نمایند تا در اسرع وقت پاسخ دهم. ضمناٌ  مطالب ارایه شده در ادامه مباحث گفته شده در دو جلسه کلاس حضوری برگزار شده دانشگاه می باشد. در پایان ضمن تاکید بر لزوم رعایت مسایل بهداشتی، برای همه شما آرزوی سلامتی دارم.</a:t>
            </a:r>
          </a:p>
          <a:p>
            <a:pPr algn="just" rtl="1"/>
            <a:r>
              <a:rPr lang="fa-IR" dirty="0" smtClean="0">
                <a:solidFill>
                  <a:srgbClr val="C00000"/>
                </a:solidFill>
                <a:cs typeface="B Nazanin" pitchFamily="2" charset="-78"/>
              </a:rPr>
              <a:t>ناطقی 09125265130</a:t>
            </a:r>
            <a:endParaRPr lang="en-US" dirty="0">
              <a:solidFill>
                <a:srgbClr val="C00000"/>
              </a:solidFill>
              <a:cs typeface="B Nazanin" pitchFamily="2" charset="-78"/>
            </a:endParaRPr>
          </a:p>
        </p:txBody>
      </p:sp>
    </p:spTree>
    <p:extLst>
      <p:ext uri="{BB962C8B-B14F-4D97-AF65-F5344CB8AC3E}">
        <p14:creationId xmlns:p14="http://schemas.microsoft.com/office/powerpoint/2010/main" xmlns="" val="1380457723"/>
      </p:ext>
    </p:extLst>
  </p:cSld>
  <p:clrMapOvr>
    <a:masterClrMapping/>
  </p:clrMapOvr>
  <mc:AlternateContent xmlns:mc="http://schemas.openxmlformats.org/markup-compatibility/2006">
    <mc:Choice xmlns:p14="http://schemas.microsoft.com/office/powerpoint/2010/main" xmlns=""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800" dirty="0" smtClean="0">
                <a:cs typeface="B Titr" pitchFamily="2" charset="-78"/>
              </a:rPr>
              <a:t>مقدمه:</a:t>
            </a:r>
            <a:endParaRPr lang="en-US" sz="4800" dirty="0">
              <a:cs typeface="B Titr" pitchFamily="2" charset="-78"/>
            </a:endParaRPr>
          </a:p>
        </p:txBody>
      </p:sp>
      <p:sp>
        <p:nvSpPr>
          <p:cNvPr id="3" name="Content Placeholder 2"/>
          <p:cNvSpPr>
            <a:spLocks noGrp="1"/>
          </p:cNvSpPr>
          <p:nvPr>
            <p:ph idx="1"/>
          </p:nvPr>
        </p:nvSpPr>
        <p:spPr/>
        <p:txBody>
          <a:bodyPr>
            <a:normAutofit fontScale="92500" lnSpcReduction="10000"/>
          </a:bodyPr>
          <a:lstStyle/>
          <a:p>
            <a:pPr algn="just" rtl="1"/>
            <a:r>
              <a:rPr lang="ar-SA" dirty="0">
                <a:solidFill>
                  <a:srgbClr val="0070C0"/>
                </a:solidFill>
                <a:cs typeface="B Nazanin" pitchFamily="2" charset="-78"/>
              </a:rPr>
              <a:t>اگر فعالیت های مختلف را مورد بررسی قرار دهیم می بینیم که افراد یک کار مشخص را به روش های مختلف انجام می </a:t>
            </a:r>
            <a:r>
              <a:rPr lang="ar-SA" dirty="0" smtClean="0">
                <a:solidFill>
                  <a:srgbClr val="0070C0"/>
                </a:solidFill>
                <a:cs typeface="B Nazanin" pitchFamily="2" charset="-78"/>
              </a:rPr>
              <a:t>دهند.این</a:t>
            </a:r>
            <a:r>
              <a:rPr lang="fa-IR" dirty="0">
                <a:solidFill>
                  <a:srgbClr val="0070C0"/>
                </a:solidFill>
                <a:cs typeface="B Nazanin" pitchFamily="2" charset="-78"/>
              </a:rPr>
              <a:t> </a:t>
            </a:r>
            <a:r>
              <a:rPr lang="ar-SA" dirty="0" smtClean="0">
                <a:solidFill>
                  <a:srgbClr val="0070C0"/>
                </a:solidFill>
                <a:cs typeface="B Nazanin" pitchFamily="2" charset="-78"/>
              </a:rPr>
              <a:t>مسئله </a:t>
            </a:r>
            <a:r>
              <a:rPr lang="ar-SA" dirty="0">
                <a:solidFill>
                  <a:srgbClr val="0070C0"/>
                </a:solidFill>
                <a:cs typeface="B Nazanin" pitchFamily="2" charset="-78"/>
              </a:rPr>
              <a:t>در مورد تمام کارها تقریبا صادق است.اگر ما تلاش کنیم تاروش بهتری برای انجام یک کار پیدا نماییم,می گوییم کار </a:t>
            </a:r>
            <a:r>
              <a:rPr lang="ar-SA" dirty="0" smtClean="0">
                <a:solidFill>
                  <a:srgbClr val="0070C0"/>
                </a:solidFill>
                <a:cs typeface="B Nazanin" pitchFamily="2" charset="-78"/>
              </a:rPr>
              <a:t>را</a:t>
            </a:r>
            <a:r>
              <a:rPr lang="fa-IR" dirty="0">
                <a:solidFill>
                  <a:srgbClr val="0070C0"/>
                </a:solidFill>
                <a:cs typeface="B Nazanin" pitchFamily="2" charset="-78"/>
              </a:rPr>
              <a:t> </a:t>
            </a:r>
            <a:r>
              <a:rPr lang="ar-SA" dirty="0" smtClean="0">
                <a:solidFill>
                  <a:srgbClr val="0070C0"/>
                </a:solidFill>
                <a:cs typeface="B Nazanin" pitchFamily="2" charset="-78"/>
              </a:rPr>
              <a:t>سنجیده </a:t>
            </a:r>
            <a:r>
              <a:rPr lang="ar-SA" dirty="0">
                <a:solidFill>
                  <a:srgbClr val="0070C0"/>
                </a:solidFill>
                <a:cs typeface="B Nazanin" pitchFamily="2" charset="-78"/>
              </a:rPr>
              <a:t>و ارزیابی کرده ایم و به نتیجه مطلوب نیز دست یافته ایم.حال اگر روش های مختلف کار را مورد توجه دقیق تر </a:t>
            </a:r>
            <a:r>
              <a:rPr lang="ar-SA" dirty="0" smtClean="0">
                <a:solidFill>
                  <a:srgbClr val="0070C0"/>
                </a:solidFill>
                <a:cs typeface="B Nazanin" pitchFamily="2" charset="-78"/>
              </a:rPr>
              <a:t>قرارداده</a:t>
            </a:r>
            <a:r>
              <a:rPr lang="fa-IR" dirty="0">
                <a:solidFill>
                  <a:srgbClr val="0070C0"/>
                </a:solidFill>
                <a:cs typeface="B Nazanin" pitchFamily="2" charset="-78"/>
              </a:rPr>
              <a:t> </a:t>
            </a:r>
            <a:r>
              <a:rPr lang="ar-SA" dirty="0" smtClean="0">
                <a:solidFill>
                  <a:srgbClr val="0070C0"/>
                </a:solidFill>
                <a:cs typeface="B Nazanin" pitchFamily="2" charset="-78"/>
              </a:rPr>
              <a:t>و </a:t>
            </a:r>
            <a:r>
              <a:rPr lang="ar-SA" dirty="0">
                <a:solidFill>
                  <a:srgbClr val="0070C0"/>
                </a:solidFill>
                <a:cs typeface="B Nazanin" pitchFamily="2" charset="-78"/>
              </a:rPr>
              <a:t>زمان انجام آن را به روش های مختلف محاسبه نماییم,می بینیم که زمان انجام روش های مختلف کار نیز متفاوتند و اگر </a:t>
            </a:r>
            <a:r>
              <a:rPr lang="ar-SA" dirty="0" smtClean="0">
                <a:solidFill>
                  <a:srgbClr val="0070C0"/>
                </a:solidFill>
                <a:cs typeface="B Nazanin" pitchFamily="2" charset="-78"/>
              </a:rPr>
              <a:t>تلاش</a:t>
            </a:r>
            <a:r>
              <a:rPr lang="fa-IR" dirty="0">
                <a:solidFill>
                  <a:srgbClr val="0070C0"/>
                </a:solidFill>
                <a:cs typeface="B Nazanin" pitchFamily="2" charset="-78"/>
              </a:rPr>
              <a:t> </a:t>
            </a:r>
            <a:r>
              <a:rPr lang="ar-SA" dirty="0" smtClean="0">
                <a:solidFill>
                  <a:srgbClr val="0070C0"/>
                </a:solidFill>
                <a:cs typeface="B Nazanin" pitchFamily="2" charset="-78"/>
              </a:rPr>
              <a:t>نماییم </a:t>
            </a:r>
            <a:r>
              <a:rPr lang="ar-SA" dirty="0">
                <a:solidFill>
                  <a:srgbClr val="0070C0"/>
                </a:solidFill>
                <a:cs typeface="B Nazanin" pitchFamily="2" charset="-78"/>
              </a:rPr>
              <a:t>تا بهترین زمان را انتخاب کنیم,مساله سرعت کار مورد توجه قرار گرفته است یعنی عمل ارزیابی را انجام داده ایم.</a:t>
            </a:r>
            <a:endParaRPr lang="en-US" dirty="0">
              <a:solidFill>
                <a:srgbClr val="0070C0"/>
              </a:solidFill>
              <a:cs typeface="B Nazanin" pitchFamily="2" charset="-78"/>
            </a:endParaRPr>
          </a:p>
        </p:txBody>
      </p:sp>
    </p:spTree>
    <p:extLst>
      <p:ext uri="{BB962C8B-B14F-4D97-AF65-F5344CB8AC3E}">
        <p14:creationId xmlns:p14="http://schemas.microsoft.com/office/powerpoint/2010/main" xmlns="" val="3560874606"/>
      </p:ext>
    </p:extLst>
  </p:cSld>
  <p:clrMapOvr>
    <a:masterClrMapping/>
  </p:clrMapOvr>
  <mc:AlternateContent xmlns:mc="http://schemas.openxmlformats.org/markup-compatibility/2006">
    <mc:Choice xmlns:p14="http://schemas.microsoft.com/office/powerpoint/2010/main" xmlns=""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rtl="1"/>
            <a:r>
              <a:rPr lang="fa-IR" sz="3600" dirty="0" smtClean="0">
                <a:cs typeface="B Titr" pitchFamily="2" charset="-78"/>
              </a:rPr>
              <a:t>تعریف مطالعه کار:</a:t>
            </a:r>
            <a:endParaRPr lang="en-US" sz="3600" dirty="0">
              <a:cs typeface="B Titr" pitchFamily="2" charset="-78"/>
            </a:endParaRPr>
          </a:p>
        </p:txBody>
      </p:sp>
      <p:sp>
        <p:nvSpPr>
          <p:cNvPr id="3" name="Content Placeholder 2"/>
          <p:cNvSpPr>
            <a:spLocks noGrp="1"/>
          </p:cNvSpPr>
          <p:nvPr>
            <p:ph idx="1"/>
          </p:nvPr>
        </p:nvSpPr>
        <p:spPr/>
        <p:txBody>
          <a:bodyPr/>
          <a:lstStyle/>
          <a:p>
            <a:pPr algn="just" rtl="1"/>
            <a:r>
              <a:rPr lang="ar-SA" dirty="0">
                <a:cs typeface="B Nazanin" pitchFamily="2" charset="-78"/>
              </a:rPr>
              <a:t>مطالعه کار عبارت است از به کارگیری تکنیک هایی مانند روش سنجی و کار سنجی برای بهبود </a:t>
            </a:r>
            <a:r>
              <a:rPr lang="ar-SA" dirty="0" smtClean="0">
                <a:cs typeface="B Nazanin" pitchFamily="2" charset="-78"/>
              </a:rPr>
              <a:t>کآرایی</a:t>
            </a:r>
            <a:r>
              <a:rPr lang="fa-IR" dirty="0" smtClean="0">
                <a:cs typeface="B Nazanin" pitchFamily="2" charset="-78"/>
              </a:rPr>
              <a:t>،</a:t>
            </a:r>
            <a:r>
              <a:rPr lang="ar-SA" dirty="0" smtClean="0">
                <a:cs typeface="B Nazanin" pitchFamily="2" charset="-78"/>
              </a:rPr>
              <a:t> </a:t>
            </a:r>
            <a:r>
              <a:rPr lang="ar-SA" dirty="0">
                <a:cs typeface="B Nazanin" pitchFamily="2" charset="-78"/>
              </a:rPr>
              <a:t>افزایش اثر بخشی </a:t>
            </a:r>
            <a:r>
              <a:rPr lang="ar-SA" dirty="0" smtClean="0">
                <a:cs typeface="B Nazanin" pitchFamily="2" charset="-78"/>
              </a:rPr>
              <a:t>در</a:t>
            </a:r>
            <a:r>
              <a:rPr lang="fa-IR" dirty="0">
                <a:cs typeface="B Nazanin" pitchFamily="2" charset="-78"/>
              </a:rPr>
              <a:t> </a:t>
            </a:r>
            <a:r>
              <a:rPr lang="ar-SA" dirty="0" smtClean="0">
                <a:cs typeface="B Nazanin" pitchFamily="2" charset="-78"/>
              </a:rPr>
              <a:t>سازمان.</a:t>
            </a:r>
            <a:endParaRPr lang="fa-IR" dirty="0" smtClean="0">
              <a:cs typeface="B Nazanin" pitchFamily="2" charset="-78"/>
            </a:endParaRPr>
          </a:p>
          <a:p>
            <a:pPr algn="just" rtl="1"/>
            <a:r>
              <a:rPr lang="fa-IR" dirty="0" smtClean="0">
                <a:cs typeface="B Nazanin" pitchFamily="2" charset="-78"/>
              </a:rPr>
              <a:t>در تعریف دیگر از مطالعه کار آمده است:</a:t>
            </a:r>
          </a:p>
          <a:p>
            <a:pPr algn="just" rtl="1"/>
            <a:r>
              <a:rPr lang="ar-SA" dirty="0" smtClean="0">
                <a:cs typeface="B Nazanin" pitchFamily="2" charset="-78"/>
              </a:rPr>
              <a:t>مطالعه </a:t>
            </a:r>
            <a:r>
              <a:rPr lang="ar-SA" dirty="0" smtClean="0">
                <a:cs typeface="B Nazanin" pitchFamily="2" charset="-78"/>
              </a:rPr>
              <a:t>کار</a:t>
            </a:r>
            <a:r>
              <a:rPr lang="fa-IR" dirty="0" smtClean="0">
                <a:cs typeface="B Nazanin" pitchFamily="2" charset="-78"/>
              </a:rPr>
              <a:t>، </a:t>
            </a:r>
            <a:r>
              <a:rPr lang="ar-SA" dirty="0" smtClean="0">
                <a:cs typeface="B Nazanin" pitchFamily="2" charset="-78"/>
              </a:rPr>
              <a:t>شیوه </a:t>
            </a:r>
            <a:r>
              <a:rPr lang="ar-SA" dirty="0">
                <a:cs typeface="B Nazanin" pitchFamily="2" charset="-78"/>
              </a:rPr>
              <a:t>علمی بررسی و تجزیه و تحلیل کار به طور منظم می باشد که موجب خذف فعالیت های غیر ضروری </a:t>
            </a:r>
            <a:r>
              <a:rPr lang="ar-SA" dirty="0" smtClean="0">
                <a:cs typeface="B Nazanin" pitchFamily="2" charset="-78"/>
              </a:rPr>
              <a:t>و</a:t>
            </a:r>
            <a:r>
              <a:rPr lang="fa-IR" dirty="0">
                <a:cs typeface="B Nazanin" pitchFamily="2" charset="-78"/>
              </a:rPr>
              <a:t> </a:t>
            </a:r>
            <a:r>
              <a:rPr lang="ar-SA" dirty="0" smtClean="0">
                <a:cs typeface="B Nazanin" pitchFamily="2" charset="-78"/>
              </a:rPr>
              <a:t>رسیدن </a:t>
            </a:r>
            <a:r>
              <a:rPr lang="ar-SA" dirty="0">
                <a:cs typeface="B Nazanin" pitchFamily="2" charset="-78"/>
              </a:rPr>
              <a:t>به روش هایی از انجام کار می شود.</a:t>
            </a:r>
            <a:endParaRPr lang="en-US" dirty="0">
              <a:cs typeface="B Nazanin" pitchFamily="2" charset="-78"/>
            </a:endParaRPr>
          </a:p>
          <a:p>
            <a:pPr algn="just" rtl="1"/>
            <a:endParaRPr lang="en-US" dirty="0"/>
          </a:p>
        </p:txBody>
      </p:sp>
    </p:spTree>
    <p:extLst>
      <p:ext uri="{BB962C8B-B14F-4D97-AF65-F5344CB8AC3E}">
        <p14:creationId xmlns:p14="http://schemas.microsoft.com/office/powerpoint/2010/main" xmlns="" val="3765053420"/>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fa-IR" sz="2800" dirty="0" smtClean="0">
                <a:solidFill>
                  <a:srgbClr val="FF0000"/>
                </a:solidFill>
                <a:cs typeface="B Titr" pitchFamily="2" charset="-78"/>
              </a:rPr>
              <a:t>برخی </a:t>
            </a:r>
            <a:r>
              <a:rPr lang="ar-SA" sz="2800" dirty="0" smtClean="0">
                <a:solidFill>
                  <a:srgbClr val="FF0000"/>
                </a:solidFill>
                <a:cs typeface="B Titr" pitchFamily="2" charset="-78"/>
              </a:rPr>
              <a:t>هدف </a:t>
            </a:r>
            <a:r>
              <a:rPr lang="ar-SA" sz="2800" dirty="0">
                <a:solidFill>
                  <a:srgbClr val="FF0000"/>
                </a:solidFill>
                <a:cs typeface="B Titr" pitchFamily="2" charset="-78"/>
              </a:rPr>
              <a:t>های مطالعه </a:t>
            </a:r>
            <a:r>
              <a:rPr lang="ar-SA" sz="2800" dirty="0" smtClean="0">
                <a:solidFill>
                  <a:srgbClr val="FF0000"/>
                </a:solidFill>
                <a:cs typeface="B Titr" pitchFamily="2" charset="-78"/>
              </a:rPr>
              <a:t>کار</a:t>
            </a:r>
            <a:r>
              <a:rPr lang="fa-IR" sz="2800" dirty="0" smtClean="0">
                <a:solidFill>
                  <a:srgbClr val="FF0000"/>
                </a:solidFill>
                <a:cs typeface="B Titr" pitchFamily="2" charset="-78"/>
              </a:rPr>
              <a:t>:</a:t>
            </a:r>
            <a:endParaRPr lang="en-US" sz="2800" dirty="0">
              <a:solidFill>
                <a:srgbClr val="FF0000"/>
              </a:solidFill>
              <a:cs typeface="B Titr" pitchFamily="2" charset="-78"/>
            </a:endParaRPr>
          </a:p>
        </p:txBody>
      </p:sp>
      <p:sp>
        <p:nvSpPr>
          <p:cNvPr id="3" name="Content Placeholder 2"/>
          <p:cNvSpPr>
            <a:spLocks noGrp="1"/>
          </p:cNvSpPr>
          <p:nvPr>
            <p:ph idx="1"/>
          </p:nvPr>
        </p:nvSpPr>
        <p:spPr/>
        <p:txBody>
          <a:bodyPr>
            <a:normAutofit/>
          </a:bodyPr>
          <a:lstStyle/>
          <a:p>
            <a:pPr algn="just" rtl="1"/>
            <a:r>
              <a:rPr lang="ar-SA" dirty="0" smtClean="0">
                <a:cs typeface="B Nazanin" pitchFamily="2" charset="-78"/>
              </a:rPr>
              <a:t>استفاده </a:t>
            </a:r>
            <a:r>
              <a:rPr lang="ar-SA" dirty="0">
                <a:cs typeface="B Nazanin" pitchFamily="2" charset="-78"/>
              </a:rPr>
              <a:t>موثر از نیروی </a:t>
            </a:r>
            <a:r>
              <a:rPr lang="ar-SA" dirty="0" smtClean="0">
                <a:cs typeface="B Nazanin" pitchFamily="2" charset="-78"/>
              </a:rPr>
              <a:t>انسانی</a:t>
            </a:r>
            <a:r>
              <a:rPr lang="fa-IR" dirty="0" smtClean="0">
                <a:cs typeface="B Nazanin" pitchFamily="2" charset="-78"/>
              </a:rPr>
              <a:t>: از </a:t>
            </a:r>
            <a:r>
              <a:rPr lang="fa-IR" dirty="0" smtClean="0">
                <a:cs typeface="B Nazanin" pitchFamily="2" charset="-78"/>
              </a:rPr>
              <a:t>نیروی انسانی بعنوان کارآمدترین عضو حیاتی در سازمان بهره گیری مناسب بعمل آید.</a:t>
            </a:r>
          </a:p>
          <a:p>
            <a:pPr algn="just" rtl="1"/>
            <a:r>
              <a:rPr lang="fa-IR" dirty="0" smtClean="0">
                <a:cs typeface="B Nazanin" pitchFamily="2" charset="-78"/>
              </a:rPr>
              <a:t>از اتلاف وقت و زمان در انجام کارها جلوگیری بعمل می آورد.</a:t>
            </a:r>
          </a:p>
          <a:p>
            <a:pPr algn="just" rtl="1"/>
            <a:r>
              <a:rPr lang="fa-IR" dirty="0" smtClean="0">
                <a:cs typeface="B Nazanin" pitchFamily="2" charset="-78"/>
              </a:rPr>
              <a:t>عمر </a:t>
            </a:r>
            <a:r>
              <a:rPr lang="fa-IR" dirty="0" smtClean="0">
                <a:cs typeface="B Nazanin" pitchFamily="2" charset="-78"/>
              </a:rPr>
              <a:t>مفید ابزار و ماشین آلات و تجهیزات را بالا برده و نگهداری و بهره برداری از آنها را تسهیل می کند.</a:t>
            </a:r>
            <a:endParaRPr lang="en-US" dirty="0">
              <a:cs typeface="B Nazanin" pitchFamily="2" charset="-78"/>
            </a:endParaRPr>
          </a:p>
          <a:p>
            <a:pPr algn="just" rtl="1"/>
            <a:r>
              <a:rPr lang="fa-IR" dirty="0" smtClean="0">
                <a:cs typeface="B Nazanin" pitchFamily="2" charset="-78"/>
              </a:rPr>
              <a:t>بهره </a:t>
            </a:r>
            <a:r>
              <a:rPr lang="fa-IR" dirty="0" smtClean="0">
                <a:cs typeface="B Nazanin" pitchFamily="2" charset="-78"/>
              </a:rPr>
              <a:t>وری مناسب از منابع مادی و مالی یا اصل صرفه جویی در کاربست هر یک از منابع انسانی و اطلاعاتی</a:t>
            </a:r>
            <a:endParaRPr lang="en-US" dirty="0">
              <a:cs typeface="B Nazanin" pitchFamily="2" charset="-78"/>
            </a:endParaRPr>
          </a:p>
        </p:txBody>
      </p:sp>
    </p:spTree>
    <p:extLst>
      <p:ext uri="{BB962C8B-B14F-4D97-AF65-F5344CB8AC3E}">
        <p14:creationId xmlns:p14="http://schemas.microsoft.com/office/powerpoint/2010/main" xmlns="" val="3202148084"/>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pPr rtl="1"/>
            <a:r>
              <a:rPr lang="ar-SA" dirty="0">
                <a:solidFill>
                  <a:srgbClr val="0070C0"/>
                </a:solidFill>
                <a:cs typeface="B Titr" pitchFamily="2" charset="-78"/>
              </a:rPr>
              <a:t>شیوه های مطالعه </a:t>
            </a:r>
            <a:r>
              <a:rPr lang="ar-SA" dirty="0" smtClean="0">
                <a:solidFill>
                  <a:srgbClr val="0070C0"/>
                </a:solidFill>
                <a:cs typeface="B Titr" pitchFamily="2" charset="-78"/>
              </a:rPr>
              <a:t>کار</a:t>
            </a:r>
            <a:r>
              <a:rPr lang="en-US" dirty="0" smtClean="0">
                <a:solidFill>
                  <a:srgbClr val="0070C0"/>
                </a:solidFill>
                <a:cs typeface="B Titr" pitchFamily="2" charset="-78"/>
              </a:rPr>
              <a:t>:</a:t>
            </a:r>
            <a:endParaRPr lang="en-US" dirty="0">
              <a:solidFill>
                <a:srgbClr val="0070C0"/>
              </a:solidFill>
              <a:cs typeface="B Titr" pitchFamily="2" charset="-78"/>
            </a:endParaRPr>
          </a:p>
        </p:txBody>
      </p:sp>
      <p:sp>
        <p:nvSpPr>
          <p:cNvPr id="3" name="Content Placeholder 2"/>
          <p:cNvSpPr>
            <a:spLocks noGrp="1"/>
          </p:cNvSpPr>
          <p:nvPr>
            <p:ph sz="half" idx="1"/>
          </p:nvPr>
        </p:nvSpPr>
        <p:spPr/>
        <p:txBody>
          <a:bodyPr>
            <a:normAutofit/>
          </a:bodyPr>
          <a:lstStyle/>
          <a:p>
            <a:pPr algn="ctr" rtl="1"/>
            <a:endParaRPr lang="en-US" sz="4000" dirty="0" smtClean="0">
              <a:cs typeface="B Nazanin" pitchFamily="2" charset="-78"/>
            </a:endParaRPr>
          </a:p>
          <a:p>
            <a:pPr algn="ctr" rtl="1"/>
            <a:endParaRPr lang="en-US" sz="4000" dirty="0">
              <a:cs typeface="B Nazanin" pitchFamily="2" charset="-78"/>
            </a:endParaRPr>
          </a:p>
          <a:p>
            <a:pPr algn="ctr" rtl="1"/>
            <a:r>
              <a:rPr lang="ar-SA" sz="4000" dirty="0" smtClean="0">
                <a:cs typeface="B Nazanin" pitchFamily="2" charset="-78"/>
              </a:rPr>
              <a:t>زمان </a:t>
            </a:r>
            <a:r>
              <a:rPr lang="ar-SA" sz="4000" dirty="0">
                <a:cs typeface="B Nazanin" pitchFamily="2" charset="-78"/>
              </a:rPr>
              <a:t>سنجی</a:t>
            </a:r>
            <a:endParaRPr lang="en-US" sz="4000" dirty="0">
              <a:cs typeface="B Nazanin" pitchFamily="2" charset="-78"/>
            </a:endParaRPr>
          </a:p>
        </p:txBody>
      </p:sp>
      <p:sp>
        <p:nvSpPr>
          <p:cNvPr id="4" name="Content Placeholder 3"/>
          <p:cNvSpPr>
            <a:spLocks noGrp="1"/>
          </p:cNvSpPr>
          <p:nvPr>
            <p:ph sz="half" idx="2"/>
          </p:nvPr>
        </p:nvSpPr>
        <p:spPr/>
        <p:txBody>
          <a:bodyPr>
            <a:normAutofit/>
          </a:bodyPr>
          <a:lstStyle/>
          <a:p>
            <a:pPr algn="ctr" rtl="1"/>
            <a:endParaRPr lang="en-US" sz="4000" dirty="0" smtClean="0">
              <a:cs typeface="B Nazanin" pitchFamily="2" charset="-78"/>
            </a:endParaRPr>
          </a:p>
          <a:p>
            <a:pPr algn="ctr" rtl="1"/>
            <a:endParaRPr lang="en-US" sz="4000" dirty="0">
              <a:cs typeface="B Nazanin" pitchFamily="2" charset="-78"/>
            </a:endParaRPr>
          </a:p>
          <a:p>
            <a:pPr algn="ctr" rtl="1"/>
            <a:r>
              <a:rPr lang="ar-SA" sz="4000" dirty="0" smtClean="0">
                <a:cs typeface="B Nazanin" pitchFamily="2" charset="-78"/>
              </a:rPr>
              <a:t>روش </a:t>
            </a:r>
            <a:r>
              <a:rPr lang="ar-SA" sz="4000" dirty="0">
                <a:cs typeface="B Nazanin" pitchFamily="2" charset="-78"/>
              </a:rPr>
              <a:t>سنجی </a:t>
            </a:r>
            <a:endParaRPr lang="en-US" sz="4000" dirty="0" smtClean="0">
              <a:cs typeface="B Nazanin" pitchFamily="2" charset="-78"/>
            </a:endParaRPr>
          </a:p>
          <a:p>
            <a:endParaRPr lang="en-US" sz="4000" dirty="0">
              <a:cs typeface="B Nazanin" pitchFamily="2" charset="-78"/>
            </a:endParaRPr>
          </a:p>
        </p:txBody>
      </p:sp>
    </p:spTree>
    <p:extLst>
      <p:ext uri="{BB962C8B-B14F-4D97-AF65-F5344CB8AC3E}">
        <p14:creationId xmlns:p14="http://schemas.microsoft.com/office/powerpoint/2010/main" xmlns="" val="1162157744"/>
      </p:ext>
    </p:extLst>
  </p:cSld>
  <p:clrMapOvr>
    <a:masterClrMapping/>
  </p:clrMapOvr>
  <mc:AlternateContent xmlns:mc="http://schemas.openxmlformats.org/markup-compatibility/2006">
    <mc:Choice xmlns:p14="http://schemas.microsoft.com/office/powerpoint/2010/main" xmlns=""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ar-SA" sz="2400" b="1" dirty="0">
                <a:solidFill>
                  <a:srgbClr val="7030A0"/>
                </a:solidFill>
                <a:cs typeface="B Nazanin" pitchFamily="2" charset="-78"/>
              </a:rPr>
              <a:t>دو شیوه ی روش سنجی و زمان </a:t>
            </a:r>
            <a:r>
              <a:rPr lang="ar-SA" sz="2400" b="1" dirty="0" smtClean="0">
                <a:solidFill>
                  <a:srgbClr val="7030A0"/>
                </a:solidFill>
                <a:cs typeface="B Nazanin" pitchFamily="2" charset="-78"/>
              </a:rPr>
              <a:t>سنجی,</a:t>
            </a:r>
            <a:r>
              <a:rPr lang="en-US" sz="2400" b="1" dirty="0" smtClean="0">
                <a:solidFill>
                  <a:srgbClr val="7030A0"/>
                </a:solidFill>
                <a:cs typeface="B Nazanin" pitchFamily="2" charset="-78"/>
              </a:rPr>
              <a:t> </a:t>
            </a:r>
            <a:r>
              <a:rPr lang="ar-SA" sz="2400" b="1" dirty="0" smtClean="0">
                <a:solidFill>
                  <a:srgbClr val="7030A0"/>
                </a:solidFill>
                <a:cs typeface="B Nazanin" pitchFamily="2" charset="-78"/>
              </a:rPr>
              <a:t>شیوه </a:t>
            </a:r>
            <a:r>
              <a:rPr lang="ar-SA" sz="2400" b="1" dirty="0">
                <a:solidFill>
                  <a:srgbClr val="7030A0"/>
                </a:solidFill>
                <a:cs typeface="B Nazanin" pitchFamily="2" charset="-78"/>
              </a:rPr>
              <a:t>های اصلی مطالعه کار هستند که هر کدام کاربرد خاصی دارند:</a:t>
            </a:r>
            <a:endParaRPr lang="en-US" sz="2400" b="1" dirty="0">
              <a:solidFill>
                <a:srgbClr val="7030A0"/>
              </a:solidFill>
              <a:cs typeface="B Nazanin" pitchFamily="2" charset="-78"/>
            </a:endParaRPr>
          </a:p>
        </p:txBody>
      </p:sp>
      <p:sp>
        <p:nvSpPr>
          <p:cNvPr id="3" name="Content Placeholder 2"/>
          <p:cNvSpPr>
            <a:spLocks noGrp="1"/>
          </p:cNvSpPr>
          <p:nvPr>
            <p:ph sz="half" idx="1"/>
          </p:nvPr>
        </p:nvSpPr>
        <p:spPr/>
        <p:txBody>
          <a:bodyPr/>
          <a:lstStyle/>
          <a:p>
            <a:pPr algn="just" rtl="1"/>
            <a:endParaRPr lang="en-US" dirty="0" smtClean="0">
              <a:cs typeface="B Nazanin" pitchFamily="2" charset="-78"/>
            </a:endParaRPr>
          </a:p>
          <a:p>
            <a:pPr algn="just" rtl="1"/>
            <a:endParaRPr lang="en-US" dirty="0" smtClean="0">
              <a:cs typeface="B Nazanin" pitchFamily="2" charset="-78"/>
            </a:endParaRPr>
          </a:p>
          <a:p>
            <a:pPr algn="just" rtl="1"/>
            <a:endParaRPr lang="en-US" dirty="0">
              <a:cs typeface="B Nazanin" pitchFamily="2" charset="-78"/>
            </a:endParaRPr>
          </a:p>
          <a:p>
            <a:pPr algn="just" rtl="1"/>
            <a:r>
              <a:rPr lang="ar-SA" dirty="0" smtClean="0">
                <a:cs typeface="B Nazanin" pitchFamily="2" charset="-78"/>
              </a:rPr>
              <a:t>زمان سنجی</a:t>
            </a:r>
            <a:r>
              <a:rPr lang="en-US" dirty="0" smtClean="0">
                <a:cs typeface="B Nazanin" pitchFamily="2" charset="-78"/>
              </a:rPr>
              <a:t> </a:t>
            </a:r>
            <a:r>
              <a:rPr lang="ar-SA" dirty="0" smtClean="0">
                <a:cs typeface="B Nazanin" pitchFamily="2" charset="-78"/>
              </a:rPr>
              <a:t>برای </a:t>
            </a:r>
            <a:r>
              <a:rPr lang="ar-SA" dirty="0">
                <a:cs typeface="B Nazanin" pitchFamily="2" charset="-78"/>
              </a:rPr>
              <a:t>تعیین زمان انجام کار مورد استفاده واقع می </a:t>
            </a:r>
            <a:r>
              <a:rPr lang="ar-SA" dirty="0" smtClean="0">
                <a:cs typeface="B Nazanin" pitchFamily="2" charset="-78"/>
              </a:rPr>
              <a:t>شود</a:t>
            </a:r>
            <a:r>
              <a:rPr lang="fa-IR" dirty="0" smtClean="0">
                <a:cs typeface="B Nazanin" pitchFamily="2" charset="-78"/>
              </a:rPr>
              <a:t>.</a:t>
            </a:r>
            <a:endParaRPr lang="en-US" dirty="0">
              <a:cs typeface="B Nazanin" pitchFamily="2" charset="-78"/>
            </a:endParaRPr>
          </a:p>
        </p:txBody>
      </p:sp>
      <p:sp>
        <p:nvSpPr>
          <p:cNvPr id="4" name="Content Placeholder 3"/>
          <p:cNvSpPr>
            <a:spLocks noGrp="1"/>
          </p:cNvSpPr>
          <p:nvPr>
            <p:ph sz="half" idx="2"/>
          </p:nvPr>
        </p:nvSpPr>
        <p:spPr/>
        <p:txBody>
          <a:bodyPr/>
          <a:lstStyle/>
          <a:p>
            <a:pPr algn="just" rtl="1"/>
            <a:endParaRPr lang="en-US" dirty="0" smtClean="0">
              <a:cs typeface="B Nazanin" pitchFamily="2" charset="-78"/>
            </a:endParaRPr>
          </a:p>
          <a:p>
            <a:pPr algn="just" rtl="1"/>
            <a:r>
              <a:rPr lang="ar-SA" dirty="0" smtClean="0">
                <a:cs typeface="B Nazanin" pitchFamily="2" charset="-78"/>
              </a:rPr>
              <a:t>روش </a:t>
            </a:r>
            <a:r>
              <a:rPr lang="ar-SA" dirty="0">
                <a:cs typeface="B Nazanin" pitchFamily="2" charset="-78"/>
              </a:rPr>
              <a:t>سنجی </a:t>
            </a:r>
            <a:r>
              <a:rPr lang="ar-SA" dirty="0" smtClean="0">
                <a:cs typeface="B Nazanin" pitchFamily="2" charset="-78"/>
              </a:rPr>
              <a:t>برای</a:t>
            </a:r>
            <a:r>
              <a:rPr lang="en-US" dirty="0">
                <a:cs typeface="B Nazanin" pitchFamily="2" charset="-78"/>
              </a:rPr>
              <a:t> </a:t>
            </a:r>
            <a:r>
              <a:rPr lang="ar-SA" dirty="0" smtClean="0">
                <a:cs typeface="B Nazanin" pitchFamily="2" charset="-78"/>
              </a:rPr>
              <a:t>بهبود </a:t>
            </a:r>
            <a:r>
              <a:rPr lang="ar-SA" dirty="0">
                <a:cs typeface="B Nazanin" pitchFamily="2" charset="-78"/>
              </a:rPr>
              <a:t>روش های انجام کار مورد استفاده قرار می </a:t>
            </a:r>
            <a:r>
              <a:rPr lang="ar-SA" dirty="0" smtClean="0">
                <a:cs typeface="B Nazanin" pitchFamily="2" charset="-78"/>
              </a:rPr>
              <a:t>گیرد</a:t>
            </a:r>
            <a:r>
              <a:rPr lang="fa-IR" dirty="0" smtClean="0">
                <a:cs typeface="B Nazanin" pitchFamily="2" charset="-78"/>
              </a:rPr>
              <a:t>.</a:t>
            </a:r>
            <a:endParaRPr lang="en-US" dirty="0">
              <a:cs typeface="B Nazanin" pitchFamily="2" charset="-78"/>
            </a:endParaRPr>
          </a:p>
        </p:txBody>
      </p:sp>
    </p:spTree>
    <p:extLst>
      <p:ext uri="{BB962C8B-B14F-4D97-AF65-F5344CB8AC3E}">
        <p14:creationId xmlns:p14="http://schemas.microsoft.com/office/powerpoint/2010/main" xmlns="" val="1611841902"/>
      </p:ext>
    </p:extLst>
  </p:cSld>
  <p:clrMapOvr>
    <a:masterClrMapping/>
  </p:clrMapOvr>
  <mc:AlternateContent xmlns:mc="http://schemas.openxmlformats.org/markup-compatibility/2006">
    <mc:Choice xmlns:p14="http://schemas.microsoft.com/office/powerpoint/2010/main" xmlns="" Requires="p14">
      <p:transition spd="slow" p14:dur="3400">
        <p14:reveal thruBlk="1"/>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800" dirty="0" smtClean="0">
                <a:solidFill>
                  <a:srgbClr val="00B050"/>
                </a:solidFill>
                <a:cs typeface="B Titr" pitchFamily="2" charset="-78"/>
              </a:rPr>
              <a:t>تعریف </a:t>
            </a:r>
            <a:r>
              <a:rPr lang="ar-SA" sz="2800" dirty="0" smtClean="0">
                <a:solidFill>
                  <a:srgbClr val="00B050"/>
                </a:solidFill>
                <a:cs typeface="B Titr" pitchFamily="2" charset="-78"/>
              </a:rPr>
              <a:t>روش </a:t>
            </a:r>
            <a:r>
              <a:rPr lang="ar-SA" sz="2800" dirty="0">
                <a:solidFill>
                  <a:srgbClr val="00B050"/>
                </a:solidFill>
                <a:cs typeface="B Titr" pitchFamily="2" charset="-78"/>
              </a:rPr>
              <a:t>سنجی</a:t>
            </a:r>
            <a:endParaRPr lang="en-US" sz="2800" dirty="0">
              <a:solidFill>
                <a:srgbClr val="00B050"/>
              </a:solidFill>
              <a:cs typeface="B Titr" pitchFamily="2" charset="-78"/>
            </a:endParaRPr>
          </a:p>
        </p:txBody>
      </p:sp>
      <p:sp>
        <p:nvSpPr>
          <p:cNvPr id="3" name="Content Placeholder 2"/>
          <p:cNvSpPr>
            <a:spLocks noGrp="1"/>
          </p:cNvSpPr>
          <p:nvPr>
            <p:ph idx="1"/>
          </p:nvPr>
        </p:nvSpPr>
        <p:spPr/>
        <p:txBody>
          <a:bodyPr/>
          <a:lstStyle/>
          <a:p>
            <a:pPr marL="0" indent="0" algn="just" rtl="1">
              <a:buNone/>
            </a:pPr>
            <a:endParaRPr lang="en-US" dirty="0">
              <a:cs typeface="B Nazanin" pitchFamily="2" charset="-78"/>
            </a:endParaRPr>
          </a:p>
          <a:p>
            <a:pPr algn="just" rtl="1"/>
            <a:r>
              <a:rPr lang="ar-SA" dirty="0" smtClean="0">
                <a:cs typeface="B Nazanin" pitchFamily="2" charset="-78"/>
              </a:rPr>
              <a:t>ثبت </a:t>
            </a:r>
            <a:r>
              <a:rPr lang="ar-SA" dirty="0">
                <a:cs typeface="B Nazanin" pitchFamily="2" charset="-78"/>
              </a:rPr>
              <a:t>منظم وبررسی دقیق روش های انجام کار و پیشنهاد روش </a:t>
            </a:r>
            <a:r>
              <a:rPr lang="ar-SA" dirty="0" smtClean="0">
                <a:cs typeface="B Nazanin" pitchFamily="2" charset="-78"/>
              </a:rPr>
              <a:t>های</a:t>
            </a:r>
            <a:r>
              <a:rPr lang="fa-IR" dirty="0">
                <a:cs typeface="B Nazanin" pitchFamily="2" charset="-78"/>
              </a:rPr>
              <a:t> </a:t>
            </a:r>
            <a:r>
              <a:rPr lang="ar-SA" dirty="0" smtClean="0">
                <a:cs typeface="B Nazanin" pitchFamily="2" charset="-78"/>
              </a:rPr>
              <a:t>اصلاحی </a:t>
            </a:r>
            <a:r>
              <a:rPr lang="ar-SA" dirty="0">
                <a:cs typeface="B Nazanin" pitchFamily="2" charset="-78"/>
              </a:rPr>
              <a:t>به منظور کاهش هزینه ها,ساده کردن عملیات </a:t>
            </a:r>
            <a:r>
              <a:rPr lang="fa-IR" dirty="0" smtClean="0">
                <a:cs typeface="B Nazanin" pitchFamily="2" charset="-78"/>
              </a:rPr>
              <a:t>و </a:t>
            </a:r>
            <a:r>
              <a:rPr lang="ar-SA" dirty="0" smtClean="0">
                <a:cs typeface="B Nazanin" pitchFamily="2" charset="-78"/>
              </a:rPr>
              <a:t>افزایش </a:t>
            </a:r>
            <a:r>
              <a:rPr lang="ar-SA" dirty="0">
                <a:cs typeface="B Nazanin" pitchFamily="2" charset="-78"/>
              </a:rPr>
              <a:t>بازدهی.</a:t>
            </a:r>
            <a:endParaRPr lang="en-US" dirty="0">
              <a:cs typeface="B Nazanin" pitchFamily="2" charset="-78"/>
            </a:endParaRPr>
          </a:p>
        </p:txBody>
      </p:sp>
    </p:spTree>
    <p:extLst>
      <p:ext uri="{BB962C8B-B14F-4D97-AF65-F5344CB8AC3E}">
        <p14:creationId xmlns:p14="http://schemas.microsoft.com/office/powerpoint/2010/main" xmlns="" val="3067993579"/>
      </p:ext>
    </p:extLst>
  </p:cSld>
  <p:clrMapOvr>
    <a:masterClrMapping/>
  </p:clrMapOvr>
  <mc:AlternateContent xmlns:mc="http://schemas.openxmlformats.org/markup-compatibility/2006">
    <mc:Choice xmlns:p14="http://schemas.microsoft.com/office/powerpoint/2010/main" xmlns="" Requires="p14">
      <p:transition spd="slow" p14:dur="3400">
        <p14:reveal thruBlk="1"/>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fa-IR" sz="3200" dirty="0" smtClean="0">
                <a:solidFill>
                  <a:schemeClr val="accent2">
                    <a:lumMod val="75000"/>
                  </a:schemeClr>
                </a:solidFill>
                <a:cs typeface="B Titr" pitchFamily="2" charset="-78"/>
              </a:rPr>
              <a:t>تعریف </a:t>
            </a:r>
            <a:r>
              <a:rPr lang="ar-SA" sz="3200" dirty="0" smtClean="0">
                <a:solidFill>
                  <a:schemeClr val="accent2">
                    <a:lumMod val="75000"/>
                  </a:schemeClr>
                </a:solidFill>
                <a:cs typeface="B Titr" pitchFamily="2" charset="-78"/>
              </a:rPr>
              <a:t>زمان </a:t>
            </a:r>
            <a:r>
              <a:rPr lang="ar-SA" sz="3200" dirty="0" smtClean="0">
                <a:solidFill>
                  <a:schemeClr val="accent2">
                    <a:lumMod val="75000"/>
                  </a:schemeClr>
                </a:solidFill>
                <a:cs typeface="B Titr" pitchFamily="2" charset="-78"/>
              </a:rPr>
              <a:t>سنجی</a:t>
            </a:r>
            <a:endParaRPr lang="en-US" sz="3200" dirty="0">
              <a:solidFill>
                <a:schemeClr val="accent2">
                  <a:lumMod val="75000"/>
                </a:schemeClr>
              </a:solidFill>
              <a:cs typeface="B Titr" pitchFamily="2" charset="-78"/>
            </a:endParaRPr>
          </a:p>
        </p:txBody>
      </p:sp>
      <p:sp>
        <p:nvSpPr>
          <p:cNvPr id="3" name="Content Placeholder 2"/>
          <p:cNvSpPr>
            <a:spLocks noGrp="1"/>
          </p:cNvSpPr>
          <p:nvPr>
            <p:ph idx="1"/>
          </p:nvPr>
        </p:nvSpPr>
        <p:spPr/>
        <p:txBody>
          <a:bodyPr/>
          <a:lstStyle/>
          <a:p>
            <a:pPr algn="just" rtl="1"/>
            <a:r>
              <a:rPr lang="ar-SA" dirty="0">
                <a:cs typeface="B Nazanin" pitchFamily="2" charset="-78"/>
              </a:rPr>
              <a:t>زمان سنجی عبارت است </a:t>
            </a:r>
            <a:r>
              <a:rPr lang="ar-SA" dirty="0" smtClean="0">
                <a:cs typeface="B Nazanin" pitchFamily="2" charset="-78"/>
              </a:rPr>
              <a:t>از</a:t>
            </a:r>
            <a:r>
              <a:rPr lang="fa-IR" dirty="0" smtClean="0">
                <a:cs typeface="B Nazanin" pitchFamily="2" charset="-78"/>
              </a:rPr>
              <a:t> </a:t>
            </a:r>
            <a:r>
              <a:rPr lang="ar-SA" dirty="0" smtClean="0">
                <a:cs typeface="B Nazanin" pitchFamily="2" charset="-78"/>
              </a:rPr>
              <a:t>بکارگیری </a:t>
            </a:r>
            <a:r>
              <a:rPr lang="ar-SA" dirty="0">
                <a:cs typeface="B Nazanin" pitchFamily="2" charset="-78"/>
              </a:rPr>
              <a:t>شیوه هایی برای تعیین زمان لازم جهت انجام فعالیت های </a:t>
            </a:r>
            <a:r>
              <a:rPr lang="ar-SA" dirty="0" smtClean="0">
                <a:cs typeface="B Nazanin" pitchFamily="2" charset="-78"/>
              </a:rPr>
              <a:t>خاص</a:t>
            </a:r>
            <a:r>
              <a:rPr lang="fa-IR" dirty="0" smtClean="0">
                <a:cs typeface="B Nazanin" pitchFamily="2" charset="-78"/>
              </a:rPr>
              <a:t>، </a:t>
            </a:r>
            <a:r>
              <a:rPr lang="ar-SA" dirty="0" smtClean="0">
                <a:cs typeface="B Nazanin" pitchFamily="2" charset="-78"/>
              </a:rPr>
              <a:t>توسط </a:t>
            </a:r>
            <a:r>
              <a:rPr lang="ar-SA" dirty="0">
                <a:cs typeface="B Nazanin" pitchFamily="2" charset="-78"/>
              </a:rPr>
              <a:t>انجام </a:t>
            </a:r>
            <a:r>
              <a:rPr lang="ar-SA" dirty="0" smtClean="0">
                <a:cs typeface="B Nazanin" pitchFamily="2" charset="-78"/>
              </a:rPr>
              <a:t>دهنده</a:t>
            </a:r>
            <a:r>
              <a:rPr lang="fa-IR" dirty="0">
                <a:cs typeface="B Nazanin" pitchFamily="2" charset="-78"/>
              </a:rPr>
              <a:t> </a:t>
            </a:r>
            <a:r>
              <a:rPr lang="ar-SA" dirty="0" smtClean="0">
                <a:cs typeface="B Nazanin" pitchFamily="2" charset="-78"/>
              </a:rPr>
              <a:t>واجد </a:t>
            </a:r>
            <a:r>
              <a:rPr lang="ar-SA" dirty="0">
                <a:cs typeface="B Nazanin" pitchFamily="2" charset="-78"/>
              </a:rPr>
              <a:t>صلاحیت و در سطح عملکرد مطلوب.</a:t>
            </a:r>
            <a:endParaRPr lang="en-US" dirty="0">
              <a:cs typeface="B Nazanin" pitchFamily="2" charset="-78"/>
            </a:endParaRPr>
          </a:p>
          <a:p>
            <a:pPr algn="just"/>
            <a:endParaRPr lang="en-US" dirty="0">
              <a:cs typeface="B Nazanin" pitchFamily="2" charset="-78"/>
            </a:endParaRPr>
          </a:p>
        </p:txBody>
      </p:sp>
    </p:spTree>
    <p:extLst>
      <p:ext uri="{BB962C8B-B14F-4D97-AF65-F5344CB8AC3E}">
        <p14:creationId xmlns:p14="http://schemas.microsoft.com/office/powerpoint/2010/main" xmlns="" val="4199235959"/>
      </p:ext>
    </p:extLst>
  </p:cSld>
  <p:clrMapOvr>
    <a:masterClrMapping/>
  </p:clrMapOvr>
  <mc:AlternateContent xmlns:mc="http://schemas.openxmlformats.org/markup-compatibility/2006">
    <mc:Choice xmlns:p14="http://schemas.microsoft.com/office/powerpoint/2010/main" xmlns="" Requires="p14">
      <p:transition spd="slow" p14:dur="3400">
        <p14:reveal thruBlk="1"/>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149</TotalTime>
  <Words>683</Words>
  <Application>Microsoft Office PowerPoint</Application>
  <PresentationFormat>On-screen Show (4:3)</PresentationFormat>
  <Paragraphs>57</Paragraphs>
  <Slides>14</Slides>
  <Notes>0</Notes>
  <HiddenSlides>1</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جلسه سوم درس اصول سرپرستی  (ناطقی)</vt:lpstr>
      <vt:lpstr>(سخنی با دانشجویان)</vt:lpstr>
      <vt:lpstr>مقدمه:</vt:lpstr>
      <vt:lpstr>تعریف مطالعه کار:</vt:lpstr>
      <vt:lpstr>برخی هدف های مطالعه کار:</vt:lpstr>
      <vt:lpstr>شیوه های مطالعه کار:</vt:lpstr>
      <vt:lpstr>دو شیوه ی روش سنجی و زمان سنجی, شیوه های اصلی مطالعه کار هستند که هر کدام کاربرد خاصی دارند:</vt:lpstr>
      <vt:lpstr>تعریف روش سنجی</vt:lpstr>
      <vt:lpstr>تعریف زمان سنجی</vt:lpstr>
      <vt:lpstr>اهداف روش سنجی:</vt:lpstr>
      <vt:lpstr>اهداف زمان سنجی:</vt:lpstr>
      <vt:lpstr>تعریف شغل:</vt:lpstr>
      <vt:lpstr>طراحی شغل:</vt:lpstr>
      <vt:lpstr>شرح شغل:</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جلسه سوم درس اصول سرپرستی</dc:title>
  <dc:creator>Windows User</dc:creator>
  <cp:lastModifiedBy>Administrator</cp:lastModifiedBy>
  <cp:revision>37</cp:revision>
  <dcterms:created xsi:type="dcterms:W3CDTF">2020-03-12T12:17:36Z</dcterms:created>
  <dcterms:modified xsi:type="dcterms:W3CDTF">2020-03-14T05:51:42Z</dcterms:modified>
</cp:coreProperties>
</file>