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35"/>
  </p:notesMasterIdLst>
  <p:sldIdLst>
    <p:sldId id="297" r:id="rId3"/>
    <p:sldId id="256" r:id="rId4"/>
    <p:sldId id="274" r:id="rId5"/>
    <p:sldId id="257" r:id="rId6"/>
    <p:sldId id="263" r:id="rId7"/>
    <p:sldId id="275" r:id="rId8"/>
    <p:sldId id="264" r:id="rId9"/>
    <p:sldId id="268" r:id="rId10"/>
    <p:sldId id="265" r:id="rId11"/>
    <p:sldId id="269" r:id="rId12"/>
    <p:sldId id="266" r:id="rId13"/>
    <p:sldId id="267" r:id="rId14"/>
    <p:sldId id="270" r:id="rId15"/>
    <p:sldId id="271" r:id="rId16"/>
    <p:sldId id="272" r:id="rId17"/>
    <p:sldId id="273" r:id="rId18"/>
    <p:sldId id="276" r:id="rId19"/>
    <p:sldId id="277" r:id="rId20"/>
    <p:sldId id="283" r:id="rId21"/>
    <p:sldId id="278" r:id="rId22"/>
    <p:sldId id="284" r:id="rId23"/>
    <p:sldId id="279" r:id="rId24"/>
    <p:sldId id="280" r:id="rId25"/>
    <p:sldId id="285" r:id="rId26"/>
    <p:sldId id="281" r:id="rId27"/>
    <p:sldId id="286" r:id="rId28"/>
    <p:sldId id="287" r:id="rId29"/>
    <p:sldId id="289" r:id="rId30"/>
    <p:sldId id="288" r:id="rId31"/>
    <p:sldId id="282" r:id="rId32"/>
    <p:sldId id="294" r:id="rId33"/>
    <p:sldId id="29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1266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A96BE6-EA32-4C8B-B2F9-1B1F64E85138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9E278-4C45-48A8-9E0E-3DDCC60B73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15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11DFCF-E362-4B59-9E76-07306BBF84F8}" type="slidenum">
              <a:rPr lang="en-US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8C729-2D8F-40E3-8BE8-5FC8D234F457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153D0A-C713-403F-8331-4A23B69A39E8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8C729-2D8F-40E3-8BE8-5FC8D234F457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153D0A-C713-403F-8331-4A23B69A3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8C729-2D8F-40E3-8BE8-5FC8D234F457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153D0A-C713-403F-8331-4A23B69A3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FF902-C3FA-4CC1-B92F-14B63076FACA}" type="datetime1">
              <a:rPr lang="en-US">
                <a:solidFill>
                  <a:srgbClr val="575F6D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23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24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734DAB-E1D9-4262-A58C-45F63E9BA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9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955280" cy="731520"/>
          </a:xfr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6"/>
          </a:lnRef>
          <a:fillRef idx="1002">
            <a:schemeClr val="lt1"/>
          </a:fillRef>
          <a:effectRef idx="0">
            <a:schemeClr val="accent6"/>
          </a:effectRef>
          <a:fontRef idx="none"/>
        </p:style>
        <p:txBody>
          <a:bodyPr anchor="ctr" anchorCtr="1"/>
          <a:lstStyle>
            <a:lvl1pPr algn="ctr" rtl="1">
              <a:defRPr b="1" cap="none" spc="0" baseline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cs typeface="B Titr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914400"/>
            <a:ext cx="7620000" cy="5559552"/>
          </a:xfrm>
        </p:spPr>
        <p:txBody>
          <a:bodyPr/>
          <a:lstStyle>
            <a:lvl1pPr algn="just" rtl="1">
              <a:defRPr sz="2600" baseline="0">
                <a:solidFill>
                  <a:srgbClr val="000066"/>
                </a:solidFill>
                <a:latin typeface="Times New Roman" pitchFamily="18" charset="0"/>
                <a:cs typeface="B Nazanin" pitchFamily="2" charset="-78"/>
              </a:defRPr>
            </a:lvl1pPr>
            <a:lvl2pPr algn="just" rtl="1">
              <a:defRPr sz="2400" baseline="0">
                <a:solidFill>
                  <a:srgbClr val="000099"/>
                </a:solidFill>
                <a:latin typeface="Times New Roman" pitchFamily="18" charset="0"/>
                <a:cs typeface="B Nazanin" pitchFamily="2" charset="-78"/>
              </a:defRPr>
            </a:lvl2pPr>
            <a:lvl3pPr algn="just" rtl="1">
              <a:defRPr sz="2200" baseline="0">
                <a:latin typeface="Times New Roman" pitchFamily="18" charset="0"/>
                <a:cs typeface="B Nazanin" pitchFamily="2" charset="-78"/>
              </a:defRPr>
            </a:lvl3pPr>
            <a:lvl4pPr algn="just" rtl="1">
              <a:defRPr sz="2000" baseline="0">
                <a:latin typeface="Times New Roman" pitchFamily="18" charset="0"/>
                <a:cs typeface="B Nazanin" pitchFamily="2" charset="-78"/>
              </a:defRPr>
            </a:lvl4pPr>
            <a:lvl5pPr algn="just" rtl="1" eaLnBrk="1" latinLnBrk="0" hangingPunct="1">
              <a:defRPr sz="1800" baseline="0">
                <a:latin typeface="Times New Roman" pitchFamily="18" charset="0"/>
                <a:cs typeface="B Nazanin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err="1" smtClean="0"/>
              <a:t>lFifth</a:t>
            </a:r>
            <a:r>
              <a:rPr lang="en-US" dirty="0" smtClean="0"/>
              <a:t> </a:t>
            </a:r>
            <a:r>
              <a:rPr lang="en-US" dirty="0" err="1" smtClean="0"/>
              <a:t>evel</a:t>
            </a:r>
            <a:endParaRPr lang="en-US" dirty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2095D52-348D-450C-9805-296C43E2FF9F}" type="datetime1">
              <a:rPr lang="en-US">
                <a:solidFill>
                  <a:srgbClr val="575F6D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128000" y="5734050"/>
            <a:ext cx="609600" cy="520700"/>
          </a:xfrm>
        </p:spPr>
        <p:txBody>
          <a:bodyPr rtlCol="0"/>
          <a:lstStyle>
            <a:lvl1pPr>
              <a:defRPr sz="2400"/>
            </a:lvl1pPr>
          </a:lstStyle>
          <a:p>
            <a:pPr>
              <a:defRPr/>
            </a:pPr>
            <a:fld id="{DE4F47CB-76C7-4B48-9FCD-C3952A1559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5638800" y="6248400"/>
            <a:ext cx="3200400" cy="365125"/>
          </a:xfrm>
        </p:spPr>
        <p:txBody>
          <a:bodyPr rtlCol="0"/>
          <a:lstStyle>
            <a:lvl1pPr algn="ctr">
              <a:defRPr sz="1400" b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defRPr>
            </a:lvl1pPr>
          </a:lstStyle>
          <a:p>
            <a:pPr>
              <a:defRPr/>
            </a:pPr>
            <a:r>
              <a:rPr lang="fa-IR">
                <a:solidFill>
                  <a:srgbClr val="7598D9">
                    <a:lumMod val="50000"/>
                  </a:srgbClr>
                </a:solidFill>
              </a:rPr>
              <a:t>آزمايشگاه شکل دهي فلزات</a:t>
            </a:r>
            <a:endParaRPr lang="en-US">
              <a:solidFill>
                <a:srgbClr val="7598D9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37596"/>
      </p:ext>
    </p:extLst>
  </p:cSld>
  <p:clrMapOvr>
    <a:masterClrMapping/>
  </p:clrMapOvr>
  <p:transition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85FD7-9424-4E16-99F0-217BE7003565}" type="datetime1">
              <a:rPr lang="en-US">
                <a:solidFill>
                  <a:srgbClr val="FFF39D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FFF39D"/>
              </a:solidFill>
            </a:endParaRP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39D"/>
              </a:solidFill>
            </a:endParaRP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4238A-E23A-4F8D-BABD-EBDC93EF9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61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9"/>
          <p:cNvSpPr txBox="1">
            <a:spLocks/>
          </p:cNvSpPr>
          <p:nvPr userDrawn="1"/>
        </p:nvSpPr>
        <p:spPr>
          <a:xfrm rot="5400000">
            <a:off x="6989763" y="3094037"/>
            <a:ext cx="3200400" cy="365125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dirty="0" err="1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آزمايشگاه</a:t>
            </a:r>
            <a:r>
              <a:rPr lang="fa-IR" dirty="0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 شکل </a:t>
            </a:r>
            <a:r>
              <a:rPr lang="fa-IR" dirty="0" err="1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دهي</a:t>
            </a:r>
            <a:r>
              <a:rPr lang="fa-IR" dirty="0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 فلزات</a:t>
            </a:r>
            <a:endParaRPr lang="en-US" dirty="0">
              <a:solidFill>
                <a:srgbClr val="7598D9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06214-6F1C-4166-BB5D-D14026B91F07}" type="datetime1">
              <a:rPr lang="en-US">
                <a:solidFill>
                  <a:srgbClr val="575F6D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3D22D-1EFC-467E-B770-643EA231C2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61436"/>
      </p:ext>
    </p:extLst>
  </p:cSld>
  <p:clrMapOvr>
    <a:masterClrMapping/>
  </p:clrMapOvr>
  <p:transition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9"/>
          <p:cNvSpPr txBox="1">
            <a:spLocks/>
          </p:cNvSpPr>
          <p:nvPr userDrawn="1"/>
        </p:nvSpPr>
        <p:spPr>
          <a:xfrm rot="5400000">
            <a:off x="6989763" y="3094037"/>
            <a:ext cx="3200400" cy="365125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dirty="0" err="1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آزمايشگاه</a:t>
            </a:r>
            <a:r>
              <a:rPr lang="fa-IR" dirty="0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 شکل </a:t>
            </a:r>
            <a:r>
              <a:rPr lang="fa-IR" dirty="0" err="1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دهي</a:t>
            </a:r>
            <a:r>
              <a:rPr lang="fa-IR" dirty="0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 فلزات</a:t>
            </a:r>
            <a:endParaRPr lang="en-US" dirty="0">
              <a:solidFill>
                <a:srgbClr val="7598D9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BC38D-FBB0-4CF9-B928-F7AA430DDDD6}" type="datetime1">
              <a:rPr lang="en-US">
                <a:solidFill>
                  <a:srgbClr val="575F6D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10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5ACD7-4FD5-4359-B121-B90A2C99F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06794"/>
      </p:ext>
    </p:extLst>
  </p:cSld>
  <p:clrMapOvr>
    <a:masterClrMapping/>
  </p:clrMapOvr>
  <p:transition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9"/>
          <p:cNvSpPr txBox="1">
            <a:spLocks/>
          </p:cNvSpPr>
          <p:nvPr userDrawn="1"/>
        </p:nvSpPr>
        <p:spPr>
          <a:xfrm rot="5400000">
            <a:off x="6989763" y="3094037"/>
            <a:ext cx="3200400" cy="365125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dirty="0" err="1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آزمايشگاه</a:t>
            </a:r>
            <a:r>
              <a:rPr lang="fa-IR" dirty="0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 شکل </a:t>
            </a:r>
            <a:r>
              <a:rPr lang="fa-IR" dirty="0" err="1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دهي</a:t>
            </a:r>
            <a:r>
              <a:rPr lang="fa-IR" dirty="0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 فلزات</a:t>
            </a:r>
            <a:endParaRPr lang="en-US" dirty="0">
              <a:solidFill>
                <a:srgbClr val="7598D9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2DB5137-C245-4523-9C22-12A1B5D5BB32}" type="datetime1">
              <a:rPr lang="en-US">
                <a:solidFill>
                  <a:srgbClr val="575F6D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2AA44C7-EA5C-4ADF-9E4D-2AE8DBEEE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76576"/>
      </p:ext>
    </p:extLst>
  </p:cSld>
  <p:clrMapOvr>
    <a:masterClrMapping/>
  </p:clrMapOvr>
  <p:transition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9"/>
          <p:cNvSpPr txBox="1">
            <a:spLocks/>
          </p:cNvSpPr>
          <p:nvPr userDrawn="1"/>
        </p:nvSpPr>
        <p:spPr>
          <a:xfrm rot="5400000">
            <a:off x="6989763" y="3094037"/>
            <a:ext cx="3200400" cy="365125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dirty="0" err="1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آزمايشگاه</a:t>
            </a:r>
            <a:r>
              <a:rPr lang="fa-IR" dirty="0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 شکل </a:t>
            </a:r>
            <a:r>
              <a:rPr lang="fa-IR" dirty="0" err="1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دهي</a:t>
            </a:r>
            <a:r>
              <a:rPr lang="fa-IR" dirty="0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 فلزات</a:t>
            </a:r>
            <a:endParaRPr lang="en-US" dirty="0">
              <a:solidFill>
                <a:srgbClr val="7598D9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211EC-7583-465B-BCE1-960DA0C867BC}" type="datetime1">
              <a:rPr lang="en-US">
                <a:solidFill>
                  <a:srgbClr val="575F6D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E35BB-2575-4F4D-B436-C7EB6391F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57348"/>
      </p:ext>
    </p:extLst>
  </p:cSld>
  <p:clrMapOvr>
    <a:masterClrMapping/>
  </p:clrMapOvr>
  <p:transition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Date Placeholder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AD700FFD-2273-4BD4-BCD4-F53B2E3F7E36}" type="datetime1">
              <a:rPr lang="en-US">
                <a:solidFill>
                  <a:srgbClr val="575F6D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AB490F6-45A2-4596-98F2-4B82803F2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526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8C729-2D8F-40E3-8BE8-5FC8D234F457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153D0A-C713-403F-8331-4A23B69A3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52EFDE8-D13B-4377-98D0-4A0B54AA0FC2}" type="datetime1">
              <a:rPr lang="en-US">
                <a:solidFill>
                  <a:srgbClr val="575F6D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13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A62E64E-D618-4B81-AA26-96323365D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30388"/>
      </p:ext>
    </p:extLst>
  </p:cSld>
  <p:clrMapOvr>
    <a:masterClrMapping/>
  </p:clrMapOvr>
  <p:transition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9"/>
          <p:cNvSpPr txBox="1">
            <a:spLocks/>
          </p:cNvSpPr>
          <p:nvPr userDrawn="1"/>
        </p:nvSpPr>
        <p:spPr>
          <a:xfrm rot="5400000">
            <a:off x="6989763" y="3094037"/>
            <a:ext cx="3200400" cy="365125"/>
          </a:xfrm>
          <a:prstGeom prst="rect">
            <a:avLst/>
          </a:prstGeom>
        </p:spPr>
        <p:txBody>
          <a:bodyPr anchor="ctr"/>
          <a:lstStyle>
            <a:lvl1pPr>
              <a:defRPr sz="1400" b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dirty="0" err="1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آزمايشگاه</a:t>
            </a:r>
            <a:r>
              <a:rPr lang="fa-IR" dirty="0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 شکل </a:t>
            </a:r>
            <a:r>
              <a:rPr lang="fa-IR" dirty="0" err="1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دهي</a:t>
            </a:r>
            <a:r>
              <a:rPr lang="fa-IR" dirty="0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 فلزات</a:t>
            </a:r>
            <a:endParaRPr lang="en-US" dirty="0">
              <a:solidFill>
                <a:srgbClr val="7598D9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F2055-61AD-46D7-AE84-0FAE69D310B5}" type="datetime1">
              <a:rPr lang="en-US">
                <a:solidFill>
                  <a:srgbClr val="575F6D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25591-8FA9-4DD2-B7C5-025EDC03B7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02005"/>
      </p:ext>
    </p:extLst>
  </p:cSld>
  <p:clrMapOvr>
    <a:masterClrMapping/>
  </p:clrMapOvr>
  <p:transition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128A6-1CFD-4839-9B50-CC1153499B21}" type="datetime1">
              <a:rPr lang="en-US">
                <a:solidFill>
                  <a:srgbClr val="575F6D"/>
                </a:solidFill>
              </a:rPr>
              <a:pPr>
                <a:defRPr/>
              </a:pPr>
              <a:t>3/8/2020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2C346-5EC5-4924-A2B8-33109272F4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25268"/>
      </p:ext>
    </p:extLst>
  </p:cSld>
  <p:clrMapOvr>
    <a:masterClrMapping/>
  </p:clrMapOvr>
  <p:transition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8C729-2D8F-40E3-8BE8-5FC8D234F457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153D0A-C713-403F-8331-4A23B69A39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8C729-2D8F-40E3-8BE8-5FC8D234F457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153D0A-C713-403F-8331-4A23B69A3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8C729-2D8F-40E3-8BE8-5FC8D234F457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153D0A-C713-403F-8331-4A23B69A39E8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8C729-2D8F-40E3-8BE8-5FC8D234F457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153D0A-C713-403F-8331-4A23B69A3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8C729-2D8F-40E3-8BE8-5FC8D234F457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153D0A-C713-403F-8331-4A23B69A3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9E8C729-2D8F-40E3-8BE8-5FC8D234F457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153D0A-C713-403F-8331-4A23B69A3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D9E8C729-2D8F-40E3-8BE8-5FC8D234F457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B153D0A-C713-403F-8331-4A23B69A39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D9E8C729-2D8F-40E3-8BE8-5FC8D234F457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B153D0A-C713-403F-8331-4A23B69A39E8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3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B1054A-87FC-4205-819D-652AD44D24DD}" type="datetime1">
              <a:rPr lang="en-US">
                <a:solidFill>
                  <a:srgbClr val="575F6D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3/8/2020</a:t>
            </a:fld>
            <a:endParaRPr lang="en-US">
              <a:solidFill>
                <a:srgbClr val="575F6D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575F6D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EE9AB1-8432-49D3-A155-8F85690CD0E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3" name="Footer Placeholder 9"/>
          <p:cNvSpPr txBox="1">
            <a:spLocks/>
          </p:cNvSpPr>
          <p:nvPr userDrawn="1"/>
        </p:nvSpPr>
        <p:spPr>
          <a:xfrm>
            <a:off x="228600" y="6324600"/>
            <a:ext cx="8534400" cy="365125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Nazanin" pitchFamily="2" charset="-78"/>
              </a:defRPr>
            </a:lvl1pPr>
          </a:lstStyle>
          <a:p>
            <a:pPr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a-IR" b="1" dirty="0" err="1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آزمايشگاه</a:t>
            </a:r>
            <a:r>
              <a:rPr lang="fa-IR" b="1" dirty="0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 شکل </a:t>
            </a:r>
            <a:r>
              <a:rPr lang="fa-IR" b="1" dirty="0" err="1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دهي</a:t>
            </a:r>
            <a:r>
              <a:rPr lang="fa-IR" b="1" dirty="0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 فلزات</a:t>
            </a:r>
            <a:r>
              <a:rPr lang="en-US" sz="1200" b="1" dirty="0" smtClean="0">
                <a:solidFill>
                  <a:srgbClr val="7598D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Metal Forming Laboratory</a:t>
            </a:r>
            <a:r>
              <a:rPr lang="en-US" sz="1200" b="1" dirty="0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                                                                                                               </a:t>
            </a:r>
            <a:r>
              <a:rPr lang="en-US" b="1" dirty="0" smtClean="0">
                <a:solidFill>
                  <a:srgbClr val="7598D9">
                    <a:lumMod val="50000"/>
                  </a:srgbClr>
                </a:solidFill>
                <a:latin typeface="Arial" charset="0"/>
              </a:rPr>
              <a:t>   </a:t>
            </a:r>
            <a:endParaRPr lang="en-US" b="1" dirty="0">
              <a:solidFill>
                <a:srgbClr val="7598D9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15" name="Down Arrow 14"/>
          <p:cNvSpPr/>
          <p:nvPr userDrawn="1"/>
        </p:nvSpPr>
        <p:spPr>
          <a:xfrm rot="5212153">
            <a:off x="6033979" y="6326472"/>
            <a:ext cx="295845" cy="308507"/>
          </a:xfrm>
          <a:prstGeom prst="downArrow">
            <a:avLst/>
          </a:prstGeom>
          <a:solidFill>
            <a:srgbClr val="99FF99"/>
          </a:solidFill>
          <a:ln>
            <a:solidFill>
              <a:srgbClr val="FF7C80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Down Arrow 16"/>
          <p:cNvSpPr/>
          <p:nvPr userDrawn="1"/>
        </p:nvSpPr>
        <p:spPr>
          <a:xfrm rot="5212153">
            <a:off x="5652979" y="6326471"/>
            <a:ext cx="295845" cy="308507"/>
          </a:xfrm>
          <a:prstGeom prst="downArrow">
            <a:avLst/>
          </a:prstGeom>
          <a:solidFill>
            <a:srgbClr val="99FF99"/>
          </a:solidFill>
          <a:ln>
            <a:solidFill>
              <a:srgbClr val="FF7C80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Down Arrow 17"/>
          <p:cNvSpPr/>
          <p:nvPr userDrawn="1"/>
        </p:nvSpPr>
        <p:spPr>
          <a:xfrm rot="5212153">
            <a:off x="5271980" y="6326473"/>
            <a:ext cx="295845" cy="308507"/>
          </a:xfrm>
          <a:prstGeom prst="downArrow">
            <a:avLst/>
          </a:prstGeom>
          <a:solidFill>
            <a:srgbClr val="99FF99"/>
          </a:solidFill>
          <a:ln>
            <a:solidFill>
              <a:srgbClr val="FF7C80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Down Arrow 18"/>
          <p:cNvSpPr/>
          <p:nvPr userDrawn="1"/>
        </p:nvSpPr>
        <p:spPr>
          <a:xfrm rot="5212153">
            <a:off x="4890980" y="6326473"/>
            <a:ext cx="295845" cy="308507"/>
          </a:xfrm>
          <a:prstGeom prst="downArrow">
            <a:avLst/>
          </a:prstGeom>
          <a:solidFill>
            <a:srgbClr val="99FF99"/>
          </a:solidFill>
          <a:ln>
            <a:solidFill>
              <a:srgbClr val="FF7C80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Down Arrow 19"/>
          <p:cNvSpPr/>
          <p:nvPr userDrawn="1"/>
        </p:nvSpPr>
        <p:spPr>
          <a:xfrm rot="5212153">
            <a:off x="4509979" y="6326473"/>
            <a:ext cx="295845" cy="308507"/>
          </a:xfrm>
          <a:prstGeom prst="downArrow">
            <a:avLst/>
          </a:prstGeom>
          <a:solidFill>
            <a:srgbClr val="99FF99"/>
          </a:solidFill>
          <a:ln>
            <a:solidFill>
              <a:srgbClr val="FF7C80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Down Arrow 20"/>
          <p:cNvSpPr/>
          <p:nvPr userDrawn="1"/>
        </p:nvSpPr>
        <p:spPr>
          <a:xfrm rot="5212153">
            <a:off x="4128980" y="6326473"/>
            <a:ext cx="295845" cy="308507"/>
          </a:xfrm>
          <a:prstGeom prst="downArrow">
            <a:avLst/>
          </a:prstGeom>
          <a:solidFill>
            <a:srgbClr val="99FF99"/>
          </a:solidFill>
          <a:ln>
            <a:solidFill>
              <a:srgbClr val="FF7C80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Down Arrow 23"/>
          <p:cNvSpPr/>
          <p:nvPr userDrawn="1"/>
        </p:nvSpPr>
        <p:spPr>
          <a:xfrm rot="5212153">
            <a:off x="3747980" y="6326472"/>
            <a:ext cx="295845" cy="308507"/>
          </a:xfrm>
          <a:prstGeom prst="downArrow">
            <a:avLst/>
          </a:prstGeom>
          <a:solidFill>
            <a:srgbClr val="99FF99"/>
          </a:solidFill>
          <a:ln>
            <a:solidFill>
              <a:srgbClr val="FF7C80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Down Arrow 24"/>
          <p:cNvSpPr/>
          <p:nvPr userDrawn="1"/>
        </p:nvSpPr>
        <p:spPr>
          <a:xfrm rot="5212153">
            <a:off x="3366980" y="6326473"/>
            <a:ext cx="295845" cy="308507"/>
          </a:xfrm>
          <a:prstGeom prst="downArrow">
            <a:avLst/>
          </a:prstGeom>
          <a:solidFill>
            <a:srgbClr val="99FF99"/>
          </a:solidFill>
          <a:ln>
            <a:solidFill>
              <a:srgbClr val="FF7C80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Down Arrow 25"/>
          <p:cNvSpPr/>
          <p:nvPr userDrawn="1"/>
        </p:nvSpPr>
        <p:spPr>
          <a:xfrm rot="5212153">
            <a:off x="2985980" y="6326473"/>
            <a:ext cx="295845" cy="308507"/>
          </a:xfrm>
          <a:prstGeom prst="downArrow">
            <a:avLst/>
          </a:prstGeom>
          <a:solidFill>
            <a:srgbClr val="99FF99"/>
          </a:solidFill>
          <a:ln>
            <a:solidFill>
              <a:srgbClr val="FF7C80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Down Arrow 26"/>
          <p:cNvSpPr/>
          <p:nvPr userDrawn="1"/>
        </p:nvSpPr>
        <p:spPr>
          <a:xfrm rot="5212153">
            <a:off x="2604978" y="6326474"/>
            <a:ext cx="295845" cy="308507"/>
          </a:xfrm>
          <a:prstGeom prst="downArrow">
            <a:avLst/>
          </a:prstGeom>
          <a:solidFill>
            <a:srgbClr val="99FF99"/>
          </a:solidFill>
          <a:ln>
            <a:solidFill>
              <a:srgbClr val="FF7C80"/>
            </a:solidFill>
          </a:ln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29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cover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5.wav"/><Relationship Id="rId7" Type="http://schemas.openxmlformats.org/officeDocument/2006/relationships/image" Target="../media/image24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3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3.jpeg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4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wav"/><Relationship Id="rId7" Type="http://schemas.openxmlformats.org/officeDocument/2006/relationships/image" Target="../media/image6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.gif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wav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4.png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4.pn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4.png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4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4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4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4.pn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8.wav"/><Relationship Id="rId7" Type="http://schemas.openxmlformats.org/officeDocument/2006/relationships/image" Target="../media/image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8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4" name="Group 10"/>
          <p:cNvGrpSpPr>
            <a:grpSpLocks/>
          </p:cNvGrpSpPr>
          <p:nvPr/>
        </p:nvGrpSpPr>
        <p:grpSpPr bwMode="auto">
          <a:xfrm>
            <a:off x="152400" y="5257800"/>
            <a:ext cx="8561388" cy="1371600"/>
            <a:chOff x="152400" y="5257800"/>
            <a:chExt cx="8561388" cy="1371600"/>
          </a:xfrm>
        </p:grpSpPr>
        <p:sp useBgFill="1">
          <p:nvSpPr>
            <p:cNvPr id="6" name="Rectangle 5"/>
            <p:cNvSpPr/>
            <p:nvPr/>
          </p:nvSpPr>
          <p:spPr>
            <a:xfrm>
              <a:off x="7646988" y="5257800"/>
              <a:ext cx="1066800" cy="1143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25609" name="Group 9"/>
            <p:cNvGrpSpPr>
              <a:grpSpLocks/>
            </p:cNvGrpSpPr>
            <p:nvPr/>
          </p:nvGrpSpPr>
          <p:grpSpPr bwMode="auto">
            <a:xfrm>
              <a:off x="152400" y="6324600"/>
              <a:ext cx="8534400" cy="304800"/>
              <a:chOff x="152400" y="6324600"/>
              <a:chExt cx="8534400" cy="3048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52400" y="6324600"/>
                <a:ext cx="22860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400800" y="6324600"/>
                <a:ext cx="22860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12" name="Rectangle 11"/>
          <p:cNvSpPr/>
          <p:nvPr/>
        </p:nvSpPr>
        <p:spPr>
          <a:xfrm>
            <a:off x="2438400" y="6248400"/>
            <a:ext cx="41910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76400"/>
            <a:ext cx="8153400" cy="5029200"/>
          </a:xfrm>
        </p:spPr>
        <p:txBody>
          <a:bodyPr>
            <a:normAutofit/>
          </a:bodyPr>
          <a:lstStyle/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en-US" sz="23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fa-IR" b="1" dirty="0" smtClean="0">
              <a:solidFill>
                <a:schemeClr val="accent3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fa-IR" sz="3200" b="1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درس: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fa-IR" sz="3600" b="1" dirty="0" smtClean="0">
              <a:solidFill>
                <a:schemeClr val="accent3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fa-IR" sz="3600" b="1" dirty="0" smtClean="0">
              <a:solidFill>
                <a:schemeClr val="accent3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fa-IR" sz="1700" b="1" dirty="0" smtClean="0">
                <a:solidFill>
                  <a:srgbClr val="002060"/>
                </a:solidFill>
              </a:rPr>
              <a:t>جلسه اول</a:t>
            </a:r>
            <a:endParaRPr lang="fa-IR" sz="1700" b="1" dirty="0" smtClean="0">
              <a:solidFill>
                <a:srgbClr val="002060"/>
              </a:solidFill>
            </a:endParaRP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fa-IR" sz="2900" b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ar-SA" sz="29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</a:t>
            </a:r>
            <a:r>
              <a:rPr lang="fa-IR" sz="29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تاد:</a:t>
            </a: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r>
              <a:rPr lang="fa-IR" sz="2900" b="1" dirty="0" smtClean="0">
                <a:solidFill>
                  <a:schemeClr val="accent3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یعقوب دادگراصل</a:t>
            </a:r>
            <a:endParaRPr lang="en-US" sz="2900" b="1" dirty="0" smtClean="0">
              <a:solidFill>
                <a:schemeClr val="accent3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fa-IR" sz="2900" b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algn="ctr" eaLnBrk="1" fontAlgn="auto" hangingPunct="1">
              <a:lnSpc>
                <a:spcPct val="90000"/>
              </a:lnSpc>
              <a:spcAft>
                <a:spcPts val="0"/>
              </a:spcAft>
              <a:buFont typeface="Wingdings"/>
              <a:buNone/>
              <a:defRPr/>
            </a:pPr>
            <a:endParaRPr lang="fa-IR" sz="2400" b="1" dirty="0" smtClean="0">
              <a:solidFill>
                <a:srgbClr val="002060"/>
              </a:solidFill>
            </a:endParaRPr>
          </a:p>
          <a:p>
            <a:pPr marL="274320" indent="-274320" algn="ctr" eaLnBrk="1" fontAlgn="auto" hangingPunct="1">
              <a:lnSpc>
                <a:spcPct val="150000"/>
              </a:lnSpc>
              <a:spcAft>
                <a:spcPts val="0"/>
              </a:spcAft>
              <a:buFont typeface="Wingdings"/>
              <a:buNone/>
              <a:defRPr/>
            </a:pPr>
            <a:endParaRPr lang="en-US" b="1" dirty="0" smtClean="0">
              <a:solidFill>
                <a:srgbClr val="00206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3124200"/>
            <a:ext cx="7010400" cy="9144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 anchorCtr="1"/>
          <a:lstStyle/>
          <a:p>
            <a:pPr marL="274320" indent="-274320" algn="ctr" rtl="1">
              <a:lnSpc>
                <a:spcPct val="90000"/>
              </a:lnSpc>
              <a:spcBef>
                <a:spcPts val="600"/>
              </a:spcBef>
              <a:buClr>
                <a:srgbClr val="FE8637"/>
              </a:buClr>
              <a:buSzPct val="70000"/>
              <a:buFont typeface="Wingdings"/>
              <a:buNone/>
              <a:defRPr/>
            </a:pPr>
            <a:r>
              <a:rPr lang="fa-IR" sz="2800" spc="100" dirty="0" smtClean="0">
                <a:solidFill>
                  <a:srgbClr val="006600"/>
                </a:solidFill>
                <a:latin typeface="Times New Roman" pitchFamily="18" charset="0"/>
                <a:cs typeface="B Titr" pitchFamily="2" charset="-78"/>
              </a:rPr>
              <a:t>سیستم های اندازه گیری دقیق</a:t>
            </a:r>
            <a:endParaRPr lang="fa-IR" sz="2800" spc="100" dirty="0">
              <a:solidFill>
                <a:srgbClr val="006600"/>
              </a:solidFill>
              <a:latin typeface="Times New Roman" pitchFamily="18" charset="0"/>
              <a:cs typeface="B Titr" pitchFamily="2" charset="-78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260648"/>
            <a:ext cx="1062037" cy="146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505200" y="1629175"/>
            <a:ext cx="16626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a-IR" sz="1200" b="1" dirty="0" smtClean="0">
                <a:solidFill>
                  <a:srgbClr val="D6ECFF">
                    <a:lumMod val="25000"/>
                  </a:srgbClr>
                </a:solidFill>
                <a:latin typeface="Times New Roman" pitchFamily="18" charset="0"/>
                <a:cs typeface="B Nazanin" pitchFamily="2" charset="-78"/>
              </a:rPr>
              <a:t>دانشکده فنی انقلاب اسلامی</a:t>
            </a:r>
          </a:p>
          <a:p>
            <a:pPr algn="ctr"/>
            <a:r>
              <a:rPr lang="fa-IR" sz="1200" b="1" dirty="0" smtClean="0">
                <a:solidFill>
                  <a:srgbClr val="D6ECFF">
                    <a:lumMod val="25000"/>
                  </a:srgbClr>
                </a:solidFill>
                <a:latin typeface="Times New Roman" pitchFamily="18" charset="0"/>
                <a:cs typeface="B Nazanin" pitchFamily="2" charset="-78"/>
              </a:rPr>
              <a:t>بخش مهندسی مکانیک</a:t>
            </a:r>
          </a:p>
          <a:p>
            <a:pPr algn="ctr"/>
            <a:r>
              <a:rPr lang="fa-IR" sz="1200" b="1" dirty="0" smtClean="0">
                <a:solidFill>
                  <a:srgbClr val="D6ECFF">
                    <a:lumMod val="25000"/>
                  </a:srgbClr>
                </a:solidFill>
                <a:latin typeface="Times New Roman" pitchFamily="18" charset="0"/>
                <a:cs typeface="B Nazanin" pitchFamily="2" charset="-78"/>
              </a:rPr>
              <a:t>گروه ساخت و تولید</a:t>
            </a:r>
            <a:endParaRPr lang="en-US" sz="1200" b="1" dirty="0">
              <a:solidFill>
                <a:srgbClr val="D6ECFF">
                  <a:lumMod val="25000"/>
                </a:srgbClr>
              </a:solidFill>
              <a:latin typeface="Times New Roman" pitchFamily="18" charset="0"/>
              <a:cs typeface="B Nazanin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78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lim.ii.udc.es/images/coche.jpg"/>
          <p:cNvPicPr>
            <a:picLocks noChangeAspect="1" noChangeArrowheads="1"/>
          </p:cNvPicPr>
          <p:nvPr/>
        </p:nvPicPr>
        <p:blipFill>
          <a:blip r:embed="rId4">
            <a:lum bright="18000"/>
          </a:blip>
          <a:srcRect/>
          <a:stretch>
            <a:fillRect/>
          </a:stretch>
        </p:blipFill>
        <p:spPr bwMode="auto">
          <a:xfrm>
            <a:off x="533400" y="3725594"/>
            <a:ext cx="4176541" cy="3132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762000" y="3810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 smtClean="0">
                <a:solidFill>
                  <a:srgbClr val="C00000"/>
                </a:solidFill>
                <a:cs typeface="B Titr" pitchFamily="2" charset="-78"/>
              </a:rPr>
              <a:t>اندازه گیری در صنایع:</a:t>
            </a:r>
            <a:endParaRPr lang="en-US" sz="4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1295400"/>
            <a:ext cx="640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قطعه سازی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خودرو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هوافضا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آزمایشگاهها        طراحی ایده های جدید</a:t>
            </a:r>
          </a:p>
        </p:txBody>
      </p:sp>
      <p:sp>
        <p:nvSpPr>
          <p:cNvPr id="6" name="Left Arrow 5"/>
          <p:cNvSpPr/>
          <p:nvPr/>
        </p:nvSpPr>
        <p:spPr>
          <a:xfrm>
            <a:off x="6172200" y="3505200"/>
            <a:ext cx="457200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 smtClean="0">
                <a:solidFill>
                  <a:srgbClr val="C00000"/>
                </a:solidFill>
                <a:cs typeface="B Titr" pitchFamily="2" charset="-78"/>
              </a:rPr>
              <a:t>اندازه گیری در صنایع:</a:t>
            </a:r>
            <a:endParaRPr lang="en-US" sz="4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1295400"/>
            <a:ext cx="3429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قطعه سازی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خودرو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هوافضا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آزمایشگاهها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کارگاهها</a:t>
            </a:r>
          </a:p>
        </p:txBody>
      </p:sp>
      <p:pic>
        <p:nvPicPr>
          <p:cNvPr id="3074" name="Picture 2" descr="http://www.jialong.cn/UploadFiles/4.Mechanical%20Process%20Worksho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6657" y="2895600"/>
            <a:ext cx="5483967" cy="366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 smtClean="0">
                <a:solidFill>
                  <a:srgbClr val="C00000"/>
                </a:solidFill>
                <a:cs typeface="B Titr" pitchFamily="2" charset="-78"/>
              </a:rPr>
              <a:t>اندازه گیری در صنایع:</a:t>
            </a:r>
            <a:endParaRPr lang="en-US" sz="4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1295400"/>
            <a:ext cx="3429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قطعه سازی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خودرو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هوافضا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آزمایشگاهها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کارگاهها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صنایع نفت و گاز</a:t>
            </a:r>
          </a:p>
        </p:txBody>
      </p:sp>
      <p:pic>
        <p:nvPicPr>
          <p:cNvPr id="2058" name="Picture 10" descr="http://t3.gstatic.com/images?q=tbn:t5b_aWCi6S7AcM:http://legacy.panola.edu/recruiting/petrotour07.JPG&amp;t=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1371600"/>
            <a:ext cx="3505200" cy="2625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 descr="http://www.sciences.adelaide.edu.au/programs/images/Brune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3400" y="4191000"/>
            <a:ext cx="3555999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3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 smtClean="0">
                <a:solidFill>
                  <a:srgbClr val="C00000"/>
                </a:solidFill>
                <a:cs typeface="B Titr" pitchFamily="2" charset="-78"/>
              </a:rPr>
              <a:t>اندازه گیری در صنایع:</a:t>
            </a:r>
            <a:endParaRPr lang="en-US" sz="4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1295400"/>
            <a:ext cx="3429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قطعه سازی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خودرو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هوافضا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آزمایشگاهها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کارگاهها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صنایع نفت و گاز</a:t>
            </a:r>
          </a:p>
        </p:txBody>
      </p:sp>
      <p:pic>
        <p:nvPicPr>
          <p:cNvPr id="2054" name="Picture 6" descr="http://www.rockwin.com/images/img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2057400"/>
            <a:ext cx="3258599" cy="157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http://ak-engineers.com/scan000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3859950"/>
            <a:ext cx="5338804" cy="2835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 smtClean="0">
                <a:solidFill>
                  <a:srgbClr val="C00000"/>
                </a:solidFill>
                <a:cs typeface="B Titr" pitchFamily="2" charset="-78"/>
              </a:rPr>
              <a:t>اندازه گیری در صنایع:</a:t>
            </a:r>
            <a:endParaRPr lang="en-US" sz="4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1295400"/>
            <a:ext cx="34290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قطعه سازی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خودرو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هوافضا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آزمایشگاهها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کارگاهها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صنایع نفت و گاز</a:t>
            </a:r>
            <a:endParaRPr lang="fa-IR" sz="2800" dirty="0">
              <a:solidFill>
                <a:schemeClr val="tx2"/>
              </a:solidFill>
              <a:cs typeface="B Titr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معادن</a:t>
            </a:r>
          </a:p>
        </p:txBody>
      </p:sp>
      <p:pic>
        <p:nvPicPr>
          <p:cNvPr id="27654" name="Picture 6" descr="http://ctctraining.co.za/gallery/GaTe-Mining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2304692"/>
            <a:ext cx="5358340" cy="40103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 smtClean="0">
                <a:solidFill>
                  <a:srgbClr val="C00000"/>
                </a:solidFill>
                <a:cs typeface="B Titr" pitchFamily="2" charset="-78"/>
              </a:rPr>
              <a:t>اندازه گیری در صنایع:</a:t>
            </a:r>
            <a:endParaRPr lang="en-US" sz="4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7200" y="1295400"/>
            <a:ext cx="43434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قطعه سازی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خودرو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هوافضا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آزمایشگاهها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کارگاهها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صنایع نفت و گاز</a:t>
            </a:r>
            <a:endParaRPr lang="fa-IR" sz="2800" dirty="0">
              <a:solidFill>
                <a:schemeClr val="tx2"/>
              </a:solidFill>
              <a:cs typeface="B Titr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معادن         تجهیزات حفاری</a:t>
            </a:r>
          </a:p>
        </p:txBody>
      </p:sp>
      <p:pic>
        <p:nvPicPr>
          <p:cNvPr id="27652" name="Picture 4" descr="http://t1.gstatic.com/images?q=tbn:jd_RSnxHnS-8_M:http://www.landliving.com/image/Excavator_1.jpg&amp;t=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474" y="1143000"/>
            <a:ext cx="3051926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656" name="Picture 8" descr="http://t2.gstatic.com/images?q=tbn:ixl2f0CwvvMCJM:http://www.sara-tx.org/site/flood_control/SACIP/sacip_images/tbm_2.gif&amp;t=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218" y="3810000"/>
            <a:ext cx="4084982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Left Arrow 7"/>
          <p:cNvSpPr/>
          <p:nvPr/>
        </p:nvSpPr>
        <p:spPr>
          <a:xfrm>
            <a:off x="6934200" y="5410200"/>
            <a:ext cx="457200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 smtClean="0">
                <a:solidFill>
                  <a:srgbClr val="C00000"/>
                </a:solidFill>
                <a:cs typeface="B Titr" pitchFamily="2" charset="-78"/>
              </a:rPr>
              <a:t>اندازه گیری در صنایع:</a:t>
            </a:r>
            <a:endParaRPr lang="en-US" sz="4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67200" y="1295400"/>
            <a:ext cx="4343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قطعه سازی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خودرو سازی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هوافضا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آزمایشگاهها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کارگاهها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صنایع نفت و گاز</a:t>
            </a:r>
            <a:endParaRPr lang="fa-IR" sz="2800" dirty="0">
              <a:solidFill>
                <a:schemeClr val="tx2"/>
              </a:solidFill>
              <a:cs typeface="B Titr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معادن         تجهیزات حفاری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...</a:t>
            </a:r>
          </a:p>
        </p:txBody>
      </p:sp>
      <p:sp>
        <p:nvSpPr>
          <p:cNvPr id="8" name="Left Arrow 7"/>
          <p:cNvSpPr/>
          <p:nvPr/>
        </p:nvSpPr>
        <p:spPr>
          <a:xfrm>
            <a:off x="6934200" y="5410200"/>
            <a:ext cx="457200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C00000"/>
                </a:solidFill>
                <a:cs typeface="B Titr" pitchFamily="2" charset="-78"/>
              </a:rPr>
              <a:t>عناوین سرفصل های درس</a:t>
            </a:r>
            <a:endParaRPr lang="en-US" sz="2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914400"/>
            <a:ext cx="46482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u="sng" dirty="0" smtClean="0">
                <a:solidFill>
                  <a:srgbClr val="FFFF00"/>
                </a:solidFill>
                <a:cs typeface="B Traffic" pitchFamily="2" charset="-78"/>
              </a:rPr>
              <a:t>مفاهیم و تعاریف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 </a:t>
            </a:r>
            <a:endParaRPr lang="en-US" sz="2400" b="1" dirty="0">
              <a:solidFill>
                <a:srgbClr val="FFFF00"/>
              </a:solidFill>
              <a:cs typeface="B Traffic" pitchFamily="2" charset="-78"/>
            </a:endParaRPr>
          </a:p>
        </p:txBody>
      </p:sp>
      <p:graphicFrame>
        <p:nvGraphicFramePr>
          <p:cNvPr id="4" name="Group 160"/>
          <p:cNvGraphicFramePr>
            <a:graphicFrameLocks/>
          </p:cNvGraphicFramePr>
          <p:nvPr/>
        </p:nvGraphicFramePr>
        <p:xfrm>
          <a:off x="609600" y="2065335"/>
          <a:ext cx="8229600" cy="4411665"/>
        </p:xfrm>
        <a:graphic>
          <a:graphicData uri="http://schemas.openxmlformats.org/drawingml/2006/table">
            <a:tbl>
              <a:tblPr/>
              <a:tblGrid>
                <a:gridCol w="3009900"/>
                <a:gridCol w="2446338"/>
                <a:gridCol w="2773362"/>
              </a:tblGrid>
              <a:tr h="5508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Physical Quantity 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Unit Name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cs typeface="Times New Roman" pitchFamily="18" charset="0"/>
                        </a:rPr>
                        <a:t>Symbol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lack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length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meter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mass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kilogram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kg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second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electric current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ampere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temperature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Kelvin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amount of substance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mole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mol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luminous intensity 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candela 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cd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C00000"/>
                </a:solidFill>
                <a:cs typeface="B Titr" pitchFamily="2" charset="-78"/>
              </a:rPr>
              <a:t>عناوین سرفصل های درس</a:t>
            </a:r>
            <a:endParaRPr lang="en-US" sz="2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914400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مفاهیم و تعاریف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u="sng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طول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 </a:t>
            </a:r>
            <a:endParaRPr lang="en-US" sz="2400" b="1" dirty="0">
              <a:solidFill>
                <a:srgbClr val="FFFF00"/>
              </a:solidFill>
              <a:cs typeface="B Traffic" pitchFamily="2" charset="-78"/>
            </a:endParaRPr>
          </a:p>
        </p:txBody>
      </p:sp>
      <p:pic>
        <p:nvPicPr>
          <p:cNvPr id="4" name="Picture 3" descr="4139rul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9400" y="2133600"/>
            <a:ext cx="2332630" cy="1786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Using_the_caliper_new_en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4114800"/>
            <a:ext cx="5438920" cy="248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4" name="Picture 2" descr="http://www.toolspotting.net/images/autotap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2152356"/>
            <a:ext cx="1905000" cy="1810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C00000"/>
                </a:solidFill>
                <a:cs typeface="B Titr" pitchFamily="2" charset="-78"/>
              </a:rPr>
              <a:t>عناوین سرفصل های درس</a:t>
            </a:r>
            <a:endParaRPr lang="en-US" sz="2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914400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مفاهیم و تعاریف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u="sng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طول</a:t>
            </a:r>
          </a:p>
          <a:p>
            <a:pPr algn="r" rtl="1">
              <a:lnSpc>
                <a:spcPct val="150000"/>
              </a:lnSpc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 </a:t>
            </a:r>
            <a:endParaRPr lang="en-US" sz="2400" b="1" dirty="0">
              <a:solidFill>
                <a:srgbClr val="FFFF00"/>
              </a:solidFill>
              <a:cs typeface="B Traffic" pitchFamily="2" charset="-78"/>
            </a:endParaRPr>
          </a:p>
        </p:txBody>
      </p:sp>
      <p:pic>
        <p:nvPicPr>
          <p:cNvPr id="7" name="Picture 6" descr="calipers150mmL45degmkI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3159588"/>
            <a:ext cx="3352800" cy="3210732"/>
          </a:xfrm>
          <a:prstGeom prst="rect">
            <a:avLst/>
          </a:prstGeom>
        </p:spPr>
      </p:pic>
      <p:pic>
        <p:nvPicPr>
          <p:cNvPr id="9" name="Picture 8" descr="measureme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124200"/>
            <a:ext cx="3352800" cy="33528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05097_.gif"/>
          <p:cNvPicPr>
            <a:picLocks noChangeAspect="1"/>
          </p:cNvPicPr>
          <p:nvPr/>
        </p:nvPicPr>
        <p:blipFill>
          <a:blip r:embed="rId6">
            <a:lum bright="37000" contrast="-31000"/>
          </a:blip>
          <a:stretch>
            <a:fillRect/>
          </a:stretch>
        </p:blipFill>
        <p:spPr>
          <a:xfrm>
            <a:off x="5272535" y="0"/>
            <a:ext cx="3871465" cy="3981450"/>
          </a:xfrm>
          <a:prstGeom prst="rect">
            <a:avLst/>
          </a:prstGeom>
        </p:spPr>
      </p:pic>
      <p:pic>
        <p:nvPicPr>
          <p:cNvPr id="6" name="Picture 5" descr="product_ElectronicDial GaugeED1.gif"/>
          <p:cNvPicPr>
            <a:picLocks noChangeAspect="1"/>
          </p:cNvPicPr>
          <p:nvPr/>
        </p:nvPicPr>
        <p:blipFill>
          <a:blip r:embed="rId7">
            <a:lum bright="25000"/>
          </a:blip>
          <a:stretch>
            <a:fillRect/>
          </a:stretch>
        </p:blipFill>
        <p:spPr>
          <a:xfrm>
            <a:off x="0" y="0"/>
            <a:ext cx="5334000" cy="63224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85800" y="2667000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5400" dirty="0" smtClean="0">
                <a:solidFill>
                  <a:schemeClr val="bg1"/>
                </a:solidFill>
                <a:cs typeface="B Titr" pitchFamily="2" charset="-78"/>
              </a:rPr>
              <a:t>سیستمهای اندازه گیری دقیق</a:t>
            </a:r>
            <a:endParaRPr lang="en-US" sz="5400" dirty="0">
              <a:solidFill>
                <a:schemeClr val="bg1"/>
              </a:solidFill>
              <a:cs typeface="B Titr" pitchFamily="2" charset="-78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lum bright="17000"/>
          </a:blip>
          <a:srcRect/>
          <a:stretch>
            <a:fillRect/>
          </a:stretch>
        </p:blipFill>
        <p:spPr bwMode="auto">
          <a:xfrm>
            <a:off x="3933825" y="3743325"/>
            <a:ext cx="5210175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C00000"/>
                </a:solidFill>
                <a:cs typeface="B Titr" pitchFamily="2" charset="-78"/>
              </a:rPr>
              <a:t>عناوین سرفصل های درس</a:t>
            </a:r>
            <a:endParaRPr lang="en-US" sz="2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914400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مفاهیم و تعاریف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طول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u="sng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زاویه</a:t>
            </a:r>
            <a:endParaRPr lang="en-US" sz="2400" b="1" u="sng" dirty="0">
              <a:solidFill>
                <a:srgbClr val="FFFF00"/>
              </a:solidFill>
              <a:cs typeface="B Traffic" pitchFamily="2" charset="-78"/>
            </a:endParaRPr>
          </a:p>
        </p:txBody>
      </p:sp>
      <p:pic>
        <p:nvPicPr>
          <p:cNvPr id="37890" name="Picture 2" descr="http://cfnewsads.thomasnet.com/images/large/467/4673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124200"/>
            <a:ext cx="3206602" cy="3121900"/>
          </a:xfrm>
          <a:prstGeom prst="rect">
            <a:avLst/>
          </a:prstGeom>
          <a:noFill/>
        </p:spPr>
      </p:pic>
      <p:pic>
        <p:nvPicPr>
          <p:cNvPr id="37892" name="Picture 4" descr="http://www.mathsteacher.com.au/year7/ch08_angles/01_ang/Image10335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3886200"/>
            <a:ext cx="4611342" cy="2428876"/>
          </a:xfrm>
          <a:prstGeom prst="rect">
            <a:avLst/>
          </a:prstGeom>
          <a:noFill/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C00000"/>
                </a:solidFill>
                <a:cs typeface="B Titr" pitchFamily="2" charset="-78"/>
              </a:rPr>
              <a:t>عناوین سرفصل های درس</a:t>
            </a:r>
            <a:endParaRPr lang="en-US" sz="2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914400"/>
            <a:ext cx="464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مفاهیم و تعاریف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طول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u="sng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زاویه</a:t>
            </a:r>
            <a:endParaRPr lang="en-US" sz="2400" b="1" u="sng" dirty="0">
              <a:solidFill>
                <a:srgbClr val="FFFF00"/>
              </a:solidFill>
              <a:cs typeface="B Traffic" pitchFamily="2" charset="-78"/>
            </a:endParaRPr>
          </a:p>
        </p:txBody>
      </p:sp>
      <p:pic>
        <p:nvPicPr>
          <p:cNvPr id="37894" name="Picture 6" descr="http://www.triginstruments.co.nz/catalog/images/Nedoeas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1447799"/>
            <a:ext cx="3812125" cy="51339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C00000"/>
                </a:solidFill>
                <a:cs typeface="B Titr" pitchFamily="2" charset="-78"/>
              </a:rPr>
              <a:t>عناوین سرفصل های درس</a:t>
            </a:r>
            <a:endParaRPr lang="en-US" sz="2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914400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مفاهیم و تعاریف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طول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زاویه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u="sng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گیریهای ثابت</a:t>
            </a:r>
            <a:endParaRPr lang="en-US" sz="2400" b="1" u="sng" dirty="0">
              <a:solidFill>
                <a:srgbClr val="FFFF00"/>
              </a:solidFill>
              <a:cs typeface="B Traffic" pitchFamily="2" charset="-78"/>
            </a:endParaRPr>
          </a:p>
        </p:txBody>
      </p:sp>
      <p:pic>
        <p:nvPicPr>
          <p:cNvPr id="36866" name="Picture 2" descr="http://www.saame.com/english/gj/measuring%20tools/Laser_Levels.jpg"/>
          <p:cNvPicPr>
            <a:picLocks noChangeAspect="1" noChangeArrowheads="1"/>
          </p:cNvPicPr>
          <p:nvPr/>
        </p:nvPicPr>
        <p:blipFill>
          <a:blip r:embed="rId4"/>
          <a:srcRect t="11063"/>
          <a:stretch>
            <a:fillRect/>
          </a:stretch>
        </p:blipFill>
        <p:spPr bwMode="auto">
          <a:xfrm>
            <a:off x="762000" y="3505200"/>
            <a:ext cx="5410200" cy="30650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C00000"/>
                </a:solidFill>
                <a:cs typeface="B Titr" pitchFamily="2" charset="-78"/>
              </a:rPr>
              <a:t>عناوین سرفصل های درس</a:t>
            </a:r>
            <a:endParaRPr lang="en-US" sz="2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914400"/>
            <a:ext cx="464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مفاهیم و تعاریف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طول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زاویه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گیریهای ثابت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u="sng" dirty="0" smtClean="0">
                <a:solidFill>
                  <a:srgbClr val="FFFF00"/>
                </a:solidFill>
                <a:cs typeface="B Traffic" pitchFamily="2" charset="-78"/>
              </a:rPr>
              <a:t>کیفیت سطوح</a:t>
            </a:r>
            <a:endParaRPr lang="en-US" sz="2400" b="1" u="sng" dirty="0">
              <a:solidFill>
                <a:srgbClr val="FFFF00"/>
              </a:solidFill>
              <a:cs typeface="B Traffic" pitchFamily="2" charset="-78"/>
            </a:endParaRPr>
          </a:p>
        </p:txBody>
      </p:sp>
      <p:pic>
        <p:nvPicPr>
          <p:cNvPr id="35848" name="Picture 8" descr="http://www.mmsonline.com/cdn/cms/MMS_0909_GagingFigure-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596542"/>
            <a:ext cx="3733800" cy="18967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5850" name="Picture 10" descr="http://www.mie.utoronto.ca/labs/tsl/facilities/CACT-Facilities_files/Roughnes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3733800"/>
            <a:ext cx="3657600" cy="27461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C00000"/>
                </a:solidFill>
                <a:cs typeface="B Titr" pitchFamily="2" charset="-78"/>
              </a:rPr>
              <a:t>عناوین سرفصل های درس</a:t>
            </a:r>
            <a:endParaRPr lang="en-US" sz="2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914400"/>
            <a:ext cx="464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مفاهیم و تعاریف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طول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زاویه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گیریهای ثابت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u="sng" dirty="0" smtClean="0">
                <a:solidFill>
                  <a:srgbClr val="FFFF00"/>
                </a:solidFill>
                <a:cs typeface="B Traffic" pitchFamily="2" charset="-78"/>
              </a:rPr>
              <a:t>کیفیت سطوح</a:t>
            </a:r>
            <a:endParaRPr lang="en-US" sz="2400" b="1" u="sng" dirty="0">
              <a:solidFill>
                <a:srgbClr val="FFFF00"/>
              </a:solidFill>
              <a:cs typeface="B Traffic" pitchFamily="2" charset="-78"/>
            </a:endParaRPr>
          </a:p>
        </p:txBody>
      </p:sp>
      <p:pic>
        <p:nvPicPr>
          <p:cNvPr id="35844" name="Picture 4" descr="http://nano-machinery.com/catalog/images/Surface%20Roughness%20Tester_Mitutoyo_SJ-201.jpg"/>
          <p:cNvPicPr>
            <a:picLocks noChangeAspect="1" noChangeArrowheads="1"/>
          </p:cNvPicPr>
          <p:nvPr/>
        </p:nvPicPr>
        <p:blipFill>
          <a:blip r:embed="rId4"/>
          <a:srcRect l="10471" t="11388" r="9948" b="14591"/>
          <a:stretch>
            <a:fillRect/>
          </a:stretch>
        </p:blipFill>
        <p:spPr bwMode="auto">
          <a:xfrm>
            <a:off x="3200399" y="3886200"/>
            <a:ext cx="3675185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6" name="Picture 6" descr="http://www.scielo.br/img/revistas/bjp/v36n3b/a41fig01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1" y="3819254"/>
            <a:ext cx="2590799" cy="26577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C00000"/>
                </a:solidFill>
                <a:cs typeface="B Titr" pitchFamily="2" charset="-78"/>
              </a:rPr>
              <a:t>عناوین سرفصل های درس</a:t>
            </a:r>
            <a:endParaRPr lang="en-US" sz="2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914400"/>
            <a:ext cx="464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مفاهیم و تعاریف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طول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زاویه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گیریهای ثابت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کیفیت سطوح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u="sng" dirty="0" smtClean="0">
                <a:solidFill>
                  <a:srgbClr val="FFFF00"/>
                </a:solidFill>
                <a:cs typeface="B Traffic" pitchFamily="2" charset="-78"/>
              </a:rPr>
              <a:t>روشهای کنترل پیچ و مهره</a:t>
            </a:r>
            <a:endParaRPr lang="en-US" sz="2400" b="1" u="sng" dirty="0">
              <a:solidFill>
                <a:srgbClr val="FFFF00"/>
              </a:solidFill>
              <a:cs typeface="B Traffic" pitchFamily="2" charset="-78"/>
            </a:endParaRPr>
          </a:p>
        </p:txBody>
      </p:sp>
      <p:pic>
        <p:nvPicPr>
          <p:cNvPr id="34818" name="Picture 2" descr="http://cfnewsads.thomasnet.com/images/large/022/227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2819400"/>
            <a:ext cx="3353864" cy="38195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C00000"/>
                </a:solidFill>
                <a:cs typeface="B Titr" pitchFamily="2" charset="-78"/>
              </a:rPr>
              <a:t>عناوین سرفصل های درس</a:t>
            </a:r>
            <a:endParaRPr lang="en-US" sz="2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914400"/>
            <a:ext cx="4648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مفاهیم و تعاریف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طول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زاویه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گیریهای ثابت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کیفیت سطوح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روشهای کنترل پیچ و مهره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u="sng" dirty="0" smtClean="0">
                <a:solidFill>
                  <a:srgbClr val="FFFF00"/>
                </a:solidFill>
                <a:cs typeface="B Traffic" pitchFamily="2" charset="-78"/>
              </a:rPr>
              <a:t>روشهای کنترل چرخدنده</a:t>
            </a:r>
            <a:endParaRPr lang="en-US" sz="2400" b="1" u="sng" dirty="0">
              <a:solidFill>
                <a:srgbClr val="FFFF00"/>
              </a:solidFill>
              <a:cs typeface="B Traffic" pitchFamily="2" charset="-78"/>
            </a:endParaRPr>
          </a:p>
        </p:txBody>
      </p:sp>
      <p:pic>
        <p:nvPicPr>
          <p:cNvPr id="5" name="Picture 4" descr="gear_1.jpg"/>
          <p:cNvPicPr>
            <a:picLocks noChangeAspect="1"/>
          </p:cNvPicPr>
          <p:nvPr/>
        </p:nvPicPr>
        <p:blipFill>
          <a:blip r:embed="rId4"/>
          <a:srcRect t="10169" b="6780"/>
          <a:stretch>
            <a:fillRect/>
          </a:stretch>
        </p:blipFill>
        <p:spPr>
          <a:xfrm>
            <a:off x="685800" y="2895600"/>
            <a:ext cx="3563356" cy="37338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C00000"/>
                </a:solidFill>
                <a:cs typeface="B Titr" pitchFamily="2" charset="-78"/>
              </a:rPr>
              <a:t>عناوین سرفصل های درس</a:t>
            </a:r>
            <a:endParaRPr lang="en-US" sz="2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914400"/>
            <a:ext cx="4648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مفاهیم و تعاریف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طول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زاویه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گیریهای ثابت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کیفیت سطوح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روشهای کنترل پیچ و مهره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روشهای کنترل چرخدنده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u="sng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نوری</a:t>
            </a:r>
            <a:endParaRPr lang="en-US" sz="2400" b="1" u="sng" dirty="0">
              <a:solidFill>
                <a:srgbClr val="FFFF00"/>
              </a:solidFill>
              <a:cs typeface="B Traffic" pitchFamily="2" charset="-78"/>
            </a:endParaRPr>
          </a:p>
        </p:txBody>
      </p:sp>
      <p:pic>
        <p:nvPicPr>
          <p:cNvPr id="4" name="Picture 3" descr="fig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4191000"/>
            <a:ext cx="3674672" cy="224155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C00000"/>
                </a:solidFill>
                <a:cs typeface="B Titr" pitchFamily="2" charset="-78"/>
              </a:rPr>
              <a:t>عناوین سرفصل های درس</a:t>
            </a:r>
            <a:endParaRPr lang="en-US" sz="2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914400"/>
            <a:ext cx="4648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مفاهیم و تعاریف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طول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زاویه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گیریهای ثابت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کیفیت سطوح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روشهای کنترل پیچ و مهره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روشهای کنترل چرخدنده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u="sng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نوری</a:t>
            </a:r>
            <a:endParaRPr lang="en-US" sz="2400" b="1" u="sng" dirty="0">
              <a:solidFill>
                <a:srgbClr val="FFFF00"/>
              </a:solidFill>
              <a:cs typeface="B Traffic" pitchFamily="2" charset="-78"/>
            </a:endParaRPr>
          </a:p>
        </p:txBody>
      </p:sp>
      <p:pic>
        <p:nvPicPr>
          <p:cNvPr id="6" name="Picture 5" descr="OptFla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752600"/>
            <a:ext cx="2289164" cy="2374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uesc_06_img031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4343400"/>
            <a:ext cx="3008551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C00000"/>
                </a:solidFill>
                <a:cs typeface="B Titr" pitchFamily="2" charset="-78"/>
              </a:rPr>
              <a:t>عناوین سرفصل های درس</a:t>
            </a:r>
            <a:endParaRPr lang="en-US" sz="2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914400"/>
            <a:ext cx="4648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مفاهیم و تعاریف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طول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زاویه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گیریهای ثابت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کیفیت سطوح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روشهای کنترل پیچ و مهره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روشهای کنترل چرخدنده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نوری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u="sng" dirty="0" smtClean="0">
                <a:solidFill>
                  <a:srgbClr val="FFFF00"/>
                </a:solidFill>
                <a:cs typeface="B Traffic" pitchFamily="2" charset="-78"/>
              </a:rPr>
              <a:t>کمپراتورها (ابزارهای بادی) </a:t>
            </a:r>
            <a:endParaRPr lang="en-US" sz="2400" b="1" u="sng" dirty="0">
              <a:solidFill>
                <a:srgbClr val="FFFF00"/>
              </a:solidFill>
              <a:cs typeface="B Traffic" pitchFamily="2" charset="-78"/>
            </a:endParaRPr>
          </a:p>
        </p:txBody>
      </p:sp>
      <p:pic>
        <p:nvPicPr>
          <p:cNvPr id="55298" name="Picture 2" descr="http://www.motioncontrol.com/media/articlesProducts/2008/ParkerPneumatic112008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4572000"/>
            <a:ext cx="3657600" cy="17629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D05097_.gif"/>
          <p:cNvPicPr>
            <a:picLocks noChangeAspect="1"/>
          </p:cNvPicPr>
          <p:nvPr/>
        </p:nvPicPr>
        <p:blipFill>
          <a:blip r:embed="rId4">
            <a:lum bright="37000" contrast="-31000"/>
          </a:blip>
          <a:stretch>
            <a:fillRect/>
          </a:stretch>
        </p:blipFill>
        <p:spPr>
          <a:xfrm>
            <a:off x="0" y="0"/>
            <a:ext cx="9144001" cy="6817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1219200"/>
            <a:ext cx="754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5400" dirty="0" smtClean="0">
                <a:solidFill>
                  <a:schemeClr val="bg1"/>
                </a:solidFill>
                <a:cs typeface="B Titr" pitchFamily="2" charset="-78"/>
              </a:rPr>
              <a:t>مهندسی = علم شناخت هندسه</a:t>
            </a:r>
            <a:endParaRPr lang="en-US" sz="5400" dirty="0">
              <a:solidFill>
                <a:schemeClr val="bg1"/>
              </a:solidFill>
              <a:cs typeface="B Titr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8600" y="40386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3600" b="1" dirty="0" smtClean="0">
                <a:solidFill>
                  <a:srgbClr val="C00000"/>
                </a:solidFill>
                <a:cs typeface="B Titr" pitchFamily="2" charset="-78"/>
              </a:rPr>
              <a:t>هندسه متشکل است از :</a:t>
            </a:r>
            <a:endParaRPr lang="en-US" sz="36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3429000"/>
            <a:ext cx="1676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4000" b="1" dirty="0" smtClean="0">
                <a:solidFill>
                  <a:srgbClr val="C00000"/>
                </a:solidFill>
                <a:cs typeface="B Titr" pitchFamily="2" charset="-78"/>
              </a:rPr>
              <a:t>خط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4000" b="1" dirty="0" smtClean="0">
                <a:solidFill>
                  <a:srgbClr val="C00000"/>
                </a:solidFill>
                <a:cs typeface="B Titr" pitchFamily="2" charset="-78"/>
              </a:rPr>
              <a:t>زاویه</a:t>
            </a:r>
            <a:endParaRPr lang="en-US" sz="40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4495800" y="3276600"/>
            <a:ext cx="304800" cy="2209800"/>
          </a:xfrm>
          <a:prstGeom prst="rightBrace">
            <a:avLst/>
          </a:prstGeom>
          <a:ln w="44450" cmpd="sng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b="1" dirty="0" smtClean="0">
                <a:solidFill>
                  <a:srgbClr val="C00000"/>
                </a:solidFill>
                <a:cs typeface="B Titr" pitchFamily="2" charset="-78"/>
              </a:rPr>
              <a:t>عناوین سرفصل های درس</a:t>
            </a:r>
            <a:endParaRPr lang="en-US" sz="2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914400"/>
            <a:ext cx="46482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مفاهیم و تعاریف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طول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زاویه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گیریهای ثابت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کیفیت سطوح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روشهای کنترل پیچ و مهره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روشهای کنترل چرخدنده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وسایل اندازه گیری نوری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کمپراتورها (ابزارهای بادی)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400" b="1" u="sng" dirty="0" smtClean="0">
                <a:solidFill>
                  <a:srgbClr val="FFFF00"/>
                </a:solidFill>
                <a:cs typeface="B Traffic" pitchFamily="2" charset="-78"/>
              </a:rPr>
              <a:t>ماشینهای اندازه گیری </a:t>
            </a:r>
            <a:r>
              <a:rPr lang="en-US" sz="2400" b="1" u="sng" dirty="0" smtClean="0">
                <a:solidFill>
                  <a:srgbClr val="FFFF00"/>
                </a:solidFill>
                <a:cs typeface="B Traffic" pitchFamily="2" charset="-78"/>
              </a:rPr>
              <a:t>CMM</a:t>
            </a:r>
            <a:r>
              <a:rPr lang="fa-IR" sz="2400" b="1" dirty="0" smtClean="0">
                <a:solidFill>
                  <a:srgbClr val="FFFF00"/>
                </a:solidFill>
                <a:cs typeface="B Traffic" pitchFamily="2" charset="-78"/>
              </a:rPr>
              <a:t> </a:t>
            </a:r>
            <a:endParaRPr lang="en-US" sz="2400" b="1" dirty="0">
              <a:solidFill>
                <a:srgbClr val="FFFF00"/>
              </a:solidFill>
              <a:cs typeface="B Traffic" pitchFamily="2" charset="-78"/>
            </a:endParaRPr>
          </a:p>
        </p:txBody>
      </p:sp>
      <p:pic>
        <p:nvPicPr>
          <p:cNvPr id="4" name="Picture 3" descr="gantry-type-3d-measuring-machine-3860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895600"/>
            <a:ext cx="3951111" cy="3733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228600"/>
            <a:ext cx="46482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b="1" dirty="0" smtClean="0">
                <a:solidFill>
                  <a:srgbClr val="C00000"/>
                </a:solidFill>
                <a:cs typeface="B Titr" pitchFamily="2" charset="-78"/>
              </a:rPr>
              <a:t>مفاهیم و تعاریف </a:t>
            </a:r>
            <a:endParaRPr lang="en-US" sz="40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524000"/>
            <a:ext cx="800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cs typeface="B Titr" pitchFamily="2" charset="-78"/>
              </a:rPr>
              <a:t>اندازه گیری</a:t>
            </a:r>
            <a:r>
              <a:rPr lang="fa-IR" sz="2000" dirty="0" smtClean="0">
                <a:cs typeface="B Titr" pitchFamily="2" charset="-78"/>
              </a:rPr>
              <a:t>:</a:t>
            </a:r>
          </a:p>
          <a:p>
            <a:pPr algn="r" rtl="1"/>
            <a:r>
              <a:rPr lang="fa-IR" sz="2000" dirty="0" smtClean="0">
                <a:cs typeface="B Titr" pitchFamily="2" charset="-78"/>
              </a:rPr>
              <a:t>  مقایسه اندازه داده شده بوسیله یک آزمایش فیزیکی با مقداری که به عنوان واحد تعریف شده است.</a:t>
            </a:r>
            <a:endParaRPr lang="en-US" sz="2000" dirty="0">
              <a:cs typeface="B Titr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28956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cs typeface="B Traffic" pitchFamily="2" charset="-78"/>
              </a:rPr>
              <a:t>مترولوژی :</a:t>
            </a:r>
          </a:p>
          <a:p>
            <a:pPr algn="r" rtl="1"/>
            <a:r>
              <a:rPr lang="fa-IR" sz="2000" dirty="0" smtClean="0">
                <a:cs typeface="B Traffic" pitchFamily="2" charset="-78"/>
              </a:rPr>
              <a:t>علمی است که در مورد اندازه گیری و کنترل ابعد و زوایا بحث می کند</a:t>
            </a:r>
            <a:endParaRPr lang="en-US" sz="2000" dirty="0">
              <a:cs typeface="B Traffic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3962400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400" b="1" dirty="0" smtClean="0">
                <a:cs typeface="B Traffic" pitchFamily="2" charset="-78"/>
              </a:rPr>
              <a:t>دقت:</a:t>
            </a:r>
          </a:p>
          <a:p>
            <a:pPr algn="r" rtl="1"/>
            <a:r>
              <a:rPr lang="fa-IR" sz="2000" dirty="0" smtClean="0">
                <a:cs typeface="B Traffic" pitchFamily="2" charset="-78"/>
              </a:rPr>
              <a:t>دقت بیانگر میزان نزدیکی مقادیر اندازه گیری شده به یکدیگر است و پراکندگی اندازه گیری وسیله اندازه گیری را نشان می دهد</a:t>
            </a:r>
            <a:endParaRPr lang="en-US" sz="2000" dirty="0">
              <a:cs typeface="B Traffic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" y="5486400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b="1" dirty="0" smtClean="0">
                <a:cs typeface="B Traffic" pitchFamily="2" charset="-78"/>
              </a:rPr>
              <a:t>صحت:</a:t>
            </a:r>
          </a:p>
          <a:p>
            <a:pPr algn="r" rtl="1"/>
            <a:r>
              <a:rPr lang="fa-IR" sz="2000" dirty="0" smtClean="0">
                <a:cs typeface="B Traffic" pitchFamily="2" charset="-78"/>
              </a:rPr>
              <a:t>صحت بیانگر مقدار نزدیکی مقادیر اندازه گیری شده به اندازه واقعی می باشد</a:t>
            </a:r>
            <a:endParaRPr lang="en-US" sz="2000" dirty="0">
              <a:cs typeface="B Traffic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228600"/>
            <a:ext cx="46482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4000" b="1" dirty="0" smtClean="0">
                <a:solidFill>
                  <a:srgbClr val="C00000"/>
                </a:solidFill>
                <a:cs typeface="B Titr" pitchFamily="2" charset="-78"/>
              </a:rPr>
              <a:t>مفاهیم و تعاریف </a:t>
            </a:r>
            <a:endParaRPr lang="en-US" sz="40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1600" y="1524000"/>
            <a:ext cx="3200400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000" dirty="0" smtClean="0">
                <a:cs typeface="B Titr" pitchFamily="2" charset="-78"/>
              </a:rPr>
              <a:t>خطا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000" dirty="0" smtClean="0">
                <a:cs typeface="B Titr" pitchFamily="2" charset="-78"/>
              </a:rPr>
              <a:t>حساسیت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000" dirty="0" smtClean="0">
                <a:cs typeface="B Titr" pitchFamily="2" charset="-78"/>
              </a:rPr>
              <a:t>قدرت تشخیص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000" dirty="0" smtClean="0">
                <a:cs typeface="B Titr" pitchFamily="2" charset="-78"/>
              </a:rPr>
              <a:t>تکرار پذیری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000" dirty="0" smtClean="0">
                <a:cs typeface="B Titr" pitchFamily="2" charset="-78"/>
              </a:rPr>
              <a:t>دامنه اندازه گیری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000" dirty="0" smtClean="0">
                <a:cs typeface="B Titr" pitchFamily="2" charset="-78"/>
              </a:rPr>
              <a:t>زمان پاسخ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000" dirty="0" smtClean="0">
                <a:cs typeface="B Titr" pitchFamily="2" charset="-78"/>
              </a:rPr>
              <a:t>سرعت پاسخ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000" dirty="0" smtClean="0">
                <a:cs typeface="B Titr" pitchFamily="2" charset="-78"/>
              </a:rPr>
              <a:t>راندمان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000" dirty="0" smtClean="0">
                <a:cs typeface="B Titr" pitchFamily="2" charset="-78"/>
              </a:rPr>
              <a:t>پرش اضافه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000" dirty="0" smtClean="0">
                <a:cs typeface="B Titr" pitchFamily="2" charset="-78"/>
              </a:rPr>
              <a:t>خطی بودن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000" dirty="0" smtClean="0">
                <a:cs typeface="B Titr" pitchFamily="2" charset="-78"/>
              </a:rPr>
              <a:t>عدم قطعیت</a:t>
            </a:r>
            <a:endParaRPr lang="en-US" sz="2000" dirty="0">
              <a:cs typeface="B Titr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 smtClean="0">
                <a:solidFill>
                  <a:srgbClr val="C00000"/>
                </a:solidFill>
                <a:cs typeface="B Titr" pitchFamily="2" charset="-78"/>
              </a:rPr>
              <a:t>اهمیت اندازه گیری در صنایع:</a:t>
            </a:r>
            <a:endParaRPr lang="en-US" sz="4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1295400"/>
            <a:ext cx="3429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قطعه سازی</a:t>
            </a:r>
          </a:p>
        </p:txBody>
      </p:sp>
      <p:pic>
        <p:nvPicPr>
          <p:cNvPr id="4" name="Picture 3" descr="83712_rp_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2819400"/>
            <a:ext cx="4676946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L633886581914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2819400"/>
            <a:ext cx="36576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7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 smtClean="0">
                <a:solidFill>
                  <a:srgbClr val="C00000"/>
                </a:solidFill>
                <a:cs typeface="B Titr" pitchFamily="2" charset="-78"/>
              </a:rPr>
              <a:t>اندازه گیری در صنایع:</a:t>
            </a:r>
            <a:endParaRPr lang="en-US" sz="4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1295400"/>
            <a:ext cx="3429000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قطعه سازی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خودرو            ساخت</a:t>
            </a:r>
          </a:p>
        </p:txBody>
      </p:sp>
      <p:pic>
        <p:nvPicPr>
          <p:cNvPr id="6146" name="Picture 2" descr="http://www.econews.ir/fa/Files/NewsImages/2009/khodrosazi3_Fix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810000"/>
            <a:ext cx="3657598" cy="2823410"/>
          </a:xfrm>
          <a:prstGeom prst="rect">
            <a:avLst/>
          </a:prstGeom>
          <a:noFill/>
        </p:spPr>
      </p:pic>
      <p:pic>
        <p:nvPicPr>
          <p:cNvPr id="6148" name="Picture 4" descr="http://www.sovereign-publications.com/images/autograph/collage-bi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" y="2057400"/>
            <a:ext cx="4752975" cy="1637580"/>
          </a:xfrm>
          <a:prstGeom prst="rect">
            <a:avLst/>
          </a:prstGeom>
          <a:noFill/>
        </p:spPr>
      </p:pic>
      <p:sp>
        <p:nvSpPr>
          <p:cNvPr id="6" name="Left Arrow 5"/>
          <p:cNvSpPr/>
          <p:nvPr/>
        </p:nvSpPr>
        <p:spPr>
          <a:xfrm>
            <a:off x="6781800" y="2209800"/>
            <a:ext cx="457200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 smtClean="0">
                <a:solidFill>
                  <a:srgbClr val="C00000"/>
                </a:solidFill>
                <a:cs typeface="B Titr" pitchFamily="2" charset="-78"/>
              </a:rPr>
              <a:t>اندازه گیری در صنایع:</a:t>
            </a:r>
            <a:endParaRPr lang="en-US" sz="4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1295400"/>
            <a:ext cx="5943600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قطعه سازی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خودرو          سیستمهای نظارتی </a:t>
            </a:r>
          </a:p>
        </p:txBody>
      </p:sp>
      <p:pic>
        <p:nvPicPr>
          <p:cNvPr id="29698" name="Picture 2" descr="http://www.farasia.com.cn/products/images/3.5.1.1%20Portable%20Infrared%20Thermometer%20PIT-420%20&amp;%20PIT-420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3400" y="2911883"/>
            <a:ext cx="5557911" cy="3946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Left Arrow 6"/>
          <p:cNvSpPr/>
          <p:nvPr/>
        </p:nvSpPr>
        <p:spPr>
          <a:xfrm>
            <a:off x="6705600" y="2209800"/>
            <a:ext cx="457200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 smtClean="0">
                <a:solidFill>
                  <a:srgbClr val="C00000"/>
                </a:solidFill>
                <a:cs typeface="B Titr" pitchFamily="2" charset="-78"/>
              </a:rPr>
              <a:t>اندازه گیری در صنایع:</a:t>
            </a:r>
            <a:endParaRPr lang="en-US" sz="4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1295400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قطعه سازی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خودرو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هوافضا</a:t>
            </a:r>
          </a:p>
        </p:txBody>
      </p:sp>
      <p:pic>
        <p:nvPicPr>
          <p:cNvPr id="5122" name="Picture 2" descr="http://www.a-tech.ca/img_industry/aerospac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1371600"/>
            <a:ext cx="3736145" cy="2581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http://www.marposs.com/backend/industries/img_upload/img_big/080804130870_industries_0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3511" y="3962400"/>
            <a:ext cx="41148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 smtClean="0">
                <a:solidFill>
                  <a:srgbClr val="C00000"/>
                </a:solidFill>
                <a:cs typeface="B Titr" pitchFamily="2" charset="-78"/>
              </a:rPr>
              <a:t>اندازه گیری در صنایع:</a:t>
            </a:r>
            <a:endParaRPr lang="en-US" sz="4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1295400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قطعه سازی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خودرو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هوافضا</a:t>
            </a:r>
          </a:p>
        </p:txBody>
      </p:sp>
      <p:pic>
        <p:nvPicPr>
          <p:cNvPr id="5126" name="Picture 6" descr="http://www.filton.ac.uk/en/images/courses/engineering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4038600"/>
            <a:ext cx="2590800" cy="2580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8" name="Picture 8" descr="http://www.optimumaerospace.com/images/Pg6_Picture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4267200"/>
            <a:ext cx="3757309" cy="2402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30" name="Picture 10" descr="http://img.directindustry.com/images_di/photo-g/cad-cam-software-for-2-to-5-axis-milling-for-aerospace-part-manufacturing-27907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1524000"/>
            <a:ext cx="3295650" cy="263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381000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4800" b="1" dirty="0" smtClean="0">
                <a:solidFill>
                  <a:srgbClr val="C00000"/>
                </a:solidFill>
                <a:cs typeface="B Titr" pitchFamily="2" charset="-78"/>
              </a:rPr>
              <a:t>اندازه گیری در صنایع:</a:t>
            </a:r>
            <a:endParaRPr lang="en-US" sz="4800" b="1" dirty="0">
              <a:solidFill>
                <a:srgbClr val="C00000"/>
              </a:solidFill>
              <a:cs typeface="B Titr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1295400"/>
            <a:ext cx="3429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قطعه سازی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خودرو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هوافضا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ü"/>
            </a:pPr>
            <a:r>
              <a:rPr lang="fa-IR" sz="2800" dirty="0" smtClean="0">
                <a:solidFill>
                  <a:schemeClr val="tx2"/>
                </a:solidFill>
                <a:cs typeface="B Titr" pitchFamily="2" charset="-78"/>
              </a:rPr>
              <a:t>آزمایشگاهها</a:t>
            </a:r>
          </a:p>
        </p:txBody>
      </p:sp>
      <p:pic>
        <p:nvPicPr>
          <p:cNvPr id="4098" name="Picture 2" descr="http://www.ece.drexel.edu/opticslab/lab_overvie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2667000"/>
            <a:ext cx="5638800" cy="3994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riel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1313</TotalTime>
  <Words>664</Words>
  <Application>Microsoft Office PowerPoint</Application>
  <PresentationFormat>On-screen Show (4:3)</PresentationFormat>
  <Paragraphs>226</Paragraphs>
  <Slides>32</Slides>
  <Notes>1</Notes>
  <HiddenSlides>0</HiddenSlides>
  <MMClips>35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Metro</vt:lpstr>
      <vt:lpstr>1_Oriel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shalvandi</dc:creator>
  <cp:lastModifiedBy>jacob</cp:lastModifiedBy>
  <cp:revision>49</cp:revision>
  <dcterms:created xsi:type="dcterms:W3CDTF">2010-09-28T20:10:41Z</dcterms:created>
  <dcterms:modified xsi:type="dcterms:W3CDTF">2020-03-09T00:40:18Z</dcterms:modified>
</cp:coreProperties>
</file>