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97968"/>
    <a:srgbClr val="E5C6A0"/>
    <a:srgbClr val="CFB592"/>
    <a:srgbClr val="000099"/>
    <a:srgbClr val="000000"/>
    <a:srgbClr val="00FE00"/>
    <a:srgbClr val="00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5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3/9/2020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3/9/2020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/>
              <a:pPr/>
              <a:t>3/9/2020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microsoft.com/office/2007/relationships/hdphoto" Target="../media/hdphoto11.wdp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microsoft.com/office/2007/relationships/hdphoto" Target="../media/hdphoto8.wdp"/><Relationship Id="rId9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vhzsee.jpg"/>
          <p:cNvPicPr/>
          <p:nvPr/>
        </p:nvPicPr>
        <p:blipFill>
          <a:blip r:embed="rId2">
            <a:clrChange>
              <a:clrFrom>
                <a:srgbClr val="FBFCF7"/>
              </a:clrFrom>
              <a:clrTo>
                <a:srgbClr val="FBFCF7">
                  <a:alpha val="0"/>
                </a:srgbClr>
              </a:clrTo>
            </a:clrChange>
            <a:duotone>
              <a:prstClr val="black"/>
              <a:srgbClr val="00FE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607574" y="155687"/>
            <a:ext cx="1222711" cy="171665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955388" y="1379803"/>
            <a:ext cx="3639312" cy="1568569"/>
            <a:chOff x="6269736" y="1270889"/>
            <a:chExt cx="3639312" cy="1568569"/>
          </a:xfrm>
        </p:grpSpPr>
        <p:pic>
          <p:nvPicPr>
            <p:cNvPr id="9" name="Picture 8" descr="150px-Enghelab_Islami_Tehran_Technical_Centerlogo.jpg"/>
            <p:cNvPicPr/>
            <p:nvPr/>
          </p:nvPicPr>
          <p:blipFill>
            <a:blip r:embed="rId3" cstate="print">
              <a:lum contrast="10000"/>
            </a:blip>
            <a:stretch>
              <a:fillRect/>
            </a:stretch>
          </p:blipFill>
          <p:spPr>
            <a:xfrm>
              <a:off x="7659180" y="1270889"/>
              <a:ext cx="860425" cy="76835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269736" y="2039239"/>
              <a:ext cx="363931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1600" dirty="0" smtClean="0">
                  <a:cs typeface="B Titr" panose="00000700000000000000" pitchFamily="2" charset="-78"/>
                </a:rPr>
                <a:t>دانشگاه فنی و حرفه ای</a:t>
              </a:r>
            </a:p>
            <a:p>
              <a:pPr algn="ctr" rtl="1">
                <a:lnSpc>
                  <a:spcPct val="150000"/>
                </a:lnSpc>
              </a:pPr>
              <a:r>
                <a:rPr lang="fa-IR" sz="1600" dirty="0" smtClean="0">
                  <a:cs typeface="B Titr" panose="00000700000000000000" pitchFamily="2" charset="-78"/>
                </a:rPr>
                <a:t>دانشکده فنی انقلاب اسلامی</a:t>
              </a:r>
              <a:endParaRPr lang="en-US" sz="1600" dirty="0">
                <a:cs typeface="B Titr" panose="00000700000000000000" pitchFamily="2" charset="-78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41447" y="3436730"/>
            <a:ext cx="55299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مقاومت مصالح2</a:t>
            </a:r>
          </a:p>
          <a:p>
            <a:pPr algn="ctr" rtl="1"/>
            <a:r>
              <a:rPr lang="fa-IR" sz="20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(جلسه پنجم)</a:t>
            </a:r>
          </a:p>
          <a:p>
            <a:pPr algn="ctr" rtl="1"/>
            <a:r>
              <a:rPr lang="fa-IR" sz="20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انرژی کرنشی</a:t>
            </a:r>
          </a:p>
        </p:txBody>
      </p:sp>
      <p:pic>
        <p:nvPicPr>
          <p:cNvPr id="7" name="Picture Placeholder 3" descr="Open book on table, blurred shelves of books in background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>
          <a:xfrm>
            <a:off x="6937519" y="1332428"/>
            <a:ext cx="5210937" cy="4208604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04900" y="1780760"/>
            <a:ext cx="99806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  <a:buClr>
                <a:srgbClr val="C00000"/>
              </a:buClr>
            </a:pPr>
            <a:r>
              <a:rPr lang="fa-I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تمرین</a:t>
            </a:r>
          </a:p>
          <a:p>
            <a:pPr algn="ctr" rtl="1">
              <a:lnSpc>
                <a:spcPct val="150000"/>
              </a:lnSpc>
              <a:buClr>
                <a:srgbClr val="C00000"/>
              </a:buClr>
            </a:pPr>
            <a:r>
              <a:rPr lang="fa-IR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مسائل فصل 11 شماره های:</a:t>
            </a:r>
          </a:p>
          <a:p>
            <a:pPr algn="ctr" rtl="1">
              <a:lnSpc>
                <a:spcPct val="150000"/>
              </a:lnSpc>
              <a:buClr>
                <a:srgbClr val="C00000"/>
              </a:buClr>
            </a:pPr>
            <a:r>
              <a:rPr lang="fa-IR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10-13-23-28</a:t>
            </a:r>
          </a:p>
          <a:p>
            <a:pPr algn="ctr" rtl="1">
              <a:lnSpc>
                <a:spcPct val="150000"/>
              </a:lnSpc>
              <a:buClr>
                <a:srgbClr val="C00000"/>
              </a:buClr>
            </a:pPr>
            <a:r>
              <a:rPr lang="fa-IR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30-34-35</a:t>
            </a:r>
            <a:endParaRPr lang="fa-IR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روش انرژی کرنشی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654082"/>
            <a:ext cx="3106810" cy="15572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208" y="1654082"/>
            <a:ext cx="3069797" cy="895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042" y="2549163"/>
            <a:ext cx="4127671" cy="16342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3084" y="4183436"/>
            <a:ext cx="4764921" cy="9560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00844" y="5043911"/>
                <a:ext cx="9980682" cy="699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>
                  <a:lnSpc>
                    <a:spcPct val="150000"/>
                  </a:lnSpc>
                  <a:buClr>
                    <a:srgbClr val="C00000"/>
                  </a:buClr>
                </a:pPr>
                <a:r>
                  <a:rPr lang="fa-IR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از طرفی طبق تعریف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𝑑𝑈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𝑑𝑉</m:t>
                        </m:r>
                      </m:den>
                    </m:f>
                  </m:oMath>
                </a14:m>
                <a:r>
                  <a:rPr lang="fa-IR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 چگالی انرژی کرنشی نام دارد بنابراین: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844" y="5043911"/>
                <a:ext cx="9980682" cy="699615"/>
              </a:xfrm>
              <a:prstGeom prst="rect">
                <a:avLst/>
              </a:prstGeom>
              <a:blipFill rotWithShape="0">
                <a:blip r:embed="rId6"/>
                <a:stretch>
                  <a:fillRect r="-611" b="-1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460517" y="5301343"/>
            <a:ext cx="5134740" cy="1554551"/>
            <a:chOff x="460517" y="5301343"/>
            <a:chExt cx="5134740" cy="155455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0517" y="5301343"/>
              <a:ext cx="4001887" cy="142478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62404" y="6035984"/>
              <a:ext cx="1132853" cy="819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روش انرژی کرنشی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412637"/>
            <a:ext cx="3908339" cy="2059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774" y="1566996"/>
            <a:ext cx="3781808" cy="29397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517" y="4093304"/>
            <a:ext cx="1633022" cy="863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2922" y="5472629"/>
            <a:ext cx="6134772" cy="10984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77925" y="4957103"/>
            <a:ext cx="998068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در حالت تنش برشی:</a:t>
            </a:r>
          </a:p>
        </p:txBody>
      </p:sp>
    </p:spTree>
    <p:extLst>
      <p:ext uri="{BB962C8B-B14F-4D97-AF65-F5344CB8AC3E}">
        <p14:creationId xmlns:p14="http://schemas.microsoft.com/office/powerpoint/2010/main" val="289922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روش انرژی کرنشی</a:t>
            </a:r>
            <a:endParaRPr lang="en-US" dirty="0">
              <a:cs typeface="B Titr" panose="000007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81982" y="1495446"/>
                <a:ext cx="9980682" cy="762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>
                  <a:lnSpc>
                    <a:spcPct val="150000"/>
                  </a:lnSpc>
                  <a:buClr>
                    <a:srgbClr val="C00000"/>
                  </a:buClr>
                </a:pPr>
                <a:r>
                  <a:rPr lang="fa-IR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مثال: برای دومیله نشان داده شده، اگر انرژی ذخیره شده در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A</a:t>
                </a:r>
                <a:r>
                  <a:rPr lang="fa-IR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 و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B</a:t>
                </a:r>
                <a:r>
                  <a:rPr lang="fa-IR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 یکسان باشد، نسبت تنش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a-IR" sz="2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B Nazanin" panose="00000400000000000000" pitchFamily="2" charset="-78"/>
                              </a:rPr>
                            </m:ctrlPr>
                          </m:sSubPr>
                          <m:e>
                            <m:r>
                              <a:rPr lang="fa-IR" sz="2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 Nazanin" panose="00000400000000000000" pitchFamily="2" charset="-78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B Nazanin" panose="00000400000000000000" pitchFamily="2" charset="-78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a-IR" sz="2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B Nazanin" panose="00000400000000000000" pitchFamily="2" charset="-78"/>
                              </a:rPr>
                            </m:ctrlPr>
                          </m:sSubPr>
                          <m:e>
                            <m:r>
                              <a:rPr lang="fa-IR" sz="2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B Nazanin" panose="00000400000000000000" pitchFamily="2" charset="-78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B Nazanin" panose="00000400000000000000" pitchFamily="2" charset="-78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fa-IR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 را محاسبه کنید.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982" y="1495446"/>
                <a:ext cx="9980682" cy="762132"/>
              </a:xfrm>
              <a:prstGeom prst="rect">
                <a:avLst/>
              </a:prstGeom>
              <a:blipFill rotWithShape="0">
                <a:blip r:embed="rId2"/>
                <a:stretch>
                  <a:fillRect r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5392"/>
          <a:stretch/>
        </p:blipFill>
        <p:spPr>
          <a:xfrm>
            <a:off x="808040" y="2257578"/>
            <a:ext cx="5846256" cy="12409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802" y="3955989"/>
            <a:ext cx="6282829" cy="1867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4376" y="4364904"/>
            <a:ext cx="3751103" cy="106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1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روش انرژی کرنشی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1982" y="1495446"/>
            <a:ext cx="998068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مثال: اگر در یک طراحی انرژی ذخیره شده در یک میله برابر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600 J</a:t>
            </a: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باشد، تنش را محاسبه نمایید.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981" y="2010972"/>
            <a:ext cx="3078427" cy="1026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4900" y="3867934"/>
            <a:ext cx="7030603" cy="191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8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روش انرژی کرنشی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1982" y="1495446"/>
            <a:ext cx="998068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تذکر:</a:t>
            </a: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در حالتیکه عضو نیرویی میله باشد: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495446"/>
            <a:ext cx="2159231" cy="962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213" y="1976786"/>
            <a:ext cx="4682277" cy="19157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04900" y="3858326"/>
            <a:ext cx="998068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مثال: برای میله نشان داده شده انرژی ذخیره شده را محاسبه نمایید.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54" y="3582374"/>
            <a:ext cx="3570490" cy="1101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2957" y="5162389"/>
            <a:ext cx="6820771" cy="115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5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روش انرژی کرنشی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1982" y="1495446"/>
            <a:ext cx="998068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انرژی کرنشی در حالت خمش:</a:t>
            </a:r>
            <a:endParaRPr lang="fa-IR" sz="20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42" y="1351956"/>
            <a:ext cx="3238342" cy="1318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515" y="2595384"/>
            <a:ext cx="7973150" cy="401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روش انرژی کرنشی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1982" y="1495446"/>
            <a:ext cx="998068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مثال: برای تیرهای نشان داده شده انرژی های ذخیره شده رامحاسبه نمایید.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248"/>
          <a:stretch/>
        </p:blipFill>
        <p:spPr>
          <a:xfrm>
            <a:off x="992884" y="1795816"/>
            <a:ext cx="4258446" cy="8167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5151" y="2633626"/>
            <a:ext cx="5643484" cy="1445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00" y="3979053"/>
            <a:ext cx="3259329" cy="1126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2114" y="3979053"/>
            <a:ext cx="5823858" cy="278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0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روش انرژی کرنشی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899" y="1393478"/>
            <a:ext cx="2686743" cy="1208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3585" y="2822001"/>
            <a:ext cx="2072243" cy="15474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2966" y="2696935"/>
            <a:ext cx="5834322" cy="14505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899" y="4369490"/>
            <a:ext cx="2926400" cy="14217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0257" y="5916979"/>
            <a:ext cx="2233790" cy="7559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2966" y="4415864"/>
            <a:ext cx="4616882" cy="244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0</TotalTime>
  <Words>145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B Nazanin</vt:lpstr>
      <vt:lpstr>B Titr</vt:lpstr>
      <vt:lpstr>Calibri</vt:lpstr>
      <vt:lpstr>Cambria Math</vt:lpstr>
      <vt:lpstr>Euphemia</vt:lpstr>
      <vt:lpstr>Plantagenet Cherokee</vt:lpstr>
      <vt:lpstr>Times New Roman</vt:lpstr>
      <vt:lpstr>Wingdings</vt:lpstr>
      <vt:lpstr>Academic Literature 16x9</vt:lpstr>
      <vt:lpstr>PowerPoint Presentation</vt:lpstr>
      <vt:lpstr>روش انرژی کرنشی</vt:lpstr>
      <vt:lpstr>روش انرژی کرنشی</vt:lpstr>
      <vt:lpstr>روش انرژی کرنشی</vt:lpstr>
      <vt:lpstr>روش انرژی کرنشی</vt:lpstr>
      <vt:lpstr>روش انرژی کرنشی</vt:lpstr>
      <vt:lpstr>روش انرژی کرنشی</vt:lpstr>
      <vt:lpstr>روش انرژی کرنشی</vt:lpstr>
      <vt:lpstr>روش انرژی کرنشی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2014-08-08T08:49:12Z</dcterms:created>
  <dcterms:modified xsi:type="dcterms:W3CDTF">2020-03-09T07:50:37Z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