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80B8-7D99-4E1D-B9BD-678C5CF58FD2}" type="datetimeFigureOut">
              <a:rPr lang="en-US" smtClean="0"/>
              <a:pPr/>
              <a:t>3/14/2020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2CA-FFCD-40D0-8EF3-C73EE8D07C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8601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80B8-7D99-4E1D-B9BD-678C5CF58FD2}" type="datetimeFigureOut">
              <a:rPr lang="en-US" smtClean="0"/>
              <a:pPr/>
              <a:t>3/14/2020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2CA-FFCD-40D0-8EF3-C73EE8D07C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8382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80B8-7D99-4E1D-B9BD-678C5CF58FD2}" type="datetimeFigureOut">
              <a:rPr lang="en-US" smtClean="0"/>
              <a:pPr/>
              <a:t>3/14/2020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2CA-FFCD-40D0-8EF3-C73EE8D07C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81308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80B8-7D99-4E1D-B9BD-678C5CF58FD2}" type="datetimeFigureOut">
              <a:rPr lang="en-US" smtClean="0"/>
              <a:pPr/>
              <a:t>3/14/2020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2CA-FFCD-40D0-8EF3-C73EE8D07C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8664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80B8-7D99-4E1D-B9BD-678C5CF58FD2}" type="datetimeFigureOut">
              <a:rPr lang="en-US" smtClean="0"/>
              <a:pPr/>
              <a:t>3/14/2020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2CA-FFCD-40D0-8EF3-C73EE8D07C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0940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80B8-7D99-4E1D-B9BD-678C5CF58FD2}" type="datetimeFigureOut">
              <a:rPr lang="en-US" smtClean="0"/>
              <a:pPr/>
              <a:t>3/14/2020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2CA-FFCD-40D0-8EF3-C73EE8D07C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206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80B8-7D99-4E1D-B9BD-678C5CF58FD2}" type="datetimeFigureOut">
              <a:rPr lang="en-US" smtClean="0"/>
              <a:pPr/>
              <a:t>3/14/2020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2CA-FFCD-40D0-8EF3-C73EE8D07C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5851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80B8-7D99-4E1D-B9BD-678C5CF58FD2}" type="datetimeFigureOut">
              <a:rPr lang="en-US" smtClean="0"/>
              <a:pPr/>
              <a:t>3/14/2020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2CA-FFCD-40D0-8EF3-C73EE8D07C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1741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80B8-7D99-4E1D-B9BD-678C5CF58FD2}" type="datetimeFigureOut">
              <a:rPr lang="en-US" smtClean="0"/>
              <a:pPr/>
              <a:t>3/14/2020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2CA-FFCD-40D0-8EF3-C73EE8D07C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4780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80B8-7D99-4E1D-B9BD-678C5CF58FD2}" type="datetimeFigureOut">
              <a:rPr lang="en-US" smtClean="0"/>
              <a:pPr/>
              <a:t>3/14/2020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2CA-FFCD-40D0-8EF3-C73EE8D07C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9459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80B8-7D99-4E1D-B9BD-678C5CF58FD2}" type="datetimeFigureOut">
              <a:rPr lang="en-US" smtClean="0"/>
              <a:pPr/>
              <a:t>3/14/2020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2CA-FFCD-40D0-8EF3-C73EE8D07C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6436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780B8-7D99-4E1D-B9BD-678C5CF58FD2}" type="datetimeFigureOut">
              <a:rPr lang="en-US" smtClean="0"/>
              <a:pPr/>
              <a:t>3/14/2020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A72CA-FFCD-40D0-8EF3-C73EE8D07C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4147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motamem.org/%DA%A9%D8%A7%D8%B1%DA%AF%D8%A7%D9%87-%D8%A2%D9%85%D9%88%D8%B2%D8%B4%DB%8C-%D8%B9%D8%B2%D8%AA-%D9%86%D9%81%D8%B3-%DA%86%DB%8C%D8%B3%D8%AA-%D9%88-%D8%A8%D8%B1%D8%A7%DB%8C-%D8%A7%D9%81%D8%B2%D8%A7%DB%8C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fa-IR" sz="3600" dirty="0" smtClean="0">
                <a:solidFill>
                  <a:srgbClr val="00B050"/>
                </a:solidFill>
                <a:cs typeface="B Titr" pitchFamily="2" charset="-78"/>
              </a:rPr>
              <a:t>جلسه چهارم</a:t>
            </a:r>
            <a:br>
              <a:rPr lang="fa-IR" sz="3600" dirty="0" smtClean="0">
                <a:solidFill>
                  <a:srgbClr val="00B050"/>
                </a:solidFill>
                <a:cs typeface="B Titr" pitchFamily="2" charset="-78"/>
              </a:rPr>
            </a:br>
            <a:r>
              <a:rPr lang="fa-IR" sz="3600" dirty="0" smtClean="0">
                <a:solidFill>
                  <a:srgbClr val="00B050"/>
                </a:solidFill>
                <a:cs typeface="B Titr" pitchFamily="2" charset="-78"/>
              </a:rPr>
              <a:t>اصول سرپرستی</a:t>
            </a:r>
            <a:br>
              <a:rPr lang="fa-IR" sz="3600" dirty="0" smtClean="0">
                <a:solidFill>
                  <a:srgbClr val="00B050"/>
                </a:solidFill>
                <a:cs typeface="B Titr" pitchFamily="2" charset="-78"/>
              </a:rPr>
            </a:br>
            <a:r>
              <a:rPr lang="fa-IR" sz="3600" dirty="0" smtClean="0">
                <a:solidFill>
                  <a:srgbClr val="00B050"/>
                </a:solidFill>
                <a:cs typeface="B Titr" pitchFamily="2" charset="-78"/>
              </a:rPr>
              <a:t/>
            </a:r>
            <a:br>
              <a:rPr lang="fa-IR" sz="3600" dirty="0" smtClean="0">
                <a:solidFill>
                  <a:srgbClr val="00B050"/>
                </a:solidFill>
                <a:cs typeface="B Titr" pitchFamily="2" charset="-78"/>
              </a:rPr>
            </a:br>
            <a:r>
              <a:rPr lang="fa-IR" sz="3600" dirty="0" smtClean="0">
                <a:solidFill>
                  <a:srgbClr val="00B050"/>
                </a:solidFill>
                <a:cs typeface="B Titr" pitchFamily="2" charset="-78"/>
              </a:rPr>
              <a:t>ناطقی</a:t>
            </a:r>
            <a:br>
              <a:rPr lang="fa-IR" sz="3600" dirty="0" smtClean="0">
                <a:solidFill>
                  <a:srgbClr val="00B050"/>
                </a:solidFill>
                <a:cs typeface="B Titr" pitchFamily="2" charset="-78"/>
              </a:rPr>
            </a:br>
            <a:endParaRPr lang="en-US" sz="3600" dirty="0">
              <a:solidFill>
                <a:srgbClr val="00B050"/>
              </a:solidFill>
              <a:cs typeface="B Tit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rtl="1"/>
            <a:endParaRPr lang="fa-IR" sz="4800" dirty="0" smtClean="0">
              <a:solidFill>
                <a:srgbClr val="FF0000"/>
              </a:solidFill>
              <a:cs typeface="B Titr" pitchFamily="2" charset="-78"/>
            </a:endParaRPr>
          </a:p>
          <a:p>
            <a:pPr rtl="1"/>
            <a:r>
              <a:rPr lang="fa-IR" sz="4800" dirty="0" smtClean="0">
                <a:solidFill>
                  <a:srgbClr val="FF0000"/>
                </a:solidFill>
                <a:cs typeface="B Titr" pitchFamily="2" charset="-78"/>
              </a:rPr>
              <a:t>روابط کار</a:t>
            </a:r>
          </a:p>
        </p:txBody>
      </p:sp>
    </p:spTree>
    <p:extLst>
      <p:ext uri="{BB962C8B-B14F-4D97-AF65-F5344CB8AC3E}">
        <p14:creationId xmlns:p14="http://schemas.microsoft.com/office/powerpoint/2010/main" xmlns="" val="288125512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4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304800"/>
            <a:ext cx="8305799" cy="5821363"/>
          </a:xfrm>
        </p:spPr>
      </p:pic>
    </p:spTree>
    <p:extLst>
      <p:ext uri="{BB962C8B-B14F-4D97-AF65-F5344CB8AC3E}">
        <p14:creationId xmlns:p14="http://schemas.microsoft.com/office/powerpoint/2010/main" xmlns="" val="185400059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fa-IR" sz="2800" b="1" dirty="0" smtClean="0">
                <a:cs typeface="B Nazanin" pitchFamily="2" charset="-78"/>
              </a:rPr>
              <a:t>نیازهای فیزیولوژیک </a:t>
            </a:r>
            <a:r>
              <a:rPr lang="en-US" sz="2800" b="1" dirty="0" smtClean="0">
                <a:cs typeface="B Nazanin" pitchFamily="2" charset="-78"/>
              </a:rPr>
              <a:t>Physiological needs</a:t>
            </a:r>
            <a:endParaRPr lang="en-US" sz="2800" b="1" dirty="0" smtClean="0">
              <a:cs typeface="B Nazanin" pitchFamily="2" charset="-78"/>
            </a:endParaRPr>
          </a:p>
          <a:p>
            <a:pPr algn="just" rtl="1"/>
            <a:r>
              <a:rPr lang="fa-IR" sz="2800" dirty="0" smtClean="0">
                <a:cs typeface="B Nazanin" pitchFamily="2" charset="-78"/>
              </a:rPr>
              <a:t>نیازهای فیزیولوژیک، برای همه‌ی ارگانیسم‌ها وجود دارند. نیازهایی که به حفظ وضعیت بیولوژیک ارگانیسم و بقاء آن کمک می‌کنند.</a:t>
            </a:r>
          </a:p>
          <a:p>
            <a:pPr algn="just" rtl="1"/>
            <a:r>
              <a:rPr lang="fa-IR" sz="2800" dirty="0" smtClean="0">
                <a:cs typeface="B Nazanin" pitchFamily="2" charset="-78"/>
              </a:rPr>
              <a:t>غذا، آشامیدنی‌ها، خواب، اکسیژن، سرپناه و </a:t>
            </a:r>
            <a:r>
              <a:rPr lang="fa-IR" sz="2800" dirty="0" smtClean="0">
                <a:cs typeface="B Nazanin" pitchFamily="2" charset="-78"/>
              </a:rPr>
              <a:t>نیازهای </a:t>
            </a:r>
            <a:r>
              <a:rPr lang="fa-IR" sz="2800" dirty="0" smtClean="0">
                <a:cs typeface="B Nazanin" pitchFamily="2" charset="-78"/>
              </a:rPr>
              <a:t>جنسی در این گروه قرار می‌گیرند.</a:t>
            </a:r>
          </a:p>
          <a:p>
            <a:pPr algn="just" rtl="1"/>
            <a:r>
              <a:rPr lang="fa-IR" sz="2800" dirty="0" smtClean="0">
                <a:cs typeface="B Nazanin" pitchFamily="2" charset="-78"/>
              </a:rPr>
              <a:t>اگر نیازهای فیزیولوژیک برای مدت نسبتاً طولانی تأمین نشوند، فرد برای تأمین نیازهای دیگر برانگیخته نخواهد شد.</a:t>
            </a:r>
          </a:p>
          <a:p>
            <a:pPr algn="just" rtl="1"/>
            <a:endParaRPr lang="en-US" sz="2800" dirty="0">
              <a:cs typeface="B Nazanin" pitchFamily="2" charset="-78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2800" b="1" dirty="0" smtClean="0">
                <a:solidFill>
                  <a:srgbClr val="FF0000"/>
                </a:solidFill>
                <a:cs typeface="B Titr" pitchFamily="2" charset="-78"/>
              </a:rPr>
              <a:t>نیازهای مربوط به امنیت </a:t>
            </a:r>
            <a:r>
              <a:rPr lang="en-US" sz="2800" b="1" dirty="0" smtClean="0">
                <a:solidFill>
                  <a:srgbClr val="FF0000"/>
                </a:solidFill>
                <a:cs typeface="B Titr" pitchFamily="2" charset="-78"/>
              </a:rPr>
              <a:t>Safety </a:t>
            </a:r>
            <a:r>
              <a:rPr lang="en-US" sz="2800" b="1" dirty="0" smtClean="0">
                <a:solidFill>
                  <a:srgbClr val="FF0000"/>
                </a:solidFill>
                <a:cs typeface="B Titr" pitchFamily="2" charset="-78"/>
              </a:rPr>
              <a:t>needs</a:t>
            </a:r>
            <a:endParaRPr lang="en-US" sz="2800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endParaRPr lang="fa-IR" sz="2800" dirty="0" smtClean="0">
              <a:cs typeface="B Nazanin" pitchFamily="2" charset="-78"/>
            </a:endParaRPr>
          </a:p>
          <a:p>
            <a:pPr algn="just" rtl="1"/>
            <a:r>
              <a:rPr lang="fa-IR" sz="2800" dirty="0" smtClean="0">
                <a:cs typeface="B Nazanin" pitchFamily="2" charset="-78"/>
              </a:rPr>
              <a:t>این </a:t>
            </a:r>
            <a:r>
              <a:rPr lang="fa-IR" sz="2800" dirty="0" smtClean="0">
                <a:cs typeface="B Nazanin" pitchFamily="2" charset="-78"/>
              </a:rPr>
              <a:t>نیازها به ارگانیسم کمک می‌کنند تا بتواند دنیایی منظم، پایدار و قابل پیش‌بینی در اطراف خود ایجاد کند.</a:t>
            </a:r>
          </a:p>
          <a:p>
            <a:pPr algn="just" rtl="1"/>
            <a:r>
              <a:rPr lang="fa-IR" sz="2800" dirty="0" smtClean="0">
                <a:cs typeface="B Nazanin" pitchFamily="2" charset="-78"/>
              </a:rPr>
              <a:t>نبودن شرایط پایداری و ثبات، می‌تواند به اضطراب و حس ناامنی منتهی شود.</a:t>
            </a:r>
          </a:p>
          <a:p>
            <a:pPr algn="just" rtl="1"/>
            <a:r>
              <a:rPr lang="fa-IR" sz="2800" dirty="0" smtClean="0">
                <a:cs typeface="B Nazanin" pitchFamily="2" charset="-78"/>
              </a:rPr>
              <a:t>تأمین‌نشدن نیازهای مربوط به امنیت، باعث می‌شود که فرد، بخش مهمی از زمان و انرژی خود را به این سطح از هرم نیازها اختصاص دهد و انرژی و انگیزه‌ی کمتری برای پرداختن به لایه‌های بالاتر باقی بماند.</a:t>
            </a:r>
          </a:p>
          <a:p>
            <a:pPr algn="just" rtl="1"/>
            <a:endParaRPr lang="en-US" sz="2800" dirty="0">
              <a:cs typeface="B Nazanin" pitchFamily="2" charset="-78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2800" b="1" dirty="0" smtClean="0">
                <a:solidFill>
                  <a:srgbClr val="FF0000"/>
                </a:solidFill>
                <a:cs typeface="B Titr" pitchFamily="2" charset="-78"/>
              </a:rPr>
              <a:t>نیاز به عشق و تعلق </a:t>
            </a:r>
            <a:r>
              <a:rPr lang="en-US" sz="2800" b="1" dirty="0" smtClean="0">
                <a:solidFill>
                  <a:srgbClr val="FF0000"/>
                </a:solidFill>
                <a:cs typeface="B Titr" pitchFamily="2" charset="-78"/>
              </a:rPr>
              <a:t>Belonging and love </a:t>
            </a:r>
            <a:r>
              <a:rPr lang="en-US" sz="2800" b="1" dirty="0" smtClean="0">
                <a:solidFill>
                  <a:srgbClr val="FF0000"/>
                </a:solidFill>
                <a:cs typeface="B Titr" pitchFamily="2" charset="-78"/>
              </a:rPr>
              <a:t>needs</a:t>
            </a:r>
            <a:endParaRPr lang="en-US" sz="2800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endParaRPr lang="fa-IR" sz="2800" dirty="0" smtClean="0">
              <a:cs typeface="B Nazanin" pitchFamily="2" charset="-78"/>
            </a:endParaRPr>
          </a:p>
          <a:p>
            <a:pPr algn="just" rtl="1"/>
            <a:r>
              <a:rPr lang="fa-IR" sz="2800" dirty="0" smtClean="0">
                <a:cs typeface="B Nazanin" pitchFamily="2" charset="-78"/>
              </a:rPr>
              <a:t>پس </a:t>
            </a:r>
            <a:r>
              <a:rPr lang="fa-IR" sz="2800" dirty="0" smtClean="0">
                <a:cs typeface="B Nazanin" pitchFamily="2" charset="-78"/>
              </a:rPr>
              <a:t>از تأمین نیازهای فیزیولوژیک و نیازهای مربوط به امنیت، نیاز به عشق و تعلق خاطر، برانگیخته می‌شود.</a:t>
            </a:r>
          </a:p>
          <a:p>
            <a:pPr algn="just" rtl="1"/>
            <a:r>
              <a:rPr lang="fa-IR" sz="2800" dirty="0" smtClean="0">
                <a:cs typeface="B Nazanin" pitchFamily="2" charset="-78"/>
              </a:rPr>
              <a:t>فرد به جستجوی روابط نزدیک و صمیمی برمی‌خیزد و می‌کوشد خود را به گروه‌های مختلف (خانواده، گروه‌های حرفه‌ای، همسایگان، گروه رفقا و دوستان و مانند این‌ها) نسبت دهد.</a:t>
            </a:r>
          </a:p>
          <a:p>
            <a:pPr algn="just" rtl="1"/>
            <a:endParaRPr lang="en-US" sz="2800" dirty="0">
              <a:cs typeface="B Nazanin" pitchFamily="2" charset="-78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2800" b="1" dirty="0" smtClean="0">
                <a:solidFill>
                  <a:srgbClr val="FF0000"/>
                </a:solidFill>
                <a:cs typeface="B Titr" pitchFamily="2" charset="-78"/>
              </a:rPr>
              <a:t>نیازهای مربوط به </a:t>
            </a:r>
            <a:r>
              <a:rPr lang="fa-IR" sz="2800" b="1" dirty="0" smtClean="0">
                <a:solidFill>
                  <a:srgbClr val="FF0000"/>
                </a:solidFill>
                <a:cs typeface="B Titr" pitchFamily="2" charset="-78"/>
              </a:rPr>
              <a:t>«احترام </a:t>
            </a:r>
            <a:r>
              <a:rPr lang="fa-IR" sz="2800" b="1" dirty="0" smtClean="0">
                <a:solidFill>
                  <a:srgbClr val="FF0000"/>
                </a:solidFill>
                <a:cs typeface="B Titr" pitchFamily="2" charset="-78"/>
              </a:rPr>
              <a:t>به خود» </a:t>
            </a:r>
            <a:r>
              <a:rPr lang="en-US" sz="2800" b="1" dirty="0" smtClean="0">
                <a:solidFill>
                  <a:srgbClr val="FF0000"/>
                </a:solidFill>
                <a:cs typeface="B Titr" pitchFamily="2" charset="-78"/>
              </a:rPr>
              <a:t>Self-esteem needs</a:t>
            </a:r>
            <a:endParaRPr lang="en-US" sz="2800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endParaRPr lang="fa-IR" sz="2800" dirty="0" smtClean="0">
              <a:cs typeface="B Nazanin" pitchFamily="2" charset="-78"/>
            </a:endParaRPr>
          </a:p>
          <a:p>
            <a:pPr algn="just" rtl="1"/>
            <a:r>
              <a:rPr lang="fa-IR" sz="2800" dirty="0" smtClean="0">
                <a:cs typeface="B Nazanin" pitchFamily="2" charset="-78"/>
              </a:rPr>
              <a:t>احترام </a:t>
            </a:r>
            <a:r>
              <a:rPr lang="fa-IR" sz="2800" dirty="0" smtClean="0">
                <a:cs typeface="B Nazanin" pitchFamily="2" charset="-78"/>
              </a:rPr>
              <a:t>به خود، در قالب دو نیاز مختلف نمایان می‌شود:</a:t>
            </a:r>
          </a:p>
          <a:p>
            <a:pPr algn="just" rtl="1"/>
            <a:r>
              <a:rPr lang="fa-IR" sz="2800" dirty="0" smtClean="0">
                <a:cs typeface="B Nazanin" pitchFamily="2" charset="-78"/>
              </a:rPr>
              <a:t>میل به کسب احترام از سوی دیگران (پذیرش اجتماعی، موقعیت اجتماعی، پرستیژ و مانند این‌ها)</a:t>
            </a:r>
          </a:p>
          <a:p>
            <a:pPr algn="just" rtl="1"/>
            <a:r>
              <a:rPr lang="fa-IR" sz="2800" dirty="0" smtClean="0">
                <a:cs typeface="B Nazanin" pitchFamily="2" charset="-78"/>
              </a:rPr>
              <a:t>احترام خودم به خودم (توضیحات مزلو در این بخش، بسیار به مفهوم </a:t>
            </a:r>
            <a:r>
              <a:rPr lang="fa-IR" sz="2800" dirty="0" smtClean="0">
                <a:cs typeface="B Nazanin" pitchFamily="2" charset="-78"/>
                <a:hlinkClick r:id="rId2"/>
              </a:rPr>
              <a:t>عزت نفس</a:t>
            </a:r>
            <a:r>
              <a:rPr lang="fa-IR" sz="2800" dirty="0" smtClean="0">
                <a:cs typeface="B Nazanin" pitchFamily="2" charset="-78"/>
              </a:rPr>
              <a:t> نزدیک است)</a:t>
            </a:r>
          </a:p>
          <a:p>
            <a:pPr algn="just" rtl="1"/>
            <a:endParaRPr lang="en-US" sz="2800" dirty="0">
              <a:cs typeface="B Nazanin" pitchFamily="2" charset="-78"/>
            </a:endParaRP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2800" dirty="0" smtClean="0">
                <a:solidFill>
                  <a:srgbClr val="FF0000"/>
                </a:solidFill>
                <a:cs typeface="B Titr" pitchFamily="2" charset="-78"/>
              </a:rPr>
              <a:t>نیاز به خودشکوفایی </a:t>
            </a:r>
            <a:r>
              <a:rPr lang="en-US" sz="2800" dirty="0" smtClean="0">
                <a:solidFill>
                  <a:srgbClr val="FF0000"/>
                </a:solidFill>
                <a:cs typeface="B Titr" pitchFamily="2" charset="-78"/>
              </a:rPr>
              <a:t>Self-actualization</a:t>
            </a:r>
            <a:r>
              <a:rPr lang="en-US" sz="2800" dirty="0" smtClean="0">
                <a:solidFill>
                  <a:srgbClr val="FF0000"/>
                </a:solidFill>
                <a:cs typeface="B Titr" pitchFamily="2" charset="-78"/>
              </a:rPr>
              <a:t> </a:t>
            </a:r>
            <a:r>
              <a:rPr lang="en-US" sz="2800" dirty="0" smtClean="0">
                <a:solidFill>
                  <a:srgbClr val="FF0000"/>
                </a:solidFill>
                <a:cs typeface="B Titr" pitchFamily="2" charset="-78"/>
              </a:rPr>
              <a:t>needs</a:t>
            </a:r>
            <a:r>
              <a:rPr lang="en-US" sz="2800" dirty="0" smtClean="0">
                <a:solidFill>
                  <a:srgbClr val="FF0000"/>
                </a:solidFill>
                <a:cs typeface="B Titr" pitchFamily="2" charset="-78"/>
              </a:rPr>
              <a:t/>
            </a:r>
            <a:br>
              <a:rPr lang="en-US" sz="2800" dirty="0" smtClean="0">
                <a:solidFill>
                  <a:srgbClr val="FF0000"/>
                </a:solidFill>
                <a:cs typeface="B Titr" pitchFamily="2" charset="-78"/>
              </a:rPr>
            </a:br>
            <a:endParaRPr lang="en-US" sz="2800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endParaRPr lang="fa-IR" sz="2800" dirty="0" smtClean="0">
              <a:cs typeface="B Nazanin" pitchFamily="2" charset="-78"/>
            </a:endParaRPr>
          </a:p>
          <a:p>
            <a:pPr algn="just" rtl="1"/>
            <a:r>
              <a:rPr lang="fa-IR" sz="2800" dirty="0" smtClean="0">
                <a:cs typeface="B Nazanin" pitchFamily="2" charset="-78"/>
              </a:rPr>
              <a:t>اگر </a:t>
            </a:r>
            <a:r>
              <a:rPr lang="fa-IR" sz="2800" dirty="0" smtClean="0">
                <a:cs typeface="B Nazanin" pitchFamily="2" charset="-78"/>
              </a:rPr>
              <a:t>همه‌ی نیازهای لایه‌های قبل، تأمین شوند، نیاز‌های مرحله‌ی خودشکوفایی فرصتی برای ظهور و بروز پیدا می‌کنند؛ البته به شرطی که خود فرد هم در این‌جا خودشکوفایی‌ را آگاهانه انتخاب کند.</a:t>
            </a:r>
          </a:p>
          <a:p>
            <a:pPr algn="just" rtl="1"/>
            <a:endParaRPr lang="en-US" sz="2800" dirty="0">
              <a:cs typeface="B Nazanin" pitchFamily="2" charset="-78"/>
            </a:endParaRPr>
          </a:p>
        </p:txBody>
      </p:sp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600" dirty="0" smtClean="0">
                <a:solidFill>
                  <a:srgbClr val="FF0000"/>
                </a:solidFill>
                <a:cs typeface="B Titr" pitchFamily="2" charset="-78"/>
              </a:rPr>
              <a:t>مقدمه</a:t>
            </a:r>
            <a:endParaRPr lang="en-US" sz="3600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sz="2800" dirty="0">
                <a:cs typeface="B Nazanin" pitchFamily="2" charset="-78"/>
              </a:rPr>
              <a:t>متاسفانه بسیاری از ما برای روسایی کار کرده ایم که تلاش های ما را برای رسیدن به رشد و </a:t>
            </a:r>
            <a:r>
              <a:rPr lang="ar-SA" sz="2800" dirty="0" smtClean="0">
                <a:cs typeface="B Nazanin" pitchFamily="2" charset="-78"/>
              </a:rPr>
              <a:t>پیشرفت</a:t>
            </a:r>
            <a:r>
              <a:rPr lang="fa-IR" sz="2800" dirty="0" smtClean="0">
                <a:cs typeface="B Nazanin" pitchFamily="2" charset="-78"/>
              </a:rPr>
              <a:t>،</a:t>
            </a:r>
            <a:r>
              <a:rPr lang="ar-SA" sz="2800" dirty="0" smtClean="0">
                <a:cs typeface="B Nazanin" pitchFamily="2" charset="-78"/>
              </a:rPr>
              <a:t>در </a:t>
            </a:r>
            <a:r>
              <a:rPr lang="ar-SA" sz="2800" dirty="0">
                <a:cs typeface="B Nazanin" pitchFamily="2" charset="-78"/>
              </a:rPr>
              <a:t>نطفه خفه کرده اند یا </a:t>
            </a:r>
            <a:r>
              <a:rPr lang="ar-SA" sz="2800" dirty="0" smtClean="0">
                <a:cs typeface="B Nazanin" pitchFamily="2" charset="-78"/>
              </a:rPr>
              <a:t>با</a:t>
            </a:r>
            <a:r>
              <a:rPr lang="fa-IR" sz="2800" dirty="0" smtClean="0">
                <a:cs typeface="B Nazanin" pitchFamily="2" charset="-78"/>
              </a:rPr>
              <a:t> </a:t>
            </a:r>
            <a:r>
              <a:rPr lang="ar-SA" sz="2800" dirty="0" smtClean="0">
                <a:cs typeface="B Nazanin" pitchFamily="2" charset="-78"/>
              </a:rPr>
              <a:t>رفتار </a:t>
            </a:r>
            <a:r>
              <a:rPr lang="ar-SA" sz="2800" dirty="0">
                <a:cs typeface="B Nazanin" pitchFamily="2" charset="-78"/>
              </a:rPr>
              <a:t>غیر منصفانه ای خود باعث عصبانیت ما شده اند</a:t>
            </a:r>
            <a:r>
              <a:rPr lang="ar-SA" sz="2800" dirty="0" smtClean="0">
                <a:cs typeface="B Nazanin" pitchFamily="2" charset="-78"/>
              </a:rPr>
              <a:t>.</a:t>
            </a:r>
            <a:endParaRPr lang="fa-IR" sz="2800" dirty="0" smtClean="0">
              <a:cs typeface="B Nazanin" pitchFamily="2" charset="-78"/>
            </a:endParaRPr>
          </a:p>
          <a:p>
            <a:pPr marL="0" indent="0" algn="just" rtl="1">
              <a:buNone/>
            </a:pPr>
            <a:r>
              <a:rPr lang="ar-SA" sz="2800" dirty="0" smtClean="0">
                <a:cs typeface="B Nazanin" pitchFamily="2" charset="-78"/>
              </a:rPr>
              <a:t>از </a:t>
            </a:r>
            <a:r>
              <a:rPr lang="ar-SA" sz="2800" dirty="0">
                <a:cs typeface="B Nazanin" pitchFamily="2" charset="-78"/>
              </a:rPr>
              <a:t>سوی دیگر بسیاری از ما سرپرستانی داشته ایم که مهارت های جدید </a:t>
            </a:r>
            <a:r>
              <a:rPr lang="ar-SA" sz="2800" dirty="0" smtClean="0">
                <a:cs typeface="B Nazanin" pitchFamily="2" charset="-78"/>
              </a:rPr>
              <a:t>به</a:t>
            </a:r>
            <a:r>
              <a:rPr lang="fa-IR" sz="2800" dirty="0" smtClean="0">
                <a:cs typeface="B Nazanin" pitchFamily="2" charset="-78"/>
              </a:rPr>
              <a:t> </a:t>
            </a:r>
            <a:r>
              <a:rPr lang="ar-SA" sz="2800" dirty="0" smtClean="0">
                <a:cs typeface="B Nazanin" pitchFamily="2" charset="-78"/>
              </a:rPr>
              <a:t>ما </a:t>
            </a:r>
            <a:r>
              <a:rPr lang="fa-IR" sz="2800" dirty="0" smtClean="0">
                <a:cs typeface="B Nazanin" pitchFamily="2" charset="-78"/>
              </a:rPr>
              <a:t> </a:t>
            </a:r>
            <a:r>
              <a:rPr lang="ar-SA" sz="2800" dirty="0" smtClean="0">
                <a:cs typeface="B Nazanin" pitchFamily="2" charset="-78"/>
              </a:rPr>
              <a:t>آموخته </a:t>
            </a:r>
            <a:r>
              <a:rPr lang="ar-SA" sz="2800" dirty="0" smtClean="0">
                <a:cs typeface="B Nazanin" pitchFamily="2" charset="-78"/>
              </a:rPr>
              <a:t>اند</a:t>
            </a:r>
            <a:r>
              <a:rPr lang="fa-IR" sz="2800" dirty="0" smtClean="0">
                <a:cs typeface="B Nazanin" pitchFamily="2" charset="-78"/>
              </a:rPr>
              <a:t>، </a:t>
            </a:r>
            <a:r>
              <a:rPr lang="ar-SA" sz="2800" dirty="0" smtClean="0">
                <a:cs typeface="B Nazanin" pitchFamily="2" charset="-78"/>
              </a:rPr>
              <a:t>به </a:t>
            </a:r>
            <a:r>
              <a:rPr lang="ar-SA" sz="2800" dirty="0">
                <a:cs typeface="B Nazanin" pitchFamily="2" charset="-78"/>
              </a:rPr>
              <a:t>ما انگیزه کار داده </a:t>
            </a:r>
            <a:r>
              <a:rPr lang="ar-SA" sz="2800" dirty="0" smtClean="0">
                <a:cs typeface="B Nazanin" pitchFamily="2" charset="-78"/>
              </a:rPr>
              <a:t>اند</a:t>
            </a:r>
            <a:r>
              <a:rPr lang="fa-IR" sz="2800" dirty="0" smtClean="0">
                <a:cs typeface="B Nazanin" pitchFamily="2" charset="-78"/>
              </a:rPr>
              <a:t> </a:t>
            </a:r>
            <a:r>
              <a:rPr lang="ar-SA" sz="2800" dirty="0" smtClean="0">
                <a:cs typeface="B Nazanin" pitchFamily="2" charset="-78"/>
              </a:rPr>
              <a:t>یا </a:t>
            </a:r>
            <a:r>
              <a:rPr lang="ar-SA" sz="2800" dirty="0">
                <a:cs typeface="B Nazanin" pitchFamily="2" charset="-78"/>
              </a:rPr>
              <a:t>باعث شده اند هر روز با شور و شوق فراوان به سر کار </a:t>
            </a:r>
            <a:r>
              <a:rPr lang="ar-SA" sz="2800" dirty="0" smtClean="0">
                <a:cs typeface="B Nazanin" pitchFamily="2" charset="-78"/>
              </a:rPr>
              <a:t>برویم</a:t>
            </a:r>
            <a:r>
              <a:rPr lang="fa-IR" sz="2800" dirty="0" smtClean="0">
                <a:cs typeface="B Nazanin" pitchFamily="2" charset="-78"/>
              </a:rPr>
              <a:t>؛ </a:t>
            </a:r>
            <a:r>
              <a:rPr lang="ar-SA" sz="2800" dirty="0" smtClean="0">
                <a:cs typeface="B Nazanin" pitchFamily="2" charset="-78"/>
              </a:rPr>
              <a:t>بدون </a:t>
            </a:r>
            <a:r>
              <a:rPr lang="ar-SA" sz="2800" dirty="0">
                <a:cs typeface="B Nazanin" pitchFamily="2" charset="-78"/>
              </a:rPr>
              <a:t>شک موفقیت در </a:t>
            </a:r>
            <a:r>
              <a:rPr lang="ar-SA" sz="2800" dirty="0" smtClean="0">
                <a:cs typeface="B Nazanin" pitchFamily="2" charset="-78"/>
              </a:rPr>
              <a:t>کار</a:t>
            </a:r>
            <a:r>
              <a:rPr lang="fa-IR" sz="2800" dirty="0" smtClean="0">
                <a:cs typeface="B Nazanin" pitchFamily="2" charset="-78"/>
              </a:rPr>
              <a:t> </a:t>
            </a:r>
            <a:r>
              <a:rPr lang="ar-SA" sz="2800" dirty="0" smtClean="0">
                <a:cs typeface="B Nazanin" pitchFamily="2" charset="-78"/>
              </a:rPr>
              <a:t>سرپرستی </a:t>
            </a:r>
            <a:r>
              <a:rPr lang="ar-SA" sz="2800" dirty="0">
                <a:cs typeface="B Nazanin" pitchFamily="2" charset="-78"/>
              </a:rPr>
              <a:t>بدون ایجاد رابطه حسنه با افراد </a:t>
            </a:r>
            <a:r>
              <a:rPr lang="ar-SA" sz="2800" dirty="0" smtClean="0">
                <a:cs typeface="B Nazanin" pitchFamily="2" charset="-78"/>
              </a:rPr>
              <a:t>زیردست</a:t>
            </a:r>
            <a:r>
              <a:rPr lang="fa-IR" sz="2800" dirty="0" smtClean="0">
                <a:cs typeface="B Nazanin" pitchFamily="2" charset="-78"/>
              </a:rPr>
              <a:t>، </a:t>
            </a:r>
            <a:r>
              <a:rPr lang="ar-SA" sz="2800" dirty="0" smtClean="0">
                <a:cs typeface="B Nazanin" pitchFamily="2" charset="-78"/>
              </a:rPr>
              <a:t>بالادست</a:t>
            </a:r>
            <a:r>
              <a:rPr lang="fa-IR" sz="2800" dirty="0" smtClean="0">
                <a:cs typeface="B Nazanin" pitchFamily="2" charset="-78"/>
              </a:rPr>
              <a:t>، </a:t>
            </a:r>
            <a:r>
              <a:rPr lang="ar-SA" sz="2800" dirty="0" smtClean="0">
                <a:cs typeface="B Nazanin" pitchFamily="2" charset="-78"/>
              </a:rPr>
              <a:t>سایر </a:t>
            </a:r>
            <a:r>
              <a:rPr lang="ar-SA" sz="2800" dirty="0">
                <a:cs typeface="B Nazanin" pitchFamily="2" charset="-78"/>
              </a:rPr>
              <a:t>سرپرستان و</a:t>
            </a:r>
            <a:r>
              <a:rPr lang="ar-SA" sz="2800" dirty="0" smtClean="0">
                <a:cs typeface="B Nazanin" pitchFamily="2" charset="-78"/>
              </a:rPr>
              <a:t>....</a:t>
            </a:r>
            <a:r>
              <a:rPr lang="fa-IR" sz="2800" dirty="0" smtClean="0">
                <a:cs typeface="B Nazanin" pitchFamily="2" charset="-78"/>
              </a:rPr>
              <a:t> </a:t>
            </a:r>
            <a:r>
              <a:rPr lang="ar-SA" sz="2800" dirty="0" smtClean="0">
                <a:cs typeface="B Nazanin" pitchFamily="2" charset="-78"/>
              </a:rPr>
              <a:t>امکانپذیر </a:t>
            </a:r>
            <a:r>
              <a:rPr lang="ar-SA" sz="2800" dirty="0">
                <a:cs typeface="B Nazanin" pitchFamily="2" charset="-78"/>
              </a:rPr>
              <a:t>نیست</a:t>
            </a:r>
            <a:r>
              <a:rPr lang="ar-SA" sz="2800" dirty="0" smtClean="0">
                <a:cs typeface="B Nazanin" pitchFamily="2" charset="-78"/>
              </a:rPr>
              <a:t>.</a:t>
            </a:r>
            <a:r>
              <a:rPr lang="fa-IR" sz="2800" dirty="0" smtClean="0">
                <a:cs typeface="B Nazanin" pitchFamily="2" charset="-78"/>
              </a:rPr>
              <a:t> </a:t>
            </a:r>
            <a:r>
              <a:rPr lang="ar-SA" sz="2800" dirty="0" smtClean="0">
                <a:cs typeface="B Nazanin" pitchFamily="2" charset="-78"/>
              </a:rPr>
              <a:t>بدین </a:t>
            </a:r>
            <a:r>
              <a:rPr lang="ar-SA" sz="2800" dirty="0">
                <a:cs typeface="B Nazanin" pitchFamily="2" charset="-78"/>
              </a:rPr>
              <a:t>منظور باید خواسته ها </a:t>
            </a:r>
            <a:r>
              <a:rPr lang="ar-SA" sz="2800" dirty="0" smtClean="0">
                <a:cs typeface="B Nazanin" pitchFamily="2" charset="-78"/>
              </a:rPr>
              <a:t>و</a:t>
            </a:r>
            <a:r>
              <a:rPr lang="fa-IR" sz="2800" dirty="0" smtClean="0">
                <a:cs typeface="B Nazanin" pitchFamily="2" charset="-78"/>
              </a:rPr>
              <a:t> </a:t>
            </a:r>
            <a:r>
              <a:rPr lang="ar-SA" sz="2800" dirty="0" smtClean="0">
                <a:cs typeface="B Nazanin" pitchFamily="2" charset="-78"/>
              </a:rPr>
              <a:t>نیازهای </a:t>
            </a:r>
            <a:r>
              <a:rPr lang="ar-SA" sz="2800" dirty="0" smtClean="0">
                <a:cs typeface="B Nazanin" pitchFamily="2" charset="-78"/>
              </a:rPr>
              <a:t>آنها</a:t>
            </a:r>
            <a:r>
              <a:rPr lang="fa-IR" sz="2800" dirty="0" smtClean="0">
                <a:cs typeface="B Nazanin" pitchFamily="2" charset="-78"/>
              </a:rPr>
              <a:t> </a:t>
            </a:r>
            <a:r>
              <a:rPr lang="ar-SA" sz="2800" dirty="0" smtClean="0">
                <a:cs typeface="B Nazanin" pitchFamily="2" charset="-78"/>
              </a:rPr>
              <a:t>را </a:t>
            </a:r>
            <a:r>
              <a:rPr lang="ar-SA" sz="2800" dirty="0">
                <a:cs typeface="B Nazanin" pitchFamily="2" charset="-78"/>
              </a:rPr>
              <a:t>شناسایی نموده و سپس راه مناسبی به نیاز های آنها در نظر بگیریم.</a:t>
            </a:r>
            <a:endParaRPr lang="en-US" sz="2800" dirty="0">
              <a:cs typeface="B Nazanin" pitchFamily="2" charset="-78"/>
            </a:endParaRPr>
          </a:p>
          <a:p>
            <a:pPr marL="0" indent="0" algn="just" rtl="1">
              <a:buNone/>
            </a:pPr>
            <a:endParaRPr lang="en-US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4739849"/>
      </p:ext>
    </p:extLst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fa-IR" dirty="0" smtClean="0">
                <a:cs typeface="B Nazanin" pitchFamily="2" charset="-78"/>
              </a:rPr>
              <a:t>سرپرستانی که دارای بهترین کارنامه فعالیت هستند بیش از هر چیز به جنبه های انسانی مشکلات زیردستان خود و به تلاش برای بوجود آوردن گروه کاری موثر با اهداف متقابل توجه دارند؛ این سرپرستان غالبا در محیط کار </a:t>
            </a:r>
            <a:r>
              <a:rPr lang="fa-IR" dirty="0" smtClean="0">
                <a:solidFill>
                  <a:schemeClr val="accent2">
                    <a:lumMod val="50000"/>
                  </a:schemeClr>
                </a:solidFill>
                <a:cs typeface="B Nazanin" pitchFamily="2" charset="-78"/>
              </a:rPr>
              <a:t>«رابطه مدار» </a:t>
            </a:r>
            <a:r>
              <a:rPr lang="fa-IR" dirty="0" smtClean="0">
                <a:cs typeface="B Nazanin" pitchFamily="2" charset="-78"/>
              </a:rPr>
              <a:t>شناخته می شوند.</a:t>
            </a:r>
          </a:p>
          <a:p>
            <a:pPr algn="just" rtl="1"/>
            <a:r>
              <a:rPr lang="fa-IR" dirty="0" smtClean="0">
                <a:cs typeface="B Nazanin" pitchFamily="2" charset="-78"/>
              </a:rPr>
              <a:t>توجه به مناسبات انسانی و برقراری رابطه سازنده و سودمند با کارکنان امری ضروری بنظر می رسد و این موضوع در اسلام نیز تاکید شده است.</a:t>
            </a:r>
            <a:endParaRPr lang="en-US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157078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20000"/>
          </a:bodyPr>
          <a:lstStyle/>
          <a:p>
            <a:pPr algn="just" rtl="1"/>
            <a:r>
              <a:rPr lang="fa-IR" dirty="0" smtClean="0">
                <a:cs typeface="B Nazanin" pitchFamily="2" charset="-78"/>
              </a:rPr>
              <a:t>سرپرستی اثربخش کارکنان از طریق برقراری مناسبات انسانی یکی از مهرتهای ضروری است که بدون آن دستیابی به اهداف سرپرستی امکانپذیر نمی باشد. کار سرپرستی ماهیتی گروهی دارد و گروه نیزاز افراد متفاوت تشکیل گردیده است پس سرپرست باید گروه همکاران را بشناسد</a:t>
            </a:r>
            <a:r>
              <a:rPr lang="fa-IR" dirty="0" smtClean="0">
                <a:cs typeface="B Nazanin" pitchFamily="2" charset="-78"/>
              </a:rPr>
              <a:t>، شناخت </a:t>
            </a:r>
            <a:r>
              <a:rPr lang="fa-IR" dirty="0" smtClean="0">
                <a:cs typeface="B Nazanin" pitchFamily="2" charset="-78"/>
              </a:rPr>
              <a:t>افراد </a:t>
            </a:r>
            <a:r>
              <a:rPr lang="fa-IR" dirty="0" smtClean="0">
                <a:cs typeface="B Nazanin" pitchFamily="2" charset="-78"/>
              </a:rPr>
              <a:t>و گروه </a:t>
            </a:r>
            <a:r>
              <a:rPr lang="fa-IR" dirty="0" smtClean="0">
                <a:cs typeface="B Nazanin" pitchFamily="2" charset="-78"/>
              </a:rPr>
              <a:t>ها امری نسبی است </a:t>
            </a:r>
            <a:r>
              <a:rPr lang="fa-IR" dirty="0" smtClean="0">
                <a:cs typeface="B Nazanin" pitchFamily="2" charset="-78"/>
              </a:rPr>
              <a:t>و امروزه </a:t>
            </a:r>
            <a:r>
              <a:rPr lang="fa-IR" dirty="0" smtClean="0">
                <a:cs typeface="B Nazanin" pitchFamily="2" charset="-78"/>
              </a:rPr>
              <a:t>کار با </a:t>
            </a:r>
            <a:r>
              <a:rPr lang="fa-IR" dirty="0" smtClean="0">
                <a:cs typeface="B Nazanin" pitchFamily="2" charset="-78"/>
              </a:rPr>
              <a:t>انسانها بسیار </a:t>
            </a:r>
            <a:r>
              <a:rPr lang="fa-IR" dirty="0" smtClean="0">
                <a:cs typeface="B Nazanin" pitchFamily="2" charset="-78"/>
              </a:rPr>
              <a:t>پیچیده است</a:t>
            </a:r>
            <a:r>
              <a:rPr lang="fa-IR" dirty="0" smtClean="0">
                <a:cs typeface="B Nazanin" pitchFamily="2" charset="-78"/>
              </a:rPr>
              <a:t>. زیرا </a:t>
            </a:r>
            <a:r>
              <a:rPr lang="fa-IR" dirty="0" smtClean="0">
                <a:cs typeface="B Nazanin" pitchFamily="2" charset="-78"/>
              </a:rPr>
              <a:t>رفتارهای متفاوتی از افراد سر می </a:t>
            </a:r>
            <a:r>
              <a:rPr lang="fa-IR" dirty="0" smtClean="0">
                <a:cs typeface="B Nazanin" pitchFamily="2" charset="-78"/>
              </a:rPr>
              <a:t>زند و </a:t>
            </a:r>
            <a:r>
              <a:rPr lang="fa-IR" dirty="0" smtClean="0">
                <a:cs typeface="B Nazanin" pitchFamily="2" charset="-78"/>
              </a:rPr>
              <a:t>نیازهای آنها هم متنوع است. بنابراین برای رسیدن به نتیجه مطلوب راهی جزء شناخت افراد وجود ندارد</a:t>
            </a:r>
            <a:r>
              <a:rPr lang="fa-IR" dirty="0" smtClean="0">
                <a:cs typeface="B Nazanin" pitchFamily="2" charset="-78"/>
              </a:rPr>
              <a:t>. برای </a:t>
            </a:r>
            <a:r>
              <a:rPr lang="fa-IR" dirty="0" smtClean="0">
                <a:cs typeface="B Nazanin" pitchFamily="2" charset="-78"/>
              </a:rPr>
              <a:t>شناخت افراد و رفتار </a:t>
            </a:r>
            <a:r>
              <a:rPr lang="fa-IR" dirty="0" smtClean="0">
                <a:cs typeface="B Nazanin" pitchFamily="2" charset="-78"/>
              </a:rPr>
              <a:t>آنها بهترین </a:t>
            </a:r>
            <a:r>
              <a:rPr lang="fa-IR" dirty="0" smtClean="0">
                <a:cs typeface="B Nazanin" pitchFamily="2" charset="-78"/>
              </a:rPr>
              <a:t>راه برقراری رابطه مناسب انسانی و صمیمی  با کارکنان است و با شناخت نیازها، انتظارها</a:t>
            </a:r>
            <a:r>
              <a:rPr lang="fa-IR" dirty="0" smtClean="0">
                <a:cs typeface="B Nazanin" pitchFamily="2" charset="-78"/>
              </a:rPr>
              <a:t>، انگیزه </a:t>
            </a:r>
            <a:r>
              <a:rPr lang="fa-IR" dirty="0" smtClean="0">
                <a:cs typeface="B Nazanin" pitchFamily="2" charset="-78"/>
              </a:rPr>
              <a:t>ها و تفاوت های فردی است که راه دستیابی به اهداف سازمانی و گروهی و فردی را می توان را هموار </a:t>
            </a:r>
            <a:r>
              <a:rPr lang="fa-IR" dirty="0" smtClean="0">
                <a:cs typeface="B Nazanin" pitchFamily="2" charset="-78"/>
              </a:rPr>
              <a:t>ساخت.</a:t>
            </a:r>
            <a:endParaRPr lang="en-US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2036815"/>
      </p:ext>
    </p:extLst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>
                <a:solidFill>
                  <a:srgbClr val="FF0000"/>
                </a:solidFill>
                <a:cs typeface="B Titr" pitchFamily="2" charset="-78"/>
              </a:rPr>
              <a:t>انگیزش چیست</a:t>
            </a:r>
            <a:r>
              <a:rPr lang="ar-SA" sz="3600" dirty="0" smtClean="0">
                <a:solidFill>
                  <a:srgbClr val="FF0000"/>
                </a:solidFill>
                <a:cs typeface="B Titr" pitchFamily="2" charset="-78"/>
              </a:rPr>
              <a:t>؟</a:t>
            </a:r>
            <a:endParaRPr lang="en-US" sz="3600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 smtClean="0">
                <a:cs typeface="B Nazanin" pitchFamily="2" charset="-78"/>
              </a:rPr>
              <a:t>انگیزه </a:t>
            </a:r>
            <a:r>
              <a:rPr lang="ar-SA" dirty="0">
                <a:cs typeface="B Nazanin" pitchFamily="2" charset="-78"/>
              </a:rPr>
              <a:t>به مفهوم نیازها، </a:t>
            </a:r>
            <a:r>
              <a:rPr lang="ar-SA" dirty="0" smtClean="0">
                <a:cs typeface="B Nazanin" pitchFamily="2" charset="-78"/>
              </a:rPr>
              <a:t>خواسته</a:t>
            </a:r>
            <a:r>
              <a:rPr lang="fa-IR" dirty="0" smtClean="0">
                <a:cs typeface="B Nazanin" pitchFamily="2" charset="-78"/>
              </a:rPr>
              <a:t> </a:t>
            </a:r>
            <a:r>
              <a:rPr lang="ar-SA" dirty="0" smtClean="0">
                <a:cs typeface="B Nazanin" pitchFamily="2" charset="-78"/>
              </a:rPr>
              <a:t>ها</a:t>
            </a:r>
            <a:r>
              <a:rPr lang="ar-SA" dirty="0">
                <a:cs typeface="B Nazanin" pitchFamily="2" charset="-78"/>
              </a:rPr>
              <a:t>، تمایلات یا قوای درونی افراد نیز تعریف </a:t>
            </a:r>
            <a:r>
              <a:rPr lang="ar-SA" dirty="0" smtClean="0">
                <a:cs typeface="B Nazanin" pitchFamily="2" charset="-78"/>
              </a:rPr>
              <a:t>می</a:t>
            </a:r>
            <a:r>
              <a:rPr lang="fa-IR" dirty="0" smtClean="0">
                <a:cs typeface="B Nazanin" pitchFamily="2" charset="-78"/>
              </a:rPr>
              <a:t> </a:t>
            </a:r>
            <a:r>
              <a:rPr lang="ar-SA" dirty="0" smtClean="0">
                <a:cs typeface="B Nazanin" pitchFamily="2" charset="-78"/>
              </a:rPr>
              <a:t>شوند</a:t>
            </a:r>
            <a:r>
              <a:rPr lang="ar-SA" dirty="0">
                <a:cs typeface="B Nazanin" pitchFamily="2" charset="-78"/>
              </a:rPr>
              <a:t>.</a:t>
            </a:r>
            <a:endParaRPr lang="en-US" dirty="0">
              <a:cs typeface="B Nazanin" pitchFamily="2" charset="-78"/>
            </a:endParaRPr>
          </a:p>
          <a:p>
            <a:pPr algn="just" rtl="1"/>
            <a:r>
              <a:rPr lang="ar-SA" dirty="0">
                <a:cs typeface="B Nazanin" pitchFamily="2" charset="-78"/>
              </a:rPr>
              <a:t>بنابراین نقش انگیزهها است که افراد را در جهت کسب اهداف سازمان هدایت </a:t>
            </a:r>
            <a:r>
              <a:rPr lang="ar-SA" dirty="0" smtClean="0">
                <a:cs typeface="B Nazanin" pitchFamily="2" charset="-78"/>
              </a:rPr>
              <a:t>می</a:t>
            </a:r>
            <a:r>
              <a:rPr lang="fa-IR" dirty="0" smtClean="0">
                <a:cs typeface="B Nazanin" pitchFamily="2" charset="-78"/>
              </a:rPr>
              <a:t> </a:t>
            </a:r>
            <a:r>
              <a:rPr lang="ar-SA" dirty="0" smtClean="0">
                <a:cs typeface="B Nazanin" pitchFamily="2" charset="-78"/>
              </a:rPr>
              <a:t>کند</a:t>
            </a:r>
            <a:r>
              <a:rPr lang="ar-SA" dirty="0" smtClean="0">
                <a:cs typeface="B Nazanin" pitchFamily="2" charset="-78"/>
              </a:rPr>
              <a:t>.</a:t>
            </a:r>
            <a:endParaRPr lang="en-US" dirty="0" smtClean="0">
              <a:cs typeface="B Nazanin" pitchFamily="2" charset="-78"/>
            </a:endParaRPr>
          </a:p>
          <a:p>
            <a:pPr algn="just" rtl="1"/>
            <a:endParaRPr lang="en-US" dirty="0" smtClean="0"/>
          </a:p>
          <a:p>
            <a:pPr algn="just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50359423"/>
      </p:ext>
    </p:extLst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انگیزه ها,چراهای رفتار هستند.آنها موجب آغاز و ادامه ی فعالیت می شوند و جهت کلی رفتار فرد را معین می </a:t>
            </a:r>
            <a:r>
              <a:rPr lang="ar-SA" dirty="0" smtClean="0"/>
              <a:t>سازند.برانگیختهشدن </a:t>
            </a:r>
            <a:r>
              <a:rPr lang="ar-SA" dirty="0"/>
              <a:t>یا ایجاد انگیزه در فرد انگیزش نامیده می شود.انگیزش کارکنان یکی از وظلیف جدی سرپرستان می باشد</a:t>
            </a:r>
            <a:r>
              <a:rPr lang="ar-SA" dirty="0" smtClean="0"/>
              <a:t>.</a:t>
            </a:r>
            <a:r>
              <a:rPr lang="en-US" dirty="0" smtClean="0"/>
              <a:t> </a:t>
            </a:r>
            <a:r>
              <a:rPr lang="ar-SA" dirty="0" smtClean="0"/>
              <a:t>با </a:t>
            </a:r>
            <a:r>
              <a:rPr lang="ar-SA" dirty="0"/>
              <a:t>شناخت </a:t>
            </a:r>
            <a:r>
              <a:rPr lang="ar-SA" dirty="0" smtClean="0"/>
              <a:t>نیازها</a:t>
            </a:r>
            <a:r>
              <a:rPr lang="en-US" dirty="0"/>
              <a:t> </a:t>
            </a:r>
            <a:r>
              <a:rPr lang="ar-SA" dirty="0" smtClean="0"/>
              <a:t>و </a:t>
            </a:r>
            <a:r>
              <a:rPr lang="ar-SA" dirty="0"/>
              <a:t>هدایت آنها می توان به انگیزش مثبت کارکنان </a:t>
            </a:r>
            <a:r>
              <a:rPr lang="ar-SA" dirty="0" smtClean="0"/>
              <a:t>دست یافت</a:t>
            </a:r>
            <a:r>
              <a:rPr lang="ar-SA" dirty="0"/>
              <a:t>.</a:t>
            </a:r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07660215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dirty="0">
                <a:solidFill>
                  <a:srgbClr val="FF0000"/>
                </a:solidFill>
                <a:cs typeface="B Titr" pitchFamily="2" charset="-78"/>
              </a:rPr>
              <a:t>عوامل مهم انگیزش عبارتند از</a:t>
            </a:r>
            <a:r>
              <a:rPr lang="ar-SA" sz="3200" dirty="0" smtClean="0">
                <a:solidFill>
                  <a:srgbClr val="FF0000"/>
                </a:solidFill>
                <a:cs typeface="B Titr" pitchFamily="2" charset="-78"/>
              </a:rPr>
              <a:t>:</a:t>
            </a:r>
            <a:endParaRPr lang="en-US" sz="3200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 smtClean="0">
                <a:cs typeface="B Nazanin" pitchFamily="2" charset="-78"/>
              </a:rPr>
              <a:t>الف</a:t>
            </a:r>
            <a:r>
              <a:rPr lang="fa-IR" dirty="0" smtClean="0">
                <a:cs typeface="B Nazanin" pitchFamily="2" charset="-78"/>
              </a:rPr>
              <a:t>)</a:t>
            </a:r>
            <a:r>
              <a:rPr lang="ar-SA" dirty="0" smtClean="0">
                <a:cs typeface="B Nazanin" pitchFamily="2" charset="-78"/>
              </a:rPr>
              <a:t> </a:t>
            </a:r>
            <a:r>
              <a:rPr lang="ar-SA" dirty="0">
                <a:cs typeface="B Nazanin" pitchFamily="2" charset="-78"/>
              </a:rPr>
              <a:t>چالشی بودن کار</a:t>
            </a:r>
            <a:endParaRPr lang="en-US" dirty="0">
              <a:cs typeface="B Nazanin" pitchFamily="2" charset="-78"/>
            </a:endParaRPr>
          </a:p>
          <a:p>
            <a:pPr algn="just" rtl="1"/>
            <a:r>
              <a:rPr lang="ar-SA" dirty="0" smtClean="0">
                <a:cs typeface="B Nazanin" pitchFamily="2" charset="-78"/>
              </a:rPr>
              <a:t>ب</a:t>
            </a:r>
            <a:r>
              <a:rPr lang="fa-IR" dirty="0" smtClean="0">
                <a:cs typeface="B Nazanin" pitchFamily="2" charset="-78"/>
              </a:rPr>
              <a:t>)</a:t>
            </a:r>
            <a:r>
              <a:rPr lang="ar-SA" dirty="0" smtClean="0">
                <a:cs typeface="B Nazanin" pitchFamily="2" charset="-78"/>
              </a:rPr>
              <a:t> </a:t>
            </a:r>
            <a:r>
              <a:rPr lang="ar-SA" dirty="0">
                <a:cs typeface="B Nazanin" pitchFamily="2" charset="-78"/>
              </a:rPr>
              <a:t>مقاوم و اعتبار اجتماعی</a:t>
            </a:r>
            <a:endParaRPr lang="en-US" dirty="0">
              <a:cs typeface="B Nazanin" pitchFamily="2" charset="-78"/>
            </a:endParaRPr>
          </a:p>
          <a:p>
            <a:pPr algn="just" rtl="1"/>
            <a:r>
              <a:rPr lang="ar-SA" dirty="0" smtClean="0">
                <a:cs typeface="B Nazanin" pitchFamily="2" charset="-78"/>
              </a:rPr>
              <a:t>ج</a:t>
            </a:r>
            <a:r>
              <a:rPr lang="fa-IR" dirty="0" smtClean="0">
                <a:cs typeface="B Nazanin" pitchFamily="2" charset="-78"/>
              </a:rPr>
              <a:t>)</a:t>
            </a:r>
            <a:r>
              <a:rPr lang="ar-SA" dirty="0" smtClean="0">
                <a:cs typeface="B Nazanin" pitchFamily="2" charset="-78"/>
              </a:rPr>
              <a:t> </a:t>
            </a:r>
            <a:r>
              <a:rPr lang="ar-SA" dirty="0">
                <a:cs typeface="B Nazanin" pitchFamily="2" charset="-78"/>
              </a:rPr>
              <a:t>انگیزه انجام رهبری</a:t>
            </a:r>
            <a:endParaRPr lang="en-US" dirty="0">
              <a:cs typeface="B Nazanin" pitchFamily="2" charset="-78"/>
            </a:endParaRPr>
          </a:p>
          <a:p>
            <a:pPr algn="just" rtl="1"/>
            <a:r>
              <a:rPr lang="ar-SA" dirty="0" smtClean="0">
                <a:cs typeface="B Nazanin" pitchFamily="2" charset="-78"/>
              </a:rPr>
              <a:t>د</a:t>
            </a:r>
            <a:r>
              <a:rPr lang="fa-IR" dirty="0" smtClean="0">
                <a:cs typeface="B Nazanin" pitchFamily="2" charset="-78"/>
              </a:rPr>
              <a:t>)</a:t>
            </a:r>
            <a:r>
              <a:rPr lang="ar-SA" dirty="0" smtClean="0">
                <a:cs typeface="B Nazanin" pitchFamily="2" charset="-78"/>
              </a:rPr>
              <a:t> </a:t>
            </a:r>
            <a:r>
              <a:rPr lang="ar-SA" dirty="0">
                <a:cs typeface="B Nazanin" pitchFamily="2" charset="-78"/>
              </a:rPr>
              <a:t>رقابت</a:t>
            </a:r>
            <a:endParaRPr lang="en-US" dirty="0">
              <a:cs typeface="B Nazanin" pitchFamily="2" charset="-78"/>
            </a:endParaRPr>
          </a:p>
          <a:p>
            <a:pPr algn="just" rtl="1"/>
            <a:r>
              <a:rPr lang="ar-SA" dirty="0" smtClean="0">
                <a:cs typeface="B Nazanin" pitchFamily="2" charset="-78"/>
              </a:rPr>
              <a:t>ه</a:t>
            </a:r>
            <a:r>
              <a:rPr lang="fa-IR" dirty="0" smtClean="0">
                <a:cs typeface="B Nazanin" pitchFamily="2" charset="-78"/>
              </a:rPr>
              <a:t>)</a:t>
            </a:r>
            <a:r>
              <a:rPr lang="ar-SA" dirty="0" smtClean="0">
                <a:cs typeface="B Nazanin" pitchFamily="2" charset="-78"/>
              </a:rPr>
              <a:t> </a:t>
            </a:r>
            <a:r>
              <a:rPr lang="ar-SA" dirty="0">
                <a:cs typeface="B Nazanin" pitchFamily="2" charset="-78"/>
              </a:rPr>
              <a:t>پول</a:t>
            </a:r>
            <a:endParaRPr lang="en-US" dirty="0">
              <a:cs typeface="B Nazanin" pitchFamily="2" charset="-78"/>
            </a:endParaRPr>
          </a:p>
          <a:p>
            <a:pPr marL="0" indent="0" algn="just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0824038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>
                <a:cs typeface="B Nazanin" pitchFamily="2" charset="-78"/>
              </a:rPr>
              <a:t>دهه 1951 یکی از دوره های بسیار پربار از نظر ارائه مفاهیم انگیزش بود</a:t>
            </a:r>
            <a:r>
              <a:rPr lang="ar-SA" dirty="0" smtClean="0">
                <a:cs typeface="B Nazanin" pitchFamily="2" charset="-78"/>
              </a:rPr>
              <a:t>.</a:t>
            </a:r>
            <a:r>
              <a:rPr lang="fa-IR" dirty="0" smtClean="0">
                <a:cs typeface="B Nazanin" pitchFamily="2" charset="-78"/>
              </a:rPr>
              <a:t> </a:t>
            </a:r>
            <a:r>
              <a:rPr lang="ar-SA" dirty="0" smtClean="0">
                <a:cs typeface="B Nazanin" pitchFamily="2" charset="-78"/>
              </a:rPr>
              <a:t>در </a:t>
            </a:r>
            <a:r>
              <a:rPr lang="ar-SA" dirty="0">
                <a:cs typeface="B Nazanin" pitchFamily="2" charset="-78"/>
              </a:rPr>
              <a:t>این دهه سه نظریه ارائه شد که عبارت اند </a:t>
            </a:r>
            <a:r>
              <a:rPr lang="ar-SA" dirty="0" smtClean="0">
                <a:cs typeface="B Nazanin" pitchFamily="2" charset="-78"/>
              </a:rPr>
              <a:t>از</a:t>
            </a:r>
            <a:r>
              <a:rPr lang="ar-SA" dirty="0" smtClean="0">
                <a:cs typeface="B Nazanin" pitchFamily="2" charset="-78"/>
              </a:rPr>
              <a:t>:</a:t>
            </a:r>
            <a:r>
              <a:rPr lang="fa-IR" dirty="0" smtClean="0">
                <a:cs typeface="B Nazanin" pitchFamily="2" charset="-78"/>
              </a:rPr>
              <a:t> </a:t>
            </a:r>
            <a:r>
              <a:rPr lang="ar-SA" dirty="0" smtClean="0">
                <a:cs typeface="B Nazanin" pitchFamily="2" charset="-78"/>
              </a:rPr>
              <a:t>نظریه</a:t>
            </a:r>
            <a:r>
              <a:rPr lang="en-US" dirty="0" smtClean="0">
                <a:cs typeface="B Nazanin" pitchFamily="2" charset="-78"/>
              </a:rPr>
              <a:t> </a:t>
            </a:r>
            <a:r>
              <a:rPr lang="ar-SA" dirty="0" smtClean="0">
                <a:cs typeface="B Nazanin" pitchFamily="2" charset="-78"/>
              </a:rPr>
              <a:t>سلسله </a:t>
            </a:r>
            <a:r>
              <a:rPr lang="ar-SA" dirty="0">
                <a:cs typeface="B Nazanin" pitchFamily="2" charset="-78"/>
              </a:rPr>
              <a:t>مراتب نیازهای"مازلو</a:t>
            </a:r>
            <a:r>
              <a:rPr lang="ar-SA" dirty="0" smtClean="0">
                <a:cs typeface="B Nazanin" pitchFamily="2" charset="-78"/>
              </a:rPr>
              <a:t>",</a:t>
            </a:r>
            <a:r>
              <a:rPr lang="fa-IR" dirty="0" smtClean="0">
                <a:cs typeface="B Nazanin" pitchFamily="2" charset="-78"/>
              </a:rPr>
              <a:t> </a:t>
            </a:r>
            <a:r>
              <a:rPr lang="ar-SA" dirty="0" smtClean="0">
                <a:cs typeface="B Nazanin" pitchFamily="2" charset="-78"/>
              </a:rPr>
              <a:t>نظریه </a:t>
            </a:r>
            <a:r>
              <a:rPr lang="en-US" dirty="0" smtClean="0">
                <a:cs typeface="B Nazanin" pitchFamily="2" charset="-78"/>
              </a:rPr>
              <a:t>X</a:t>
            </a:r>
            <a:r>
              <a:rPr lang="fa-IR" dirty="0" smtClean="0">
                <a:cs typeface="B Nazanin" pitchFamily="2" charset="-78"/>
              </a:rPr>
              <a:t> </a:t>
            </a:r>
            <a:r>
              <a:rPr lang="ar-SA" dirty="0" smtClean="0">
                <a:cs typeface="B Nazanin" pitchFamily="2" charset="-78"/>
              </a:rPr>
              <a:t>و </a:t>
            </a:r>
            <a:r>
              <a:rPr lang="en-US" dirty="0">
                <a:cs typeface="B Nazanin" pitchFamily="2" charset="-78"/>
              </a:rPr>
              <a:t>Y</a:t>
            </a:r>
            <a:r>
              <a:rPr lang="ar-SA" dirty="0">
                <a:cs typeface="B Nazanin" pitchFamily="2" charset="-78"/>
              </a:rPr>
              <a:t> </a:t>
            </a:r>
            <a:r>
              <a:rPr lang="fa-IR" dirty="0" smtClean="0">
                <a:cs typeface="B Nazanin" pitchFamily="2" charset="-78"/>
              </a:rPr>
              <a:t/>
            </a:r>
            <a:br>
              <a:rPr lang="fa-IR" dirty="0" smtClean="0">
                <a:cs typeface="B Nazanin" pitchFamily="2" charset="-78"/>
              </a:rPr>
            </a:br>
            <a:r>
              <a:rPr lang="ar-SA" dirty="0" smtClean="0">
                <a:cs typeface="B Nazanin" pitchFamily="2" charset="-78"/>
              </a:rPr>
              <a:t>"</a:t>
            </a:r>
            <a:r>
              <a:rPr lang="ar-SA" dirty="0">
                <a:cs typeface="B Nazanin" pitchFamily="2" charset="-78"/>
              </a:rPr>
              <a:t>مک گریگور" و نظریه انگیزش-بهداشت-"هرزبرگ"</a:t>
            </a:r>
            <a:endParaRPr lang="en-US" dirty="0">
              <a:cs typeface="B Nazanin" pitchFamily="2" charset="-78"/>
            </a:endParaRP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4409841"/>
      </p:ext>
    </p:extLst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>
                <a:solidFill>
                  <a:srgbClr val="0070C0"/>
                </a:solidFill>
                <a:cs typeface="B Titr" pitchFamily="2" charset="-78"/>
              </a:rPr>
              <a:t>نظریه سلسله مراتب </a:t>
            </a:r>
            <a:r>
              <a:rPr lang="ar-SA" sz="3600" dirty="0" smtClean="0">
                <a:solidFill>
                  <a:srgbClr val="0070C0"/>
                </a:solidFill>
                <a:cs typeface="B Titr" pitchFamily="2" charset="-78"/>
              </a:rPr>
              <a:t>نیازها</a:t>
            </a:r>
            <a:endParaRPr lang="en-US" sz="3600" dirty="0">
              <a:solidFill>
                <a:srgbClr val="0070C0"/>
              </a:solidFill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rtl="1"/>
            <a:r>
              <a:rPr lang="ar-SA" sz="2800" dirty="0">
                <a:cs typeface="B Nazanin" pitchFamily="2" charset="-78"/>
              </a:rPr>
              <a:t>این نظریه به </a:t>
            </a:r>
            <a:r>
              <a:rPr lang="ar-SA" sz="2800" dirty="0" smtClean="0">
                <a:cs typeface="B Nazanin" pitchFamily="2" charset="-78"/>
              </a:rPr>
              <a:t>وسیله</a:t>
            </a:r>
            <a:r>
              <a:rPr lang="fa-IR" sz="2800" dirty="0" smtClean="0">
                <a:cs typeface="B Nazanin" pitchFamily="2" charset="-78"/>
              </a:rPr>
              <a:t> </a:t>
            </a:r>
            <a:r>
              <a:rPr lang="ar-SA" sz="2800" dirty="0" smtClean="0">
                <a:cs typeface="B Nazanin" pitchFamily="2" charset="-78"/>
              </a:rPr>
              <a:t>"</a:t>
            </a:r>
            <a:r>
              <a:rPr lang="ar-SA" sz="2800" dirty="0">
                <a:cs typeface="B Nazanin" pitchFamily="2" charset="-78"/>
              </a:rPr>
              <a:t>ابراهام </a:t>
            </a:r>
            <a:r>
              <a:rPr lang="ar-SA" sz="2800" dirty="0" smtClean="0">
                <a:cs typeface="B Nazanin" pitchFamily="2" charset="-78"/>
              </a:rPr>
              <a:t>مزلو”</a:t>
            </a:r>
            <a:r>
              <a:rPr lang="fa-IR" sz="2800" dirty="0" smtClean="0">
                <a:cs typeface="B Nazanin" pitchFamily="2" charset="-78"/>
              </a:rPr>
              <a:t> </a:t>
            </a:r>
            <a:r>
              <a:rPr lang="ar-SA" sz="2800" dirty="0" smtClean="0">
                <a:cs typeface="B Nazanin" pitchFamily="2" charset="-78"/>
              </a:rPr>
              <a:t>ارائه </a:t>
            </a:r>
            <a:r>
              <a:rPr lang="ar-SA" sz="2800" dirty="0">
                <a:cs typeface="B Nazanin" pitchFamily="2" charset="-78"/>
              </a:rPr>
              <a:t>شد که از مشهورترین نظریه های انگیزش است</a:t>
            </a:r>
            <a:r>
              <a:rPr lang="ar-SA" sz="2800" dirty="0" smtClean="0">
                <a:cs typeface="B Nazanin" pitchFamily="2" charset="-78"/>
              </a:rPr>
              <a:t>.</a:t>
            </a:r>
            <a:r>
              <a:rPr lang="fa-IR" sz="2800" dirty="0" smtClean="0">
                <a:cs typeface="B Nazanin" pitchFamily="2" charset="-78"/>
              </a:rPr>
              <a:t> </a:t>
            </a:r>
            <a:r>
              <a:rPr lang="ar-SA" sz="2800" dirty="0" smtClean="0">
                <a:cs typeface="B Nazanin" pitchFamily="2" charset="-78"/>
              </a:rPr>
              <a:t>او </a:t>
            </a:r>
            <a:r>
              <a:rPr lang="ar-SA" sz="2800" dirty="0">
                <a:cs typeface="B Nazanin" pitchFamily="2" charset="-78"/>
              </a:rPr>
              <a:t>اساس فرض خود را بر این گذاشته </a:t>
            </a:r>
            <a:r>
              <a:rPr lang="ar-SA" sz="2800" dirty="0" smtClean="0">
                <a:cs typeface="B Nazanin" pitchFamily="2" charset="-78"/>
              </a:rPr>
              <a:t>است </a:t>
            </a:r>
            <a:r>
              <a:rPr lang="ar-SA" sz="2800" dirty="0">
                <a:cs typeface="B Nazanin" pitchFamily="2" charset="-78"/>
              </a:rPr>
              <a:t>که در درون هر انسان پنج دسته </a:t>
            </a:r>
            <a:r>
              <a:rPr lang="ar-SA" sz="2800" dirty="0" smtClean="0">
                <a:cs typeface="B Nazanin" pitchFamily="2" charset="-78"/>
              </a:rPr>
              <a:t>نیاز</a:t>
            </a:r>
            <a:r>
              <a:rPr lang="fa-IR" sz="2800" dirty="0" smtClean="0">
                <a:cs typeface="B Nazanin" pitchFamily="2" charset="-78"/>
              </a:rPr>
              <a:t> (</a:t>
            </a:r>
            <a:r>
              <a:rPr lang="ar-SA" sz="2800" dirty="0" smtClean="0">
                <a:cs typeface="B Nazanin" pitchFamily="2" charset="-78"/>
              </a:rPr>
              <a:t>به </a:t>
            </a:r>
            <a:r>
              <a:rPr lang="ar-SA" sz="2800" dirty="0">
                <a:cs typeface="B Nazanin" pitchFamily="2" charset="-78"/>
              </a:rPr>
              <a:t>صورت طبقه بندی </a:t>
            </a:r>
            <a:r>
              <a:rPr lang="ar-SA" sz="2800" dirty="0" smtClean="0">
                <a:cs typeface="B Nazanin" pitchFamily="2" charset="-78"/>
              </a:rPr>
              <a:t>شده</a:t>
            </a:r>
            <a:r>
              <a:rPr lang="fa-IR" sz="2800" dirty="0" smtClean="0">
                <a:cs typeface="B Nazanin" pitchFamily="2" charset="-78"/>
              </a:rPr>
              <a:t>) </a:t>
            </a:r>
            <a:r>
              <a:rPr lang="ar-SA" sz="2800" dirty="0" smtClean="0">
                <a:cs typeface="B Nazanin" pitchFamily="2" charset="-78"/>
              </a:rPr>
              <a:t>وجود </a:t>
            </a:r>
            <a:r>
              <a:rPr lang="ar-SA" sz="2800" dirty="0">
                <a:cs typeface="B Nazanin" pitchFamily="2" charset="-78"/>
              </a:rPr>
              <a:t>دارند</a:t>
            </a:r>
            <a:r>
              <a:rPr lang="ar-SA" sz="2800" dirty="0" smtClean="0">
                <a:cs typeface="B Nazanin" pitchFamily="2" charset="-78"/>
              </a:rPr>
              <a:t>.</a:t>
            </a:r>
            <a:endParaRPr lang="fa-IR" sz="2800" dirty="0" smtClean="0">
              <a:cs typeface="B Nazanin" pitchFamily="2" charset="-78"/>
            </a:endParaRPr>
          </a:p>
          <a:p>
            <a:pPr algn="just" rtl="1"/>
            <a:r>
              <a:rPr lang="ar-SA" sz="2800" dirty="0" smtClean="0">
                <a:cs typeface="B Nazanin" pitchFamily="2" charset="-78"/>
              </a:rPr>
              <a:t>این </a:t>
            </a:r>
            <a:r>
              <a:rPr lang="ar-SA" sz="2800" dirty="0">
                <a:cs typeface="B Nazanin" pitchFamily="2" charset="-78"/>
              </a:rPr>
              <a:t>نیازها عبارت اند از: 1-فیزیولوژیکی 2-ایمنی </a:t>
            </a:r>
            <a:r>
              <a:rPr lang="ar-SA" sz="2800" dirty="0" smtClean="0">
                <a:cs typeface="B Nazanin" pitchFamily="2" charset="-78"/>
              </a:rPr>
              <a:t>3</a:t>
            </a:r>
            <a:r>
              <a:rPr lang="en-US" sz="2800" dirty="0">
                <a:cs typeface="B Nazanin" pitchFamily="2" charset="-78"/>
              </a:rPr>
              <a:t> </a:t>
            </a:r>
            <a:r>
              <a:rPr lang="ar-SA" sz="2800" dirty="0" smtClean="0">
                <a:cs typeface="B Nazanin" pitchFamily="2" charset="-78"/>
              </a:rPr>
              <a:t>اجتماعی </a:t>
            </a:r>
            <a:r>
              <a:rPr lang="ar-SA" sz="2800" dirty="0">
                <a:cs typeface="B Nazanin" pitchFamily="2" charset="-78"/>
              </a:rPr>
              <a:t>4-احترام 5- خودشکوفایی.</a:t>
            </a:r>
            <a:endParaRPr lang="en-US" sz="2800" dirty="0">
              <a:cs typeface="B Nazanin" pitchFamily="2" charset="-78"/>
            </a:endParaRPr>
          </a:p>
          <a:p>
            <a:pPr algn="just" rtl="1"/>
            <a:r>
              <a:rPr lang="ar-SA" sz="2800" dirty="0">
                <a:cs typeface="B Nazanin" pitchFamily="2" charset="-78"/>
              </a:rPr>
              <a:t>از نظر"مزلو" آدمی در هر مرحله رفتارها و ارزش هایی را از خود بروز می دهد که به همان سطح,اختصاص دارد و نمی </a:t>
            </a:r>
            <a:r>
              <a:rPr lang="ar-SA" sz="2800" dirty="0" smtClean="0">
                <a:cs typeface="B Nazanin" pitchFamily="2" charset="-78"/>
              </a:rPr>
              <a:t>تواند</a:t>
            </a:r>
            <a:r>
              <a:rPr lang="en-US" sz="2800" dirty="0">
                <a:cs typeface="B Nazanin" pitchFamily="2" charset="-78"/>
              </a:rPr>
              <a:t> </a:t>
            </a:r>
            <a:r>
              <a:rPr lang="ar-SA" sz="2800" dirty="0" smtClean="0">
                <a:cs typeface="B Nazanin" pitchFamily="2" charset="-78"/>
              </a:rPr>
              <a:t>رفتارافرادی </a:t>
            </a:r>
            <a:r>
              <a:rPr lang="ar-SA" sz="2800" dirty="0">
                <a:cs typeface="B Nazanin" pitchFamily="2" charset="-78"/>
              </a:rPr>
              <a:t>را که در سطوح بالاتری قرار دارند درک کند.او بر این باور است که اکثر مردم در سطح پایین امرار معاش قرار دارند </a:t>
            </a:r>
            <a:r>
              <a:rPr lang="ar-SA" sz="2800" dirty="0" smtClean="0">
                <a:cs typeface="B Nazanin" pitchFamily="2" charset="-78"/>
              </a:rPr>
              <a:t>و</a:t>
            </a:r>
            <a:r>
              <a:rPr lang="en-US" sz="2800" dirty="0">
                <a:cs typeface="B Nazanin" pitchFamily="2" charset="-78"/>
              </a:rPr>
              <a:t> </a:t>
            </a:r>
            <a:r>
              <a:rPr lang="ar-SA" sz="2800" dirty="0" smtClean="0">
                <a:cs typeface="B Nazanin" pitchFamily="2" charset="-78"/>
              </a:rPr>
              <a:t>خود </a:t>
            </a:r>
            <a:r>
              <a:rPr lang="ar-SA" sz="2800" dirty="0">
                <a:cs typeface="B Nazanin" pitchFamily="2" charset="-78"/>
              </a:rPr>
              <a:t>را در زندان نیازهای اولیه محبوس کرده اند.</a:t>
            </a:r>
            <a:endParaRPr lang="en-US" sz="2800" dirty="0">
              <a:cs typeface="B Nazanin" pitchFamily="2" charset="-78"/>
            </a:endParaRPr>
          </a:p>
          <a:p>
            <a:pPr algn="just" rtl="1"/>
            <a:endParaRPr lang="en-US" sz="28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1782614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855</Words>
  <Application>Microsoft Office PowerPoint</Application>
  <PresentationFormat>On-screen Show (4:3)</PresentationFormat>
  <Paragraphs>45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جلسه چهارم اصول سرپرستی  ناطقی </vt:lpstr>
      <vt:lpstr>مقدمه</vt:lpstr>
      <vt:lpstr>Slide 3</vt:lpstr>
      <vt:lpstr>Slide 4</vt:lpstr>
      <vt:lpstr>انگیزش چیست؟</vt:lpstr>
      <vt:lpstr>Slide 6</vt:lpstr>
      <vt:lpstr>عوامل مهم انگیزش عبارتند از:</vt:lpstr>
      <vt:lpstr>Slide 8</vt:lpstr>
      <vt:lpstr>نظریه سلسله مراتب نیازها</vt:lpstr>
      <vt:lpstr>Slide 10</vt:lpstr>
      <vt:lpstr>Slide 11</vt:lpstr>
      <vt:lpstr>نیازهای مربوط به امنیت Safety needs</vt:lpstr>
      <vt:lpstr>نیاز به عشق و تعلق Belonging and love needs</vt:lpstr>
      <vt:lpstr>نیازهای مربوط به «احترام به خود» Self-esteem needs</vt:lpstr>
      <vt:lpstr>نیاز به خودشکوفایی Self-actualization needs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اصول سرپرستی</dc:title>
  <dc:creator>Windows User</dc:creator>
  <cp:lastModifiedBy>Administrator</cp:lastModifiedBy>
  <cp:revision>39</cp:revision>
  <dcterms:created xsi:type="dcterms:W3CDTF">2020-03-13T16:47:36Z</dcterms:created>
  <dcterms:modified xsi:type="dcterms:W3CDTF">2020-03-14T08:10:07Z</dcterms:modified>
</cp:coreProperties>
</file>